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omments/comment1.xml" ContentType="application/vnd.openxmlformats-officedocument.presentationml.comment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omments/comment2.xml" ContentType="application/vnd.openxmlformats-officedocument.presentationml.comment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p:sldMasterIdLst>
    <p:sldMasterId id="2147483648" r:id="rId1"/>
  </p:sldMasterIdLst>
  <p:notesMasterIdLst>
    <p:notesMasterId r:id="rId166"/>
  </p:notesMasterIdLst>
  <p:handoutMasterIdLst>
    <p:handoutMasterId r:id="rId167"/>
  </p:handoutMasterIdLst>
  <p:sldIdLst>
    <p:sldId id="323" r:id="rId2"/>
    <p:sldId id="400" r:id="rId3"/>
    <p:sldId id="401" r:id="rId4"/>
    <p:sldId id="331" r:id="rId5"/>
    <p:sldId id="386" r:id="rId6"/>
    <p:sldId id="387" r:id="rId7"/>
    <p:sldId id="551" r:id="rId8"/>
    <p:sldId id="496" r:id="rId9"/>
    <p:sldId id="388" r:id="rId10"/>
    <p:sldId id="493" r:id="rId11"/>
    <p:sldId id="540" r:id="rId12"/>
    <p:sldId id="534" r:id="rId13"/>
    <p:sldId id="494" r:id="rId14"/>
    <p:sldId id="497" r:id="rId15"/>
    <p:sldId id="552" r:id="rId16"/>
    <p:sldId id="529" r:id="rId17"/>
    <p:sldId id="341" r:id="rId18"/>
    <p:sldId id="555" r:id="rId19"/>
    <p:sldId id="332" r:id="rId20"/>
    <p:sldId id="333" r:id="rId21"/>
    <p:sldId id="334" r:id="rId22"/>
    <p:sldId id="336" r:id="rId23"/>
    <p:sldId id="335" r:id="rId24"/>
    <p:sldId id="556" r:id="rId25"/>
    <p:sldId id="348" r:id="rId26"/>
    <p:sldId id="490" r:id="rId27"/>
    <p:sldId id="491" r:id="rId28"/>
    <p:sldId id="398" r:id="rId29"/>
    <p:sldId id="403" r:id="rId30"/>
    <p:sldId id="374" r:id="rId31"/>
    <p:sldId id="528" r:id="rId32"/>
    <p:sldId id="445" r:id="rId33"/>
    <p:sldId id="444" r:id="rId34"/>
    <p:sldId id="499" r:id="rId35"/>
    <p:sldId id="538" r:id="rId36"/>
    <p:sldId id="512" r:id="rId37"/>
    <p:sldId id="500" r:id="rId38"/>
    <p:sldId id="501" r:id="rId39"/>
    <p:sldId id="502" r:id="rId40"/>
    <p:sldId id="506" r:id="rId41"/>
    <p:sldId id="466" r:id="rId42"/>
    <p:sldId id="507" r:id="rId43"/>
    <p:sldId id="503" r:id="rId44"/>
    <p:sldId id="508" r:id="rId45"/>
    <p:sldId id="509" r:id="rId46"/>
    <p:sldId id="504" r:id="rId47"/>
    <p:sldId id="511" r:id="rId48"/>
    <p:sldId id="505" r:id="rId49"/>
    <p:sldId id="513" r:id="rId50"/>
    <p:sldId id="514" r:id="rId51"/>
    <p:sldId id="533" r:id="rId52"/>
    <p:sldId id="524" r:id="rId53"/>
    <p:sldId id="525" r:id="rId54"/>
    <p:sldId id="526" r:id="rId55"/>
    <p:sldId id="516" r:id="rId56"/>
    <p:sldId id="488" r:id="rId57"/>
    <p:sldId id="537" r:id="rId58"/>
    <p:sldId id="521" r:id="rId59"/>
    <p:sldId id="517" r:id="rId60"/>
    <p:sldId id="518" r:id="rId61"/>
    <p:sldId id="520" r:id="rId62"/>
    <p:sldId id="489" r:id="rId63"/>
    <p:sldId id="446" r:id="rId64"/>
    <p:sldId id="530" r:id="rId65"/>
    <p:sldId id="531" r:id="rId66"/>
    <p:sldId id="448" r:id="rId67"/>
    <p:sldId id="523" r:id="rId68"/>
    <p:sldId id="449" r:id="rId69"/>
    <p:sldId id="450" r:id="rId70"/>
    <p:sldId id="451" r:id="rId71"/>
    <p:sldId id="473" r:id="rId72"/>
    <p:sldId id="475" r:id="rId73"/>
    <p:sldId id="474" r:id="rId74"/>
    <p:sldId id="539" r:id="rId75"/>
    <p:sldId id="476" r:id="rId76"/>
    <p:sldId id="477" r:id="rId77"/>
    <p:sldId id="452" r:id="rId78"/>
    <p:sldId id="557" r:id="rId79"/>
    <p:sldId id="350" r:id="rId80"/>
    <p:sldId id="547" r:id="rId81"/>
    <p:sldId id="543" r:id="rId82"/>
    <p:sldId id="544" r:id="rId83"/>
    <p:sldId id="548" r:id="rId84"/>
    <p:sldId id="545" r:id="rId85"/>
    <p:sldId id="546" r:id="rId86"/>
    <p:sldId id="383" r:id="rId87"/>
    <p:sldId id="412" r:id="rId88"/>
    <p:sldId id="351" r:id="rId89"/>
    <p:sldId id="353" r:id="rId90"/>
    <p:sldId id="378" r:id="rId91"/>
    <p:sldId id="356" r:id="rId92"/>
    <p:sldId id="455" r:id="rId93"/>
    <p:sldId id="357" r:id="rId94"/>
    <p:sldId id="381" r:id="rId95"/>
    <p:sldId id="454" r:id="rId96"/>
    <p:sldId id="379" r:id="rId97"/>
    <p:sldId id="472" r:id="rId98"/>
    <p:sldId id="382" r:id="rId99"/>
    <p:sldId id="456" r:id="rId100"/>
    <p:sldId id="354" r:id="rId101"/>
    <p:sldId id="461" r:id="rId102"/>
    <p:sldId id="487" r:id="rId103"/>
    <p:sldId id="384" r:id="rId104"/>
    <p:sldId id="411" r:id="rId105"/>
    <p:sldId id="389" r:id="rId106"/>
    <p:sldId id="358" r:id="rId107"/>
    <p:sldId id="542" r:id="rId108"/>
    <p:sldId id="390" r:id="rId109"/>
    <p:sldId id="464" r:id="rId110"/>
    <p:sldId id="463" r:id="rId111"/>
    <p:sldId id="465" r:id="rId112"/>
    <p:sldId id="483" r:id="rId113"/>
    <p:sldId id="404" r:id="rId114"/>
    <p:sldId id="549" r:id="rId115"/>
    <p:sldId id="462" r:id="rId116"/>
    <p:sldId id="406" r:id="rId117"/>
    <p:sldId id="410" r:id="rId118"/>
    <p:sldId id="484" r:id="rId119"/>
    <p:sldId id="399" r:id="rId120"/>
    <p:sldId id="408" r:id="rId121"/>
    <p:sldId id="405" r:id="rId122"/>
    <p:sldId id="415" r:id="rId123"/>
    <p:sldId id="413" r:id="rId124"/>
    <p:sldId id="458" r:id="rId125"/>
    <p:sldId id="459" r:id="rId126"/>
    <p:sldId id="409" r:id="rId127"/>
    <p:sldId id="407" r:id="rId128"/>
    <p:sldId id="364" r:id="rId129"/>
    <p:sldId id="457" r:id="rId130"/>
    <p:sldId id="365" r:id="rId131"/>
    <p:sldId id="558" r:id="rId132"/>
    <p:sldId id="416" r:id="rId133"/>
    <p:sldId id="485" r:id="rId134"/>
    <p:sldId id="486" r:id="rId135"/>
    <p:sldId id="366" r:id="rId136"/>
    <p:sldId id="419" r:id="rId137"/>
    <p:sldId id="482" r:id="rId138"/>
    <p:sldId id="420" r:id="rId139"/>
    <p:sldId id="417" r:id="rId140"/>
    <p:sldId id="438" r:id="rId141"/>
    <p:sldId id="468" r:id="rId142"/>
    <p:sldId id="441" r:id="rId143"/>
    <p:sldId id="440" r:id="rId144"/>
    <p:sldId id="429" r:id="rId145"/>
    <p:sldId id="434" r:id="rId146"/>
    <p:sldId id="430" r:id="rId147"/>
    <p:sldId id="481" r:id="rId148"/>
    <p:sldId id="432" r:id="rId149"/>
    <p:sldId id="541" r:id="rId150"/>
    <p:sldId id="433" r:id="rId151"/>
    <p:sldId id="435" r:id="rId152"/>
    <p:sldId id="470" r:id="rId153"/>
    <p:sldId id="469" r:id="rId154"/>
    <p:sldId id="471" r:id="rId155"/>
    <p:sldId id="431" r:id="rId156"/>
    <p:sldId id="422" r:id="rId157"/>
    <p:sldId id="369" r:id="rId158"/>
    <p:sldId id="423" r:id="rId159"/>
    <p:sldId id="424" r:id="rId160"/>
    <p:sldId id="425" r:id="rId161"/>
    <p:sldId id="426" r:id="rId162"/>
    <p:sldId id="427" r:id="rId163"/>
    <p:sldId id="428" r:id="rId164"/>
    <p:sldId id="368" r:id="rId165"/>
  </p:sldIdLst>
  <p:sldSz cx="12192000" cy="6858000"/>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Card" id="{20A6D867-668A-4870-9F3D-D9BF7021941D}">
          <p14:sldIdLst>
            <p14:sldId id="323"/>
          </p14:sldIdLst>
        </p14:section>
        <p14:section name="INTRODUCTION" id="{0864080B-F9C0-4250-B65D-52744658733C}">
          <p14:sldIdLst>
            <p14:sldId id="400"/>
            <p14:sldId id="401"/>
            <p14:sldId id="331"/>
            <p14:sldId id="386"/>
            <p14:sldId id="387"/>
            <p14:sldId id="551"/>
            <p14:sldId id="496"/>
            <p14:sldId id="388"/>
            <p14:sldId id="493"/>
            <p14:sldId id="540"/>
            <p14:sldId id="534"/>
            <p14:sldId id="494"/>
            <p14:sldId id="497"/>
            <p14:sldId id="552"/>
            <p14:sldId id="529"/>
            <p14:sldId id="341"/>
            <p14:sldId id="555"/>
            <p14:sldId id="332"/>
            <p14:sldId id="333"/>
            <p14:sldId id="334"/>
            <p14:sldId id="336"/>
            <p14:sldId id="335"/>
            <p14:sldId id="556"/>
            <p14:sldId id="348"/>
            <p14:sldId id="490"/>
            <p14:sldId id="491"/>
            <p14:sldId id="398"/>
            <p14:sldId id="403"/>
          </p14:sldIdLst>
        </p14:section>
        <p14:section name="Delivery Process" id="{7A3D5017-B25B-A04A-92C2-B95B620924F5}">
          <p14:sldIdLst>
            <p14:sldId id="374"/>
          </p14:sldIdLst>
        </p14:section>
        <p14:section name="WORKFLOW" id="{7E411E8A-9965-4083-9391-126981C8646D}">
          <p14:sldIdLst>
            <p14:sldId id="528"/>
          </p14:sldIdLst>
        </p14:section>
        <p14:section name="Workflow Dashboard" id="{D544A397-C9C7-4CB0-8DF1-36DF2AB24F9A}">
          <p14:sldIdLst>
            <p14:sldId id="445"/>
          </p14:sldIdLst>
        </p14:section>
        <p14:section name="Workflow Task Detail" id="{0A647EA2-BCFA-4E17-B434-5A63541D7F1E}">
          <p14:sldIdLst>
            <p14:sldId id="444"/>
            <p14:sldId id="499"/>
            <p14:sldId id="538"/>
          </p14:sldIdLst>
        </p14:section>
        <p14:section name="Data workflow" id="{F6A5F51F-605E-6A45-A172-7D87D6D7B340}">
          <p14:sldIdLst>
            <p14:sldId id="512"/>
            <p14:sldId id="500"/>
            <p14:sldId id="501"/>
            <p14:sldId id="502"/>
            <p14:sldId id="506"/>
            <p14:sldId id="466"/>
            <p14:sldId id="507"/>
            <p14:sldId id="503"/>
            <p14:sldId id="508"/>
            <p14:sldId id="509"/>
            <p14:sldId id="504"/>
            <p14:sldId id="511"/>
            <p14:sldId id="505"/>
          </p14:sldIdLst>
        </p14:section>
        <p14:section name="Form workflow" id="{651CA6C4-94BA-7143-A4E8-EDA31B410483}">
          <p14:sldIdLst>
            <p14:sldId id="513"/>
            <p14:sldId id="514"/>
            <p14:sldId id="533"/>
            <p14:sldId id="524"/>
            <p14:sldId id="525"/>
            <p14:sldId id="526"/>
            <p14:sldId id="516"/>
            <p14:sldId id="488"/>
            <p14:sldId id="537"/>
            <p14:sldId id="521"/>
            <p14:sldId id="517"/>
            <p14:sldId id="518"/>
            <p14:sldId id="520"/>
            <p14:sldId id="489"/>
          </p14:sldIdLst>
        </p14:section>
        <p14:section name="REPORTING" id="{88348CF1-E663-4EED-84C9-CFDEC38BF72B}">
          <p14:sldIdLst/>
        </p14:section>
        <p14:section name="Movement Reporting" id="{F8A388F9-7D4D-475C-9437-2C41AB8FD389}">
          <p14:sldIdLst>
            <p14:sldId id="446"/>
            <p14:sldId id="530"/>
          </p14:sldIdLst>
        </p14:section>
        <p14:section name="Manual Adjustments" id="{8C50B81C-552E-4154-994F-C41FC0832342}">
          <p14:sldIdLst>
            <p14:sldId id="531"/>
          </p14:sldIdLst>
        </p14:section>
        <p14:section name="Validation Reporting" id="{5B382DB6-F295-43F1-8977-70EB9521AFEB}">
          <p14:sldIdLst>
            <p14:sldId id="448"/>
            <p14:sldId id="523"/>
          </p14:sldIdLst>
        </p14:section>
        <p14:section name="Custom Reporting" id="{F632DCCA-4669-4124-850D-9C792FE16E8C}">
          <p14:sldIdLst>
            <p14:sldId id="449"/>
          </p14:sldIdLst>
        </p14:section>
        <p14:section name="APS330" id="{1278BB41-8C20-4570-A6EE-70D6808F1331}">
          <p14:sldIdLst>
            <p14:sldId id="450"/>
          </p14:sldIdLst>
        </p14:section>
        <p14:section name="Market Share Reporting" id="{BB0D7C77-1F71-41DB-B75E-07B0053E7FE2}">
          <p14:sldIdLst>
            <p14:sldId id="451"/>
            <p14:sldId id="473"/>
            <p14:sldId id="475"/>
            <p14:sldId id="474"/>
            <p14:sldId id="539"/>
            <p14:sldId id="476"/>
            <p14:sldId id="477"/>
          </p14:sldIdLst>
        </p14:section>
        <p14:section name="Data Quality Benchmark" id="{48F57DE5-68D3-48ED-B546-D868C35E65B4}">
          <p14:sldIdLst>
            <p14:sldId id="452"/>
            <p14:sldId id="557"/>
          </p14:sldIdLst>
        </p14:section>
        <p14:section name="CONTROL" id="{483143E8-12B8-41C2-9B57-E7AC547B0962}">
          <p14:sldIdLst/>
        </p14:section>
        <p14:section name="CoreBUILD" id="{03131671-3818-47FB-9B66-2A6E8138FC94}">
          <p14:sldIdLst>
            <p14:sldId id="350"/>
            <p14:sldId id="547"/>
            <p14:sldId id="543"/>
            <p14:sldId id="544"/>
            <p14:sldId id="548"/>
            <p14:sldId id="545"/>
            <p14:sldId id="546"/>
          </p14:sldIdLst>
        </p14:section>
        <p14:section name="CB Dimensions" id="{3B48FB07-951B-4E3B-A24B-B16D305F1585}">
          <p14:sldIdLst>
            <p14:sldId id="383"/>
            <p14:sldId id="412"/>
            <p14:sldId id="351"/>
            <p14:sldId id="353"/>
            <p14:sldId id="378"/>
            <p14:sldId id="356"/>
            <p14:sldId id="455"/>
            <p14:sldId id="357"/>
            <p14:sldId id="381"/>
            <p14:sldId id="454"/>
            <p14:sldId id="379"/>
            <p14:sldId id="472"/>
            <p14:sldId id="382"/>
            <p14:sldId id="456"/>
            <p14:sldId id="354"/>
            <p14:sldId id="461"/>
            <p14:sldId id="487"/>
          </p14:sldIdLst>
        </p14:section>
        <p14:section name="CB Cubes" id="{1CCB6D62-A03C-4F57-BEDE-3CC96C697C05}">
          <p14:sldIdLst>
            <p14:sldId id="384"/>
            <p14:sldId id="411"/>
            <p14:sldId id="389"/>
            <p14:sldId id="358"/>
            <p14:sldId id="542"/>
            <p14:sldId id="390"/>
            <p14:sldId id="464"/>
            <p14:sldId id="463"/>
            <p14:sldId id="465"/>
            <p14:sldId id="483"/>
            <p14:sldId id="404"/>
            <p14:sldId id="549"/>
            <p14:sldId id="462"/>
            <p14:sldId id="406"/>
          </p14:sldIdLst>
        </p14:section>
        <p14:section name="CB Entity" id="{B025EA6E-6444-4DFE-AEFE-7C278EBBD8AD}">
          <p14:sldIdLst>
            <p14:sldId id="410"/>
            <p14:sldId id="484"/>
            <p14:sldId id="399"/>
          </p14:sldIdLst>
        </p14:section>
        <p14:section name="CB Tagging" id="{EF40951A-8FE8-4390-92E0-4DF000556F0C}">
          <p14:sldIdLst>
            <p14:sldId id="408"/>
            <p14:sldId id="405"/>
            <p14:sldId id="415"/>
            <p14:sldId id="413"/>
            <p14:sldId id="458"/>
            <p14:sldId id="459"/>
            <p14:sldId id="409"/>
            <p14:sldId id="407"/>
            <p14:sldId id="364"/>
            <p14:sldId id="457"/>
            <p14:sldId id="365"/>
            <p14:sldId id="558"/>
          </p14:sldIdLst>
        </p14:section>
        <p14:section name="CB Mapping" id="{39E02D79-0A6E-456C-8287-50B52AA01CE2}">
          <p14:sldIdLst>
            <p14:sldId id="416"/>
            <p14:sldId id="485"/>
            <p14:sldId id="486"/>
            <p14:sldId id="366"/>
            <p14:sldId id="419"/>
            <p14:sldId id="482"/>
            <p14:sldId id="420"/>
            <p14:sldId id="417"/>
            <p14:sldId id="438"/>
            <p14:sldId id="468"/>
            <p14:sldId id="441"/>
            <p14:sldId id="440"/>
          </p14:sldIdLst>
        </p14:section>
        <p14:section name="Control - Workflow" id="{59519165-ECF5-43CD-AD6D-7644B4C9DD18}">
          <p14:sldIdLst>
            <p14:sldId id="429"/>
            <p14:sldId id="434"/>
            <p14:sldId id="430"/>
            <p14:sldId id="481"/>
            <p14:sldId id="432"/>
            <p14:sldId id="541"/>
            <p14:sldId id="433"/>
            <p14:sldId id="435"/>
            <p14:sldId id="470"/>
            <p14:sldId id="469"/>
            <p14:sldId id="471"/>
            <p14:sldId id="431"/>
          </p14:sldIdLst>
        </p14:section>
        <p14:section name="Security" id="{9E49D1F6-7BE1-4CA1-BD00-68C4CC7F182A}">
          <p14:sldIdLst>
            <p14:sldId id="422"/>
            <p14:sldId id="369"/>
            <p14:sldId id="423"/>
            <p14:sldId id="424"/>
            <p14:sldId id="425"/>
            <p14:sldId id="426"/>
            <p14:sldId id="427"/>
            <p14:sldId id="428"/>
          </p14:sldIdLst>
        </p14:section>
        <p14:section name="APRA Return Management" id="{357DB4C3-BEB2-4018-8DDE-4D329C1A3DE5}">
          <p14:sldIdLst>
            <p14:sldId id="368"/>
          </p14:sldIdLst>
        </p14:section>
      </p14:sectionLst>
    </p:ext>
    <p:ext uri="{EFAFB233-063F-42B5-8137-9DF3F51BA10A}">
      <p15:sldGuideLst xmlns:p15="http://schemas.microsoft.com/office/powerpoint/2012/main">
        <p15:guide id="1" orient="horz" pos="600" userDrawn="1">
          <p15:clr>
            <a:srgbClr val="A4A3A4"/>
          </p15:clr>
        </p15:guide>
        <p15:guide id="2" pos="9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 Corner" initials="JC" lastIdx="4" clrIdx="0">
    <p:extLst>
      <p:ext uri="{19B8F6BF-5375-455C-9EA6-DF929625EA0E}">
        <p15:presenceInfo xmlns:p15="http://schemas.microsoft.com/office/powerpoint/2012/main" userId="S-1-5-21-3386088903-1101906855-200151859-2651" providerId="AD"/>
      </p:ext>
    </p:extLst>
  </p:cmAuthor>
  <p:cmAuthor id="2" name="James Corner" initials="JC [2]" lastIdx="10" clrIdx="1">
    <p:extLst>
      <p:ext uri="{19B8F6BF-5375-455C-9EA6-DF929625EA0E}">
        <p15:presenceInfo xmlns:p15="http://schemas.microsoft.com/office/powerpoint/2012/main" userId="S::info@nutcare.com.au::b12812f0-2759-442f-9b36-a92c4ea614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719" autoAdjust="0"/>
    <p:restoredTop sz="75776" autoAdjust="0"/>
  </p:normalViewPr>
  <p:slideViewPr>
    <p:cSldViewPr snapToGrid="0">
      <p:cViewPr varScale="1">
        <p:scale>
          <a:sx n="66" d="100"/>
          <a:sy n="66" d="100"/>
        </p:scale>
        <p:origin x="1526" y="72"/>
      </p:cViewPr>
      <p:guideLst>
        <p:guide orient="horz" pos="600"/>
        <p:guide pos="96"/>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0"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8-10-30T15:21:29.438" idx="4">
    <p:pos x="6965" y="568"/>
    <p:text>change image</p:text>
    <p:extLst>
      <p:ext uri="{C676402C-5697-4E1C-873F-D02D1690AC5C}">
        <p15:threadingInfo xmlns:p15="http://schemas.microsoft.com/office/powerpoint/2012/main" timeZoneBias="-6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18-10-31T13:30:13.722" idx="6">
    <p:pos x="4774" y="2304"/>
    <p:text>add image in here</p:text>
    <p:extLst>
      <p:ext uri="{C676402C-5697-4E1C-873F-D02D1690AC5C}">
        <p15:threadingInfo xmlns:p15="http://schemas.microsoft.com/office/powerpoint/2012/main" timeZoneBias="-60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EE0365-F7E2-4677-BF65-6E8D5D17EC36}"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AU"/>
        </a:p>
      </dgm:t>
    </dgm:pt>
    <dgm:pt modelId="{5FBB42E8-E39D-4ABA-8477-BE2EDF79BDB5}">
      <dgm:prSet phldrT="[Text]"/>
      <dgm:spPr/>
      <dgm:t>
        <a:bodyPr/>
        <a:lstStyle/>
        <a:p>
          <a:r>
            <a:rPr lang="en-AU" dirty="0"/>
            <a:t>APRA taxonomy</a:t>
          </a:r>
        </a:p>
      </dgm:t>
    </dgm:pt>
    <dgm:pt modelId="{0CC5185F-08D0-4A30-94FD-7FA561D3E9AA}" type="parTrans" cxnId="{914A807B-4A40-4732-A61D-556C5EF04D1E}">
      <dgm:prSet/>
      <dgm:spPr/>
      <dgm:t>
        <a:bodyPr/>
        <a:lstStyle/>
        <a:p>
          <a:endParaRPr lang="en-AU"/>
        </a:p>
      </dgm:t>
    </dgm:pt>
    <dgm:pt modelId="{3CD47DFD-69CA-4934-AED4-0653696461F0}" type="sibTrans" cxnId="{914A807B-4A40-4732-A61D-556C5EF04D1E}">
      <dgm:prSet/>
      <dgm:spPr/>
      <dgm:t>
        <a:bodyPr/>
        <a:lstStyle/>
        <a:p>
          <a:endParaRPr lang="en-AU"/>
        </a:p>
      </dgm:t>
    </dgm:pt>
    <dgm:pt modelId="{FB53C25D-BB98-4A46-B04A-159421B52D88}">
      <dgm:prSet phldrT="[Text]"/>
      <dgm:spPr/>
      <dgm:t>
        <a:bodyPr/>
        <a:lstStyle/>
        <a:p>
          <a:r>
            <a:rPr lang="en-AU" dirty="0"/>
            <a:t>Business data</a:t>
          </a:r>
        </a:p>
      </dgm:t>
    </dgm:pt>
    <dgm:pt modelId="{071E47CF-07AE-49F7-A16D-93DFD40E7C7F}" type="parTrans" cxnId="{C2FCC0DD-D8D3-4FBB-91C9-608F415AECEE}">
      <dgm:prSet/>
      <dgm:spPr/>
      <dgm:t>
        <a:bodyPr/>
        <a:lstStyle/>
        <a:p>
          <a:endParaRPr lang="en-AU"/>
        </a:p>
      </dgm:t>
    </dgm:pt>
    <dgm:pt modelId="{DE62E5E2-957D-4455-8D6C-3E2CB872B933}" type="sibTrans" cxnId="{C2FCC0DD-D8D3-4FBB-91C9-608F415AECEE}">
      <dgm:prSet/>
      <dgm:spPr/>
      <dgm:t>
        <a:bodyPr/>
        <a:lstStyle/>
        <a:p>
          <a:endParaRPr lang="en-AU"/>
        </a:p>
      </dgm:t>
    </dgm:pt>
    <dgm:pt modelId="{C45118EC-390B-45B7-AD44-EDBCDBDAEA52}">
      <dgm:prSet phldrT="[Text]"/>
      <dgm:spPr/>
      <dgm:t>
        <a:bodyPr/>
        <a:lstStyle/>
        <a:p>
          <a:r>
            <a:rPr lang="en-AU" dirty="0"/>
            <a:t>Tagging</a:t>
          </a:r>
        </a:p>
      </dgm:t>
    </dgm:pt>
    <dgm:pt modelId="{83EEA177-8F98-4E3B-AEAB-442B35392FAA}" type="parTrans" cxnId="{500397E0-6FD1-48A5-8D18-0B3C69CC8B17}">
      <dgm:prSet/>
      <dgm:spPr/>
      <dgm:t>
        <a:bodyPr/>
        <a:lstStyle/>
        <a:p>
          <a:endParaRPr lang="en-AU"/>
        </a:p>
      </dgm:t>
    </dgm:pt>
    <dgm:pt modelId="{932C010E-78D3-48A2-828C-7BE8B67BDD16}" type="sibTrans" cxnId="{500397E0-6FD1-48A5-8D18-0B3C69CC8B17}">
      <dgm:prSet/>
      <dgm:spPr/>
      <dgm:t>
        <a:bodyPr/>
        <a:lstStyle/>
        <a:p>
          <a:endParaRPr lang="en-AU"/>
        </a:p>
      </dgm:t>
    </dgm:pt>
    <dgm:pt modelId="{8F416478-9E50-4410-AC91-6AD55871B22C}">
      <dgm:prSet phldrT="[Text]"/>
      <dgm:spPr/>
      <dgm:t>
        <a:bodyPr/>
        <a:lstStyle/>
        <a:p>
          <a:r>
            <a:rPr lang="en-AU" dirty="0"/>
            <a:t>Mapping</a:t>
          </a:r>
        </a:p>
      </dgm:t>
    </dgm:pt>
    <dgm:pt modelId="{CE72DD0E-0459-48D2-B517-6763B0E0C480}" type="parTrans" cxnId="{49F56A28-D80F-45DA-B69A-469C52312903}">
      <dgm:prSet/>
      <dgm:spPr/>
      <dgm:t>
        <a:bodyPr/>
        <a:lstStyle/>
        <a:p>
          <a:endParaRPr lang="en-AU"/>
        </a:p>
      </dgm:t>
    </dgm:pt>
    <dgm:pt modelId="{AE1F152E-3B75-42FC-8B73-15C5B6502DA5}" type="sibTrans" cxnId="{49F56A28-D80F-45DA-B69A-469C52312903}">
      <dgm:prSet/>
      <dgm:spPr/>
      <dgm:t>
        <a:bodyPr/>
        <a:lstStyle/>
        <a:p>
          <a:endParaRPr lang="en-AU"/>
        </a:p>
      </dgm:t>
    </dgm:pt>
    <dgm:pt modelId="{05719967-B430-4D6A-952C-C1DEC96E22FC}">
      <dgm:prSet phldrT="[Text]"/>
      <dgm:spPr/>
      <dgm:t>
        <a:bodyPr/>
        <a:lstStyle/>
        <a:p>
          <a:r>
            <a:rPr lang="en-AU" dirty="0"/>
            <a:t>Validation/ derivation</a:t>
          </a:r>
        </a:p>
      </dgm:t>
    </dgm:pt>
    <dgm:pt modelId="{6C0B0804-11E3-444D-BAAC-5738935222CE}" type="parTrans" cxnId="{BAA1E4C7-03BE-4B81-896E-FCE56C60400B}">
      <dgm:prSet/>
      <dgm:spPr/>
      <dgm:t>
        <a:bodyPr/>
        <a:lstStyle/>
        <a:p>
          <a:endParaRPr lang="en-AU"/>
        </a:p>
      </dgm:t>
    </dgm:pt>
    <dgm:pt modelId="{608EDDC9-1164-41A4-9559-AFFE2B23DB28}" type="sibTrans" cxnId="{BAA1E4C7-03BE-4B81-896E-FCE56C60400B}">
      <dgm:prSet/>
      <dgm:spPr/>
      <dgm:t>
        <a:bodyPr/>
        <a:lstStyle/>
        <a:p>
          <a:endParaRPr lang="en-AU"/>
        </a:p>
      </dgm:t>
    </dgm:pt>
    <dgm:pt modelId="{61CAD512-EBE6-4FA4-8F50-38AC82E41241}">
      <dgm:prSet phldrT="[Text]"/>
      <dgm:spPr/>
      <dgm:t>
        <a:bodyPr/>
        <a:lstStyle/>
        <a:p>
          <a:r>
            <a:rPr lang="en-AU" dirty="0"/>
            <a:t>Manual adjustments</a:t>
          </a:r>
        </a:p>
      </dgm:t>
    </dgm:pt>
    <dgm:pt modelId="{FE73FD29-9B9D-4E3A-AF04-4C3143F40EC4}" type="parTrans" cxnId="{457246D7-F3BA-4496-AD51-7663D11A9E46}">
      <dgm:prSet/>
      <dgm:spPr/>
      <dgm:t>
        <a:bodyPr/>
        <a:lstStyle/>
        <a:p>
          <a:endParaRPr lang="en-AU"/>
        </a:p>
      </dgm:t>
    </dgm:pt>
    <dgm:pt modelId="{B9FE3B78-8A25-4F51-A478-F4087761AD3C}" type="sibTrans" cxnId="{457246D7-F3BA-4496-AD51-7663D11A9E46}">
      <dgm:prSet/>
      <dgm:spPr/>
      <dgm:t>
        <a:bodyPr/>
        <a:lstStyle/>
        <a:p>
          <a:endParaRPr lang="en-AU"/>
        </a:p>
      </dgm:t>
    </dgm:pt>
    <dgm:pt modelId="{7B5A5E0F-3311-48E4-B2E8-1592FFCD6E87}" type="pres">
      <dgm:prSet presAssocID="{82EE0365-F7E2-4677-BF65-6E8D5D17EC36}" presName="cycle" presStyleCnt="0">
        <dgm:presLayoutVars>
          <dgm:dir/>
          <dgm:resizeHandles val="exact"/>
        </dgm:presLayoutVars>
      </dgm:prSet>
      <dgm:spPr/>
    </dgm:pt>
    <dgm:pt modelId="{B96C2C01-C5EE-4466-A6D6-E28FFB798450}" type="pres">
      <dgm:prSet presAssocID="{5FBB42E8-E39D-4ABA-8477-BE2EDF79BDB5}" presName="node" presStyleLbl="node1" presStyleIdx="0" presStyleCnt="6">
        <dgm:presLayoutVars>
          <dgm:bulletEnabled val="1"/>
        </dgm:presLayoutVars>
      </dgm:prSet>
      <dgm:spPr/>
    </dgm:pt>
    <dgm:pt modelId="{87C02771-3A11-401F-8088-71B915742972}" type="pres">
      <dgm:prSet presAssocID="{5FBB42E8-E39D-4ABA-8477-BE2EDF79BDB5}" presName="spNode" presStyleCnt="0"/>
      <dgm:spPr/>
    </dgm:pt>
    <dgm:pt modelId="{3905C86A-A049-40FB-B6F0-5D3EBF5B5FC3}" type="pres">
      <dgm:prSet presAssocID="{3CD47DFD-69CA-4934-AED4-0653696461F0}" presName="sibTrans" presStyleLbl="sibTrans1D1" presStyleIdx="0" presStyleCnt="6"/>
      <dgm:spPr/>
    </dgm:pt>
    <dgm:pt modelId="{E6127CD2-7E83-4475-B5B3-646B1981A6B2}" type="pres">
      <dgm:prSet presAssocID="{FB53C25D-BB98-4A46-B04A-159421B52D88}" presName="node" presStyleLbl="node1" presStyleIdx="1" presStyleCnt="6">
        <dgm:presLayoutVars>
          <dgm:bulletEnabled val="1"/>
        </dgm:presLayoutVars>
      </dgm:prSet>
      <dgm:spPr/>
    </dgm:pt>
    <dgm:pt modelId="{E1470587-43AA-4F28-9921-C0F1EC751EAF}" type="pres">
      <dgm:prSet presAssocID="{FB53C25D-BB98-4A46-B04A-159421B52D88}" presName="spNode" presStyleCnt="0"/>
      <dgm:spPr/>
    </dgm:pt>
    <dgm:pt modelId="{B662AABC-923C-4339-988E-B56AD20D1363}" type="pres">
      <dgm:prSet presAssocID="{DE62E5E2-957D-4455-8D6C-3E2CB872B933}" presName="sibTrans" presStyleLbl="sibTrans1D1" presStyleIdx="1" presStyleCnt="6"/>
      <dgm:spPr/>
    </dgm:pt>
    <dgm:pt modelId="{D4B180D1-2AA7-4CE3-9853-CDC3EA1B724A}" type="pres">
      <dgm:prSet presAssocID="{C45118EC-390B-45B7-AD44-EDBCDBDAEA52}" presName="node" presStyleLbl="node1" presStyleIdx="2" presStyleCnt="6">
        <dgm:presLayoutVars>
          <dgm:bulletEnabled val="1"/>
        </dgm:presLayoutVars>
      </dgm:prSet>
      <dgm:spPr/>
    </dgm:pt>
    <dgm:pt modelId="{B5E93612-BD60-46D6-B07C-BF17B8C8F27F}" type="pres">
      <dgm:prSet presAssocID="{C45118EC-390B-45B7-AD44-EDBCDBDAEA52}" presName="spNode" presStyleCnt="0"/>
      <dgm:spPr/>
    </dgm:pt>
    <dgm:pt modelId="{5608F2AA-C577-47EF-A108-1BE593800743}" type="pres">
      <dgm:prSet presAssocID="{932C010E-78D3-48A2-828C-7BE8B67BDD16}" presName="sibTrans" presStyleLbl="sibTrans1D1" presStyleIdx="2" presStyleCnt="6"/>
      <dgm:spPr/>
    </dgm:pt>
    <dgm:pt modelId="{12985520-2A07-45DB-BF76-F9694592AA79}" type="pres">
      <dgm:prSet presAssocID="{8F416478-9E50-4410-AC91-6AD55871B22C}" presName="node" presStyleLbl="node1" presStyleIdx="3" presStyleCnt="6">
        <dgm:presLayoutVars>
          <dgm:bulletEnabled val="1"/>
        </dgm:presLayoutVars>
      </dgm:prSet>
      <dgm:spPr/>
    </dgm:pt>
    <dgm:pt modelId="{1A58D6F8-CDDB-483B-AB3B-B23F1CF839FB}" type="pres">
      <dgm:prSet presAssocID="{8F416478-9E50-4410-AC91-6AD55871B22C}" presName="spNode" presStyleCnt="0"/>
      <dgm:spPr/>
    </dgm:pt>
    <dgm:pt modelId="{EB28820C-AA28-4586-9426-3F75C68861CB}" type="pres">
      <dgm:prSet presAssocID="{AE1F152E-3B75-42FC-8B73-15C5B6502DA5}" presName="sibTrans" presStyleLbl="sibTrans1D1" presStyleIdx="3" presStyleCnt="6"/>
      <dgm:spPr/>
    </dgm:pt>
    <dgm:pt modelId="{6F328096-CCB9-48BF-B1BB-998DE33406DF}" type="pres">
      <dgm:prSet presAssocID="{61CAD512-EBE6-4FA4-8F50-38AC82E41241}" presName="node" presStyleLbl="node1" presStyleIdx="4" presStyleCnt="6">
        <dgm:presLayoutVars>
          <dgm:bulletEnabled val="1"/>
        </dgm:presLayoutVars>
      </dgm:prSet>
      <dgm:spPr/>
    </dgm:pt>
    <dgm:pt modelId="{B23A0A97-2EE1-40D6-92D3-6964153A96BA}" type="pres">
      <dgm:prSet presAssocID="{61CAD512-EBE6-4FA4-8F50-38AC82E41241}" presName="spNode" presStyleCnt="0"/>
      <dgm:spPr/>
    </dgm:pt>
    <dgm:pt modelId="{CF417983-3A1B-4BEE-AD68-1BC1484F45EF}" type="pres">
      <dgm:prSet presAssocID="{B9FE3B78-8A25-4F51-A478-F4087761AD3C}" presName="sibTrans" presStyleLbl="sibTrans1D1" presStyleIdx="4" presStyleCnt="6"/>
      <dgm:spPr/>
    </dgm:pt>
    <dgm:pt modelId="{6759A610-60EB-4E33-B69C-B0D868313D83}" type="pres">
      <dgm:prSet presAssocID="{05719967-B430-4D6A-952C-C1DEC96E22FC}" presName="node" presStyleLbl="node1" presStyleIdx="5" presStyleCnt="6">
        <dgm:presLayoutVars>
          <dgm:bulletEnabled val="1"/>
        </dgm:presLayoutVars>
      </dgm:prSet>
      <dgm:spPr/>
    </dgm:pt>
    <dgm:pt modelId="{D9EF817D-F094-49C8-B3A3-54FA5EE1934D}" type="pres">
      <dgm:prSet presAssocID="{05719967-B430-4D6A-952C-C1DEC96E22FC}" presName="spNode" presStyleCnt="0"/>
      <dgm:spPr/>
    </dgm:pt>
    <dgm:pt modelId="{8ACF53C2-CF81-4E54-A5A9-D5AA64C0685B}" type="pres">
      <dgm:prSet presAssocID="{608EDDC9-1164-41A4-9559-AFFE2B23DB28}" presName="sibTrans" presStyleLbl="sibTrans1D1" presStyleIdx="5" presStyleCnt="6"/>
      <dgm:spPr/>
    </dgm:pt>
  </dgm:ptLst>
  <dgm:cxnLst>
    <dgm:cxn modelId="{A1A80701-E69B-4EF9-9EDF-76C1ED2C715D}" type="presOf" srcId="{8F416478-9E50-4410-AC91-6AD55871B22C}" destId="{12985520-2A07-45DB-BF76-F9694592AA79}" srcOrd="0" destOrd="0" presId="urn:microsoft.com/office/officeart/2005/8/layout/cycle5"/>
    <dgm:cxn modelId="{49F56A28-D80F-45DA-B69A-469C52312903}" srcId="{82EE0365-F7E2-4677-BF65-6E8D5D17EC36}" destId="{8F416478-9E50-4410-AC91-6AD55871B22C}" srcOrd="3" destOrd="0" parTransId="{CE72DD0E-0459-48D2-B517-6763B0E0C480}" sibTransId="{AE1F152E-3B75-42FC-8B73-15C5B6502DA5}"/>
    <dgm:cxn modelId="{FB89622A-E9CE-4D06-AA90-F4DEC1DA9523}" type="presOf" srcId="{AE1F152E-3B75-42FC-8B73-15C5B6502DA5}" destId="{EB28820C-AA28-4586-9426-3F75C68861CB}" srcOrd="0" destOrd="0" presId="urn:microsoft.com/office/officeart/2005/8/layout/cycle5"/>
    <dgm:cxn modelId="{67F16033-0EC9-4A2D-A63F-03BAAA937A9D}" type="presOf" srcId="{C45118EC-390B-45B7-AD44-EDBCDBDAEA52}" destId="{D4B180D1-2AA7-4CE3-9853-CDC3EA1B724A}" srcOrd="0" destOrd="0" presId="urn:microsoft.com/office/officeart/2005/8/layout/cycle5"/>
    <dgm:cxn modelId="{00ED673A-19FE-48D2-B57C-93A05597FB02}" type="presOf" srcId="{05719967-B430-4D6A-952C-C1DEC96E22FC}" destId="{6759A610-60EB-4E33-B69C-B0D868313D83}" srcOrd="0" destOrd="0" presId="urn:microsoft.com/office/officeart/2005/8/layout/cycle5"/>
    <dgm:cxn modelId="{91A90364-9872-4C19-925A-62E65FEB919B}" type="presOf" srcId="{3CD47DFD-69CA-4934-AED4-0653696461F0}" destId="{3905C86A-A049-40FB-B6F0-5D3EBF5B5FC3}" srcOrd="0" destOrd="0" presId="urn:microsoft.com/office/officeart/2005/8/layout/cycle5"/>
    <dgm:cxn modelId="{5C7E424D-2578-490B-938F-BBD4729EA0F5}" type="presOf" srcId="{5FBB42E8-E39D-4ABA-8477-BE2EDF79BDB5}" destId="{B96C2C01-C5EE-4466-A6D6-E28FFB798450}" srcOrd="0" destOrd="0" presId="urn:microsoft.com/office/officeart/2005/8/layout/cycle5"/>
    <dgm:cxn modelId="{5036B175-9F96-4530-A4A4-76573F03A4AD}" type="presOf" srcId="{DE62E5E2-957D-4455-8D6C-3E2CB872B933}" destId="{B662AABC-923C-4339-988E-B56AD20D1363}" srcOrd="0" destOrd="0" presId="urn:microsoft.com/office/officeart/2005/8/layout/cycle5"/>
    <dgm:cxn modelId="{914A807B-4A40-4732-A61D-556C5EF04D1E}" srcId="{82EE0365-F7E2-4677-BF65-6E8D5D17EC36}" destId="{5FBB42E8-E39D-4ABA-8477-BE2EDF79BDB5}" srcOrd="0" destOrd="0" parTransId="{0CC5185F-08D0-4A30-94FD-7FA561D3E9AA}" sibTransId="{3CD47DFD-69CA-4934-AED4-0653696461F0}"/>
    <dgm:cxn modelId="{F1DDA99C-343C-4E25-852F-4A7611EA5E99}" type="presOf" srcId="{B9FE3B78-8A25-4F51-A478-F4087761AD3C}" destId="{CF417983-3A1B-4BEE-AD68-1BC1484F45EF}" srcOrd="0" destOrd="0" presId="urn:microsoft.com/office/officeart/2005/8/layout/cycle5"/>
    <dgm:cxn modelId="{654EC1A9-7974-4B6F-819B-6A3F44A7554D}" type="presOf" srcId="{608EDDC9-1164-41A4-9559-AFFE2B23DB28}" destId="{8ACF53C2-CF81-4E54-A5A9-D5AA64C0685B}" srcOrd="0" destOrd="0" presId="urn:microsoft.com/office/officeart/2005/8/layout/cycle5"/>
    <dgm:cxn modelId="{8D81EBBA-A992-436D-B16B-03E0BCBB7FC3}" type="presOf" srcId="{932C010E-78D3-48A2-828C-7BE8B67BDD16}" destId="{5608F2AA-C577-47EF-A108-1BE593800743}" srcOrd="0" destOrd="0" presId="urn:microsoft.com/office/officeart/2005/8/layout/cycle5"/>
    <dgm:cxn modelId="{BAA1E4C7-03BE-4B81-896E-FCE56C60400B}" srcId="{82EE0365-F7E2-4677-BF65-6E8D5D17EC36}" destId="{05719967-B430-4D6A-952C-C1DEC96E22FC}" srcOrd="5" destOrd="0" parTransId="{6C0B0804-11E3-444D-BAAC-5738935222CE}" sibTransId="{608EDDC9-1164-41A4-9559-AFFE2B23DB28}"/>
    <dgm:cxn modelId="{457246D7-F3BA-4496-AD51-7663D11A9E46}" srcId="{82EE0365-F7E2-4677-BF65-6E8D5D17EC36}" destId="{61CAD512-EBE6-4FA4-8F50-38AC82E41241}" srcOrd="4" destOrd="0" parTransId="{FE73FD29-9B9D-4E3A-AF04-4C3143F40EC4}" sibTransId="{B9FE3B78-8A25-4F51-A478-F4087761AD3C}"/>
    <dgm:cxn modelId="{C2FCC0DD-D8D3-4FBB-91C9-608F415AECEE}" srcId="{82EE0365-F7E2-4677-BF65-6E8D5D17EC36}" destId="{FB53C25D-BB98-4A46-B04A-159421B52D88}" srcOrd="1" destOrd="0" parTransId="{071E47CF-07AE-49F7-A16D-93DFD40E7C7F}" sibTransId="{DE62E5E2-957D-4455-8D6C-3E2CB872B933}"/>
    <dgm:cxn modelId="{500397E0-6FD1-48A5-8D18-0B3C69CC8B17}" srcId="{82EE0365-F7E2-4677-BF65-6E8D5D17EC36}" destId="{C45118EC-390B-45B7-AD44-EDBCDBDAEA52}" srcOrd="2" destOrd="0" parTransId="{83EEA177-8F98-4E3B-AEAB-442B35392FAA}" sibTransId="{932C010E-78D3-48A2-828C-7BE8B67BDD16}"/>
    <dgm:cxn modelId="{AD90CEE1-487D-4244-A46C-F2A92942DE46}" type="presOf" srcId="{FB53C25D-BB98-4A46-B04A-159421B52D88}" destId="{E6127CD2-7E83-4475-B5B3-646B1981A6B2}" srcOrd="0" destOrd="0" presId="urn:microsoft.com/office/officeart/2005/8/layout/cycle5"/>
    <dgm:cxn modelId="{CC70B2EB-73AF-4BA1-9759-2422B1635C37}" type="presOf" srcId="{82EE0365-F7E2-4677-BF65-6E8D5D17EC36}" destId="{7B5A5E0F-3311-48E4-B2E8-1592FFCD6E87}" srcOrd="0" destOrd="0" presId="urn:microsoft.com/office/officeart/2005/8/layout/cycle5"/>
    <dgm:cxn modelId="{541AD0EE-5207-4222-A9FB-6A1FF9B8BEEC}" type="presOf" srcId="{61CAD512-EBE6-4FA4-8F50-38AC82E41241}" destId="{6F328096-CCB9-48BF-B1BB-998DE33406DF}" srcOrd="0" destOrd="0" presId="urn:microsoft.com/office/officeart/2005/8/layout/cycle5"/>
    <dgm:cxn modelId="{52066A6C-E814-49BC-B6B9-8AA2B31FBA15}" type="presParOf" srcId="{7B5A5E0F-3311-48E4-B2E8-1592FFCD6E87}" destId="{B96C2C01-C5EE-4466-A6D6-E28FFB798450}" srcOrd="0" destOrd="0" presId="urn:microsoft.com/office/officeart/2005/8/layout/cycle5"/>
    <dgm:cxn modelId="{E6B2DDD4-3A48-4F4E-B327-935F26EB7985}" type="presParOf" srcId="{7B5A5E0F-3311-48E4-B2E8-1592FFCD6E87}" destId="{87C02771-3A11-401F-8088-71B915742972}" srcOrd="1" destOrd="0" presId="urn:microsoft.com/office/officeart/2005/8/layout/cycle5"/>
    <dgm:cxn modelId="{0AB01FA4-0EBA-403D-9CF9-A9BF226AC11D}" type="presParOf" srcId="{7B5A5E0F-3311-48E4-B2E8-1592FFCD6E87}" destId="{3905C86A-A049-40FB-B6F0-5D3EBF5B5FC3}" srcOrd="2" destOrd="0" presId="urn:microsoft.com/office/officeart/2005/8/layout/cycle5"/>
    <dgm:cxn modelId="{4BEF4ACE-689E-4F6F-A42D-854D94B031A9}" type="presParOf" srcId="{7B5A5E0F-3311-48E4-B2E8-1592FFCD6E87}" destId="{E6127CD2-7E83-4475-B5B3-646B1981A6B2}" srcOrd="3" destOrd="0" presId="urn:microsoft.com/office/officeart/2005/8/layout/cycle5"/>
    <dgm:cxn modelId="{036B5DE1-6424-47E8-99CB-4B913E28A449}" type="presParOf" srcId="{7B5A5E0F-3311-48E4-B2E8-1592FFCD6E87}" destId="{E1470587-43AA-4F28-9921-C0F1EC751EAF}" srcOrd="4" destOrd="0" presId="urn:microsoft.com/office/officeart/2005/8/layout/cycle5"/>
    <dgm:cxn modelId="{F4608A1C-4561-46A4-8F60-C63E39796EAC}" type="presParOf" srcId="{7B5A5E0F-3311-48E4-B2E8-1592FFCD6E87}" destId="{B662AABC-923C-4339-988E-B56AD20D1363}" srcOrd="5" destOrd="0" presId="urn:microsoft.com/office/officeart/2005/8/layout/cycle5"/>
    <dgm:cxn modelId="{FB36BF7A-622E-4315-804D-06206E0AF49B}" type="presParOf" srcId="{7B5A5E0F-3311-48E4-B2E8-1592FFCD6E87}" destId="{D4B180D1-2AA7-4CE3-9853-CDC3EA1B724A}" srcOrd="6" destOrd="0" presId="urn:microsoft.com/office/officeart/2005/8/layout/cycle5"/>
    <dgm:cxn modelId="{0979168A-F70D-4D0D-8AAA-7996B5C3A5CE}" type="presParOf" srcId="{7B5A5E0F-3311-48E4-B2E8-1592FFCD6E87}" destId="{B5E93612-BD60-46D6-B07C-BF17B8C8F27F}" srcOrd="7" destOrd="0" presId="urn:microsoft.com/office/officeart/2005/8/layout/cycle5"/>
    <dgm:cxn modelId="{84316822-04E2-4645-85CE-9446358C22BC}" type="presParOf" srcId="{7B5A5E0F-3311-48E4-B2E8-1592FFCD6E87}" destId="{5608F2AA-C577-47EF-A108-1BE593800743}" srcOrd="8" destOrd="0" presId="urn:microsoft.com/office/officeart/2005/8/layout/cycle5"/>
    <dgm:cxn modelId="{E02AF378-179D-4C7F-9A53-45841459D559}" type="presParOf" srcId="{7B5A5E0F-3311-48E4-B2E8-1592FFCD6E87}" destId="{12985520-2A07-45DB-BF76-F9694592AA79}" srcOrd="9" destOrd="0" presId="urn:microsoft.com/office/officeart/2005/8/layout/cycle5"/>
    <dgm:cxn modelId="{918B9E6F-5D59-4C37-BE1C-A0486D3B8039}" type="presParOf" srcId="{7B5A5E0F-3311-48E4-B2E8-1592FFCD6E87}" destId="{1A58D6F8-CDDB-483B-AB3B-B23F1CF839FB}" srcOrd="10" destOrd="0" presId="urn:microsoft.com/office/officeart/2005/8/layout/cycle5"/>
    <dgm:cxn modelId="{1CBF135B-542F-4CF2-91CF-6B9AB18190FD}" type="presParOf" srcId="{7B5A5E0F-3311-48E4-B2E8-1592FFCD6E87}" destId="{EB28820C-AA28-4586-9426-3F75C68861CB}" srcOrd="11" destOrd="0" presId="urn:microsoft.com/office/officeart/2005/8/layout/cycle5"/>
    <dgm:cxn modelId="{05DDA7C7-DE8E-4B20-BB00-803BB52E326B}" type="presParOf" srcId="{7B5A5E0F-3311-48E4-B2E8-1592FFCD6E87}" destId="{6F328096-CCB9-48BF-B1BB-998DE33406DF}" srcOrd="12" destOrd="0" presId="urn:microsoft.com/office/officeart/2005/8/layout/cycle5"/>
    <dgm:cxn modelId="{C639FD1B-B3A2-4198-AE10-0B63E88EFF4E}" type="presParOf" srcId="{7B5A5E0F-3311-48E4-B2E8-1592FFCD6E87}" destId="{B23A0A97-2EE1-40D6-92D3-6964153A96BA}" srcOrd="13" destOrd="0" presId="urn:microsoft.com/office/officeart/2005/8/layout/cycle5"/>
    <dgm:cxn modelId="{294FB535-D4DD-4618-B1A5-BB232D7CF16E}" type="presParOf" srcId="{7B5A5E0F-3311-48E4-B2E8-1592FFCD6E87}" destId="{CF417983-3A1B-4BEE-AD68-1BC1484F45EF}" srcOrd="14" destOrd="0" presId="urn:microsoft.com/office/officeart/2005/8/layout/cycle5"/>
    <dgm:cxn modelId="{6441C810-6929-4EA0-9AEE-B1F457AD2529}" type="presParOf" srcId="{7B5A5E0F-3311-48E4-B2E8-1592FFCD6E87}" destId="{6759A610-60EB-4E33-B69C-B0D868313D83}" srcOrd="15" destOrd="0" presId="urn:microsoft.com/office/officeart/2005/8/layout/cycle5"/>
    <dgm:cxn modelId="{4D66ACB4-C47E-4EB5-ABBE-125CABDE9D14}" type="presParOf" srcId="{7B5A5E0F-3311-48E4-B2E8-1592FFCD6E87}" destId="{D9EF817D-F094-49C8-B3A3-54FA5EE1934D}" srcOrd="16" destOrd="0" presId="urn:microsoft.com/office/officeart/2005/8/layout/cycle5"/>
    <dgm:cxn modelId="{53D829C5-CC55-4DF4-8076-F621095B9682}" type="presParOf" srcId="{7B5A5E0F-3311-48E4-B2E8-1592FFCD6E87}" destId="{8ACF53C2-CF81-4E54-A5A9-D5AA64C0685B}" srcOrd="17"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319E8E-91F0-154D-9266-07F86FAAAB96}" type="doc">
      <dgm:prSet loTypeId="urn:microsoft.com/office/officeart/2005/8/layout/cycle1" loCatId="" qsTypeId="urn:microsoft.com/office/officeart/2005/8/quickstyle/simple1" qsCatId="simple" csTypeId="urn:microsoft.com/office/officeart/2005/8/colors/accent1_2" csCatId="accent1" phldr="1"/>
      <dgm:spPr/>
      <dgm:t>
        <a:bodyPr/>
        <a:lstStyle/>
        <a:p>
          <a:endParaRPr lang="en-US"/>
        </a:p>
      </dgm:t>
    </dgm:pt>
    <dgm:pt modelId="{B9C89A1F-3F7E-4443-9BC9-E31BF56F4A3B}">
      <dgm:prSet phldrT="[Text]" custT="1"/>
      <dgm:spPr>
        <a:noFill/>
        <a:ln>
          <a:noFill/>
        </a:ln>
        <a:effectLst/>
      </dgm:spPr>
      <dgm:t>
        <a:bodyPr spcFirstLastPara="0" vert="horz" wrap="square" lIns="25400" tIns="25400" rIns="25400" bIns="25400" numCol="1" spcCol="1270" anchor="ctr" anchorCtr="0"/>
        <a:lstStyle/>
        <a:p>
          <a:pPr marL="0" lvl="0" indent="0" algn="ctr" defTabSz="889000">
            <a:lnSpc>
              <a:spcPct val="90000"/>
            </a:lnSpc>
            <a:spcBef>
              <a:spcPct val="0"/>
            </a:spcBef>
            <a:spcAft>
              <a:spcPct val="35000"/>
            </a:spcAft>
            <a:buNone/>
          </a:pPr>
          <a:r>
            <a:rPr lang="en-US" sz="2000" kern="1200" dirty="0">
              <a:solidFill>
                <a:prstClr val="black">
                  <a:hueOff val="0"/>
                  <a:satOff val="0"/>
                  <a:lumOff val="0"/>
                  <a:alphaOff val="0"/>
                </a:prstClr>
              </a:solidFill>
              <a:latin typeface="Calibri" panose="020F0502020204030204"/>
              <a:ea typeface="+mn-ea"/>
              <a:cs typeface="+mn-cs"/>
            </a:rPr>
            <a:t>CoreBIS auto update</a:t>
          </a:r>
        </a:p>
      </dgm:t>
    </dgm:pt>
    <dgm:pt modelId="{7C3BB36F-C95B-6C42-966A-CE65647E6037}" type="parTrans" cxnId="{1449A383-C337-3041-AE82-6178916E1925}">
      <dgm:prSet/>
      <dgm:spPr/>
      <dgm:t>
        <a:bodyPr/>
        <a:lstStyle/>
        <a:p>
          <a:endParaRPr lang="en-US"/>
        </a:p>
      </dgm:t>
    </dgm:pt>
    <dgm:pt modelId="{D6F13A5E-B542-874D-8643-F07B01E629B1}" type="sibTrans" cxnId="{1449A383-C337-3041-AE82-6178916E1925}">
      <dgm:prSet/>
      <dgm:spPr/>
      <dgm:t>
        <a:bodyPr/>
        <a:lstStyle/>
        <a:p>
          <a:endParaRPr lang="en-US"/>
        </a:p>
      </dgm:t>
    </dgm:pt>
    <dgm:pt modelId="{122D2463-A1D7-DA40-B44B-DB48D5416FCC}">
      <dgm:prSet phldrT="[Text]" custT="1"/>
      <dgm:spPr/>
      <dgm:t>
        <a:bodyPr/>
        <a:lstStyle/>
        <a:p>
          <a:r>
            <a:rPr lang="en-US" sz="2000" dirty="0"/>
            <a:t>Rollover workflow</a:t>
          </a:r>
        </a:p>
      </dgm:t>
    </dgm:pt>
    <dgm:pt modelId="{FAFED73D-C7C7-0243-8BEA-F3C698E1BD9F}" type="parTrans" cxnId="{D3B206ED-E2C8-C247-95F5-3413554BB5CE}">
      <dgm:prSet/>
      <dgm:spPr/>
      <dgm:t>
        <a:bodyPr/>
        <a:lstStyle/>
        <a:p>
          <a:endParaRPr lang="en-US"/>
        </a:p>
      </dgm:t>
    </dgm:pt>
    <dgm:pt modelId="{B4B3A904-98BD-2143-AF7F-6945350A6F90}" type="sibTrans" cxnId="{D3B206ED-E2C8-C247-95F5-3413554BB5CE}">
      <dgm:prSet/>
      <dgm:spPr/>
      <dgm:t>
        <a:bodyPr/>
        <a:lstStyle/>
        <a:p>
          <a:endParaRPr lang="en-US"/>
        </a:p>
      </dgm:t>
    </dgm:pt>
    <dgm:pt modelId="{FAAF7CA3-CA65-0C4F-A54E-91A6055E8F0A}">
      <dgm:prSet phldrT="[Text]" custT="1"/>
      <dgm:spPr>
        <a:noFill/>
        <a:ln>
          <a:noFill/>
        </a:ln>
        <a:effectLst/>
      </dgm:spPr>
      <dgm:t>
        <a:bodyPr spcFirstLastPara="0" vert="horz" wrap="square" lIns="25400" tIns="25400" rIns="25400" bIns="25400" numCol="1" spcCol="1270" anchor="ctr" anchorCtr="0"/>
        <a:lstStyle/>
        <a:p>
          <a:pPr marL="0" lvl="0" indent="0" algn="ctr" defTabSz="889000">
            <a:lnSpc>
              <a:spcPct val="90000"/>
            </a:lnSpc>
            <a:spcBef>
              <a:spcPct val="0"/>
            </a:spcBef>
            <a:spcAft>
              <a:spcPct val="35000"/>
            </a:spcAft>
            <a:buNone/>
          </a:pPr>
          <a:r>
            <a:rPr lang="en-US" sz="2000" kern="1200" dirty="0">
              <a:solidFill>
                <a:prstClr val="black">
                  <a:hueOff val="0"/>
                  <a:satOff val="0"/>
                  <a:lumOff val="0"/>
                  <a:alphaOff val="0"/>
                </a:prstClr>
              </a:solidFill>
              <a:latin typeface="Calibri" panose="020F0502020204030204"/>
              <a:ea typeface="+mn-ea"/>
              <a:cs typeface="+mn-cs"/>
            </a:rPr>
            <a:t>changes in tagging?</a:t>
          </a:r>
        </a:p>
      </dgm:t>
    </dgm:pt>
    <dgm:pt modelId="{8DF22C22-C42D-BD4B-AFE9-C79EE3C0BE10}" type="parTrans" cxnId="{18FEF3E1-080E-094A-B480-7993C3C53B96}">
      <dgm:prSet/>
      <dgm:spPr/>
      <dgm:t>
        <a:bodyPr/>
        <a:lstStyle/>
        <a:p>
          <a:endParaRPr lang="en-US"/>
        </a:p>
      </dgm:t>
    </dgm:pt>
    <dgm:pt modelId="{7456123D-8DAD-8443-8245-2FE26D884F79}" type="sibTrans" cxnId="{18FEF3E1-080E-094A-B480-7993C3C53B96}">
      <dgm:prSet/>
      <dgm:spPr/>
      <dgm:t>
        <a:bodyPr/>
        <a:lstStyle/>
        <a:p>
          <a:endParaRPr lang="en-US"/>
        </a:p>
      </dgm:t>
    </dgm:pt>
    <dgm:pt modelId="{D20ED48E-529A-EB49-8B7F-6C35CE8553D2}">
      <dgm:prSet phldrT="[Text]" custT="1"/>
      <dgm:spPr>
        <a:noFill/>
        <a:ln>
          <a:noFill/>
        </a:ln>
        <a:effectLst/>
      </dgm:spPr>
      <dgm:t>
        <a:bodyPr spcFirstLastPara="0" vert="horz" wrap="square" lIns="25400" tIns="25400" rIns="25400" bIns="25400" numCol="1" spcCol="1270" anchor="ctr" anchorCtr="0"/>
        <a:lstStyle/>
        <a:p>
          <a:pPr marL="0" lvl="0" indent="0" algn="ctr" defTabSz="889000">
            <a:lnSpc>
              <a:spcPct val="90000"/>
            </a:lnSpc>
            <a:spcBef>
              <a:spcPct val="0"/>
            </a:spcBef>
            <a:spcAft>
              <a:spcPct val="35000"/>
            </a:spcAft>
            <a:buNone/>
          </a:pPr>
          <a:r>
            <a:rPr lang="en-US" sz="2000" kern="1200" dirty="0">
              <a:solidFill>
                <a:prstClr val="black">
                  <a:hueOff val="0"/>
                  <a:satOff val="0"/>
                  <a:lumOff val="0"/>
                  <a:alphaOff val="0"/>
                </a:prstClr>
              </a:solidFill>
              <a:latin typeface="Calibri" panose="020F0502020204030204"/>
              <a:ea typeface="+mn-ea"/>
              <a:cs typeface="+mn-cs"/>
            </a:rPr>
            <a:t>Lock Data Workflow, lock Form workflow</a:t>
          </a:r>
        </a:p>
      </dgm:t>
    </dgm:pt>
    <dgm:pt modelId="{9475527B-7E96-8644-ACE8-14379B995D82}" type="parTrans" cxnId="{78F1F477-4A69-4E4F-AAD6-93AA5811E9AF}">
      <dgm:prSet/>
      <dgm:spPr/>
      <dgm:t>
        <a:bodyPr/>
        <a:lstStyle/>
        <a:p>
          <a:endParaRPr lang="en-US"/>
        </a:p>
      </dgm:t>
    </dgm:pt>
    <dgm:pt modelId="{23673B89-A65F-3B49-A407-F58944E06E24}" type="sibTrans" cxnId="{78F1F477-4A69-4E4F-AAD6-93AA5811E9AF}">
      <dgm:prSet/>
      <dgm:spPr/>
      <dgm:t>
        <a:bodyPr/>
        <a:lstStyle/>
        <a:p>
          <a:endParaRPr lang="en-US"/>
        </a:p>
      </dgm:t>
    </dgm:pt>
    <dgm:pt modelId="{DFCB39CB-01E5-DA4D-8257-51BB5E76166A}">
      <dgm:prSet phldrT="[Text]" custT="1"/>
      <dgm:spPr>
        <a:noFill/>
        <a:ln>
          <a:noFill/>
        </a:ln>
        <a:effectLst/>
      </dgm:spPr>
      <dgm:t>
        <a:bodyPr spcFirstLastPara="0" vert="horz" wrap="square" lIns="25400" tIns="25400" rIns="25400" bIns="25400" numCol="1" spcCol="1270" anchor="ctr" anchorCtr="0"/>
        <a:lstStyle/>
        <a:p>
          <a:r>
            <a:rPr lang="en-US" sz="2000" kern="1200" dirty="0">
              <a:solidFill>
                <a:prstClr val="black">
                  <a:hueOff val="0"/>
                  <a:satOff val="0"/>
                  <a:lumOff val="0"/>
                  <a:alphaOff val="0"/>
                </a:prstClr>
              </a:solidFill>
              <a:latin typeface="Calibri" panose="020F0502020204030204"/>
              <a:ea typeface="+mn-ea"/>
              <a:cs typeface="+mn-cs"/>
            </a:rPr>
            <a:t>Reporting</a:t>
          </a:r>
        </a:p>
      </dgm:t>
    </dgm:pt>
    <dgm:pt modelId="{50A8C554-F72C-BE41-8DFC-6B2AB28CCB71}" type="parTrans" cxnId="{DDF1BE61-51F7-E247-A4F4-0EFC3845EE9C}">
      <dgm:prSet/>
      <dgm:spPr/>
      <dgm:t>
        <a:bodyPr/>
        <a:lstStyle/>
        <a:p>
          <a:endParaRPr lang="en-US"/>
        </a:p>
      </dgm:t>
    </dgm:pt>
    <dgm:pt modelId="{34235FDE-9780-6242-9A8D-286A1321FF5C}" type="sibTrans" cxnId="{DDF1BE61-51F7-E247-A4F4-0EFC3845EE9C}">
      <dgm:prSet/>
      <dgm:spPr/>
      <dgm:t>
        <a:bodyPr/>
        <a:lstStyle/>
        <a:p>
          <a:endParaRPr lang="en-US"/>
        </a:p>
      </dgm:t>
    </dgm:pt>
    <dgm:pt modelId="{C55ADA0E-C09C-7549-BB76-2C4906448D57}" type="pres">
      <dgm:prSet presAssocID="{69319E8E-91F0-154D-9266-07F86FAAAB96}" presName="cycle" presStyleCnt="0">
        <dgm:presLayoutVars>
          <dgm:dir/>
          <dgm:resizeHandles val="exact"/>
        </dgm:presLayoutVars>
      </dgm:prSet>
      <dgm:spPr/>
    </dgm:pt>
    <dgm:pt modelId="{6D29F5CD-60DF-EF49-856B-818E12408AEC}" type="pres">
      <dgm:prSet presAssocID="{B9C89A1F-3F7E-4443-9BC9-E31BF56F4A3B}" presName="dummy" presStyleCnt="0"/>
      <dgm:spPr/>
    </dgm:pt>
    <dgm:pt modelId="{702CC022-7CCC-C547-8066-62C3482019F3}" type="pres">
      <dgm:prSet presAssocID="{B9C89A1F-3F7E-4443-9BC9-E31BF56F4A3B}" presName="node" presStyleLbl="revTx" presStyleIdx="0" presStyleCnt="5">
        <dgm:presLayoutVars>
          <dgm:bulletEnabled val="1"/>
        </dgm:presLayoutVars>
      </dgm:prSet>
      <dgm:spPr>
        <a:xfrm>
          <a:off x="4704665" y="39140"/>
          <a:ext cx="1341437" cy="1341437"/>
        </a:xfrm>
        <a:prstGeom prst="rect">
          <a:avLst/>
        </a:prstGeom>
      </dgm:spPr>
    </dgm:pt>
    <dgm:pt modelId="{7D0AD476-89C4-4647-B462-F9F2B9312F15}" type="pres">
      <dgm:prSet presAssocID="{D6F13A5E-B542-874D-8643-F07B01E629B1}" presName="sibTrans" presStyleLbl="node1" presStyleIdx="0" presStyleCnt="5"/>
      <dgm:spPr/>
    </dgm:pt>
    <dgm:pt modelId="{21A20263-EEC1-CC46-B7D4-84C2B5584211}" type="pres">
      <dgm:prSet presAssocID="{122D2463-A1D7-DA40-B44B-DB48D5416FCC}" presName="dummy" presStyleCnt="0"/>
      <dgm:spPr/>
    </dgm:pt>
    <dgm:pt modelId="{4947FD60-53AC-F140-8E47-1ADD1904C956}" type="pres">
      <dgm:prSet presAssocID="{122D2463-A1D7-DA40-B44B-DB48D5416FCC}" presName="node" presStyleLbl="revTx" presStyleIdx="1" presStyleCnt="5">
        <dgm:presLayoutVars>
          <dgm:bulletEnabled val="1"/>
        </dgm:presLayoutVars>
      </dgm:prSet>
      <dgm:spPr/>
    </dgm:pt>
    <dgm:pt modelId="{49CE3E5B-A530-D248-8247-35F63264F331}" type="pres">
      <dgm:prSet presAssocID="{B4B3A904-98BD-2143-AF7F-6945350A6F90}" presName="sibTrans" presStyleLbl="node1" presStyleIdx="1" presStyleCnt="5"/>
      <dgm:spPr/>
    </dgm:pt>
    <dgm:pt modelId="{96876A43-CF28-C34A-A554-42E17D7424C3}" type="pres">
      <dgm:prSet presAssocID="{FAAF7CA3-CA65-0C4F-A54E-91A6055E8F0A}" presName="dummy" presStyleCnt="0"/>
      <dgm:spPr/>
    </dgm:pt>
    <dgm:pt modelId="{B023F115-AF2A-2F4F-BA1F-09E553DF0774}" type="pres">
      <dgm:prSet presAssocID="{FAAF7CA3-CA65-0C4F-A54E-91A6055E8F0A}" presName="node" presStyleLbl="revTx" presStyleIdx="2" presStyleCnt="5">
        <dgm:presLayoutVars>
          <dgm:bulletEnabled val="1"/>
        </dgm:presLayoutVars>
      </dgm:prSet>
      <dgm:spPr>
        <a:xfrm>
          <a:off x="3393281" y="4075166"/>
          <a:ext cx="1341437" cy="1341437"/>
        </a:xfrm>
        <a:prstGeom prst="rect">
          <a:avLst/>
        </a:prstGeom>
      </dgm:spPr>
    </dgm:pt>
    <dgm:pt modelId="{DC38DC37-2F52-F64C-A33F-4CE29CA22FFC}" type="pres">
      <dgm:prSet presAssocID="{7456123D-8DAD-8443-8245-2FE26D884F79}" presName="sibTrans" presStyleLbl="node1" presStyleIdx="2" presStyleCnt="5"/>
      <dgm:spPr/>
    </dgm:pt>
    <dgm:pt modelId="{2D199BD5-4CD9-FB4E-BE2B-174FB8A22845}" type="pres">
      <dgm:prSet presAssocID="{D20ED48E-529A-EB49-8B7F-6C35CE8553D2}" presName="dummy" presStyleCnt="0"/>
      <dgm:spPr/>
    </dgm:pt>
    <dgm:pt modelId="{EA2754B7-027D-004D-98B0-69A7E373951A}" type="pres">
      <dgm:prSet presAssocID="{D20ED48E-529A-EB49-8B7F-6C35CE8553D2}" presName="node" presStyleLbl="revTx" presStyleIdx="3" presStyleCnt="5">
        <dgm:presLayoutVars>
          <dgm:bulletEnabled val="1"/>
        </dgm:presLayoutVars>
      </dgm:prSet>
      <dgm:spPr>
        <a:xfrm>
          <a:off x="1271416" y="2533541"/>
          <a:ext cx="1341437" cy="1341437"/>
        </a:xfrm>
        <a:prstGeom prst="rect">
          <a:avLst/>
        </a:prstGeom>
      </dgm:spPr>
    </dgm:pt>
    <dgm:pt modelId="{03AF1747-091E-2E49-8204-E2321C186969}" type="pres">
      <dgm:prSet presAssocID="{23673B89-A65F-3B49-A407-F58944E06E24}" presName="sibTrans" presStyleLbl="node1" presStyleIdx="3" presStyleCnt="5"/>
      <dgm:spPr/>
    </dgm:pt>
    <dgm:pt modelId="{B0060904-2650-0848-A3BF-5FC1F20CBD02}" type="pres">
      <dgm:prSet presAssocID="{DFCB39CB-01E5-DA4D-8257-51BB5E76166A}" presName="dummy" presStyleCnt="0"/>
      <dgm:spPr/>
    </dgm:pt>
    <dgm:pt modelId="{6A02880E-F999-F942-A5FF-084983E00A96}" type="pres">
      <dgm:prSet presAssocID="{DFCB39CB-01E5-DA4D-8257-51BB5E76166A}" presName="node" presStyleLbl="revTx" presStyleIdx="4" presStyleCnt="5">
        <dgm:presLayoutVars>
          <dgm:bulletEnabled val="1"/>
        </dgm:presLayoutVars>
      </dgm:prSet>
      <dgm:spPr>
        <a:xfrm>
          <a:off x="2081896" y="39140"/>
          <a:ext cx="1341437" cy="1341437"/>
        </a:xfrm>
        <a:prstGeom prst="rect">
          <a:avLst/>
        </a:prstGeom>
      </dgm:spPr>
    </dgm:pt>
    <dgm:pt modelId="{70440A21-61B2-7947-BF84-D2281297AAFC}" type="pres">
      <dgm:prSet presAssocID="{34235FDE-9780-6242-9A8D-286A1321FF5C}" presName="sibTrans" presStyleLbl="node1" presStyleIdx="4" presStyleCnt="5"/>
      <dgm:spPr/>
    </dgm:pt>
  </dgm:ptLst>
  <dgm:cxnLst>
    <dgm:cxn modelId="{F4B17501-54E9-4D4B-8B5A-A6C358249D9A}" type="presOf" srcId="{DFCB39CB-01E5-DA4D-8257-51BB5E76166A}" destId="{6A02880E-F999-F942-A5FF-084983E00A96}" srcOrd="0" destOrd="0" presId="urn:microsoft.com/office/officeart/2005/8/layout/cycle1"/>
    <dgm:cxn modelId="{6FA28932-F4AD-2645-B2A0-5253A6855828}" type="presOf" srcId="{B4B3A904-98BD-2143-AF7F-6945350A6F90}" destId="{49CE3E5B-A530-D248-8247-35F63264F331}" srcOrd="0" destOrd="0" presId="urn:microsoft.com/office/officeart/2005/8/layout/cycle1"/>
    <dgm:cxn modelId="{AFF57C37-F032-ED41-85B4-7809012AC904}" type="presOf" srcId="{FAAF7CA3-CA65-0C4F-A54E-91A6055E8F0A}" destId="{B023F115-AF2A-2F4F-BA1F-09E553DF0774}" srcOrd="0" destOrd="0" presId="urn:microsoft.com/office/officeart/2005/8/layout/cycle1"/>
    <dgm:cxn modelId="{D012C65D-3268-D447-BC22-B5E567E3328A}" type="presOf" srcId="{23673B89-A65F-3B49-A407-F58944E06E24}" destId="{03AF1747-091E-2E49-8204-E2321C186969}" srcOrd="0" destOrd="0" presId="urn:microsoft.com/office/officeart/2005/8/layout/cycle1"/>
    <dgm:cxn modelId="{DDF1BE61-51F7-E247-A4F4-0EFC3845EE9C}" srcId="{69319E8E-91F0-154D-9266-07F86FAAAB96}" destId="{DFCB39CB-01E5-DA4D-8257-51BB5E76166A}" srcOrd="4" destOrd="0" parTransId="{50A8C554-F72C-BE41-8DFC-6B2AB28CCB71}" sibTransId="{34235FDE-9780-6242-9A8D-286A1321FF5C}"/>
    <dgm:cxn modelId="{16B19277-4278-2D47-8299-6BD8F8BFFD62}" type="presOf" srcId="{7456123D-8DAD-8443-8245-2FE26D884F79}" destId="{DC38DC37-2F52-F64C-A33F-4CE29CA22FFC}" srcOrd="0" destOrd="0" presId="urn:microsoft.com/office/officeart/2005/8/layout/cycle1"/>
    <dgm:cxn modelId="{78F1F477-4A69-4E4F-AAD6-93AA5811E9AF}" srcId="{69319E8E-91F0-154D-9266-07F86FAAAB96}" destId="{D20ED48E-529A-EB49-8B7F-6C35CE8553D2}" srcOrd="3" destOrd="0" parTransId="{9475527B-7E96-8644-ACE8-14379B995D82}" sibTransId="{23673B89-A65F-3B49-A407-F58944E06E24}"/>
    <dgm:cxn modelId="{1449A383-C337-3041-AE82-6178916E1925}" srcId="{69319E8E-91F0-154D-9266-07F86FAAAB96}" destId="{B9C89A1F-3F7E-4443-9BC9-E31BF56F4A3B}" srcOrd="0" destOrd="0" parTransId="{7C3BB36F-C95B-6C42-966A-CE65647E6037}" sibTransId="{D6F13A5E-B542-874D-8643-F07B01E629B1}"/>
    <dgm:cxn modelId="{9824BF8C-053F-F645-BD79-88873A1E3A8E}" type="presOf" srcId="{69319E8E-91F0-154D-9266-07F86FAAAB96}" destId="{C55ADA0E-C09C-7549-BB76-2C4906448D57}" srcOrd="0" destOrd="0" presId="urn:microsoft.com/office/officeart/2005/8/layout/cycle1"/>
    <dgm:cxn modelId="{4BB04B96-DEEE-494E-8208-AAB6329ADC6F}" type="presOf" srcId="{D6F13A5E-B542-874D-8643-F07B01E629B1}" destId="{7D0AD476-89C4-4647-B462-F9F2B9312F15}" srcOrd="0" destOrd="0" presId="urn:microsoft.com/office/officeart/2005/8/layout/cycle1"/>
    <dgm:cxn modelId="{5DEA39CF-F67E-CB43-93F8-1FF945C5AEE7}" type="presOf" srcId="{B9C89A1F-3F7E-4443-9BC9-E31BF56F4A3B}" destId="{702CC022-7CCC-C547-8066-62C3482019F3}" srcOrd="0" destOrd="0" presId="urn:microsoft.com/office/officeart/2005/8/layout/cycle1"/>
    <dgm:cxn modelId="{F020F2D1-4858-4644-A538-C217AA2D1C58}" type="presOf" srcId="{D20ED48E-529A-EB49-8B7F-6C35CE8553D2}" destId="{EA2754B7-027D-004D-98B0-69A7E373951A}" srcOrd="0" destOrd="0" presId="urn:microsoft.com/office/officeart/2005/8/layout/cycle1"/>
    <dgm:cxn modelId="{18FEF3E1-080E-094A-B480-7993C3C53B96}" srcId="{69319E8E-91F0-154D-9266-07F86FAAAB96}" destId="{FAAF7CA3-CA65-0C4F-A54E-91A6055E8F0A}" srcOrd="2" destOrd="0" parTransId="{8DF22C22-C42D-BD4B-AFE9-C79EE3C0BE10}" sibTransId="{7456123D-8DAD-8443-8245-2FE26D884F79}"/>
    <dgm:cxn modelId="{D3B206ED-E2C8-C247-95F5-3413554BB5CE}" srcId="{69319E8E-91F0-154D-9266-07F86FAAAB96}" destId="{122D2463-A1D7-DA40-B44B-DB48D5416FCC}" srcOrd="1" destOrd="0" parTransId="{FAFED73D-C7C7-0243-8BEA-F3C698E1BD9F}" sibTransId="{B4B3A904-98BD-2143-AF7F-6945350A6F90}"/>
    <dgm:cxn modelId="{5BA67EF7-083F-FE4D-B62E-9EAF0FF44792}" type="presOf" srcId="{34235FDE-9780-6242-9A8D-286A1321FF5C}" destId="{70440A21-61B2-7947-BF84-D2281297AAFC}" srcOrd="0" destOrd="0" presId="urn:microsoft.com/office/officeart/2005/8/layout/cycle1"/>
    <dgm:cxn modelId="{B8E5E6FB-A8B2-E643-A15B-ABC7C63C880A}" type="presOf" srcId="{122D2463-A1D7-DA40-B44B-DB48D5416FCC}" destId="{4947FD60-53AC-F140-8E47-1ADD1904C956}" srcOrd="0" destOrd="0" presId="urn:microsoft.com/office/officeart/2005/8/layout/cycle1"/>
    <dgm:cxn modelId="{9041FFDC-68FB-E24E-A8BB-BD8B4E4AF3CB}" type="presParOf" srcId="{C55ADA0E-C09C-7549-BB76-2C4906448D57}" destId="{6D29F5CD-60DF-EF49-856B-818E12408AEC}" srcOrd="0" destOrd="0" presId="urn:microsoft.com/office/officeart/2005/8/layout/cycle1"/>
    <dgm:cxn modelId="{2C802342-CB53-D644-A61A-FE88FB252CDE}" type="presParOf" srcId="{C55ADA0E-C09C-7549-BB76-2C4906448D57}" destId="{702CC022-7CCC-C547-8066-62C3482019F3}" srcOrd="1" destOrd="0" presId="urn:microsoft.com/office/officeart/2005/8/layout/cycle1"/>
    <dgm:cxn modelId="{9D31D2BC-4F74-8E4B-8D0B-4DE0987CCD6E}" type="presParOf" srcId="{C55ADA0E-C09C-7549-BB76-2C4906448D57}" destId="{7D0AD476-89C4-4647-B462-F9F2B9312F15}" srcOrd="2" destOrd="0" presId="urn:microsoft.com/office/officeart/2005/8/layout/cycle1"/>
    <dgm:cxn modelId="{A89E6190-81A2-0E41-AC99-A4D1F76EDB89}" type="presParOf" srcId="{C55ADA0E-C09C-7549-BB76-2C4906448D57}" destId="{21A20263-EEC1-CC46-B7D4-84C2B5584211}" srcOrd="3" destOrd="0" presId="urn:microsoft.com/office/officeart/2005/8/layout/cycle1"/>
    <dgm:cxn modelId="{E905CAA9-630A-FF49-BA5C-275AC66B9E2B}" type="presParOf" srcId="{C55ADA0E-C09C-7549-BB76-2C4906448D57}" destId="{4947FD60-53AC-F140-8E47-1ADD1904C956}" srcOrd="4" destOrd="0" presId="urn:microsoft.com/office/officeart/2005/8/layout/cycle1"/>
    <dgm:cxn modelId="{7A75EA34-A057-B745-8F23-BE4BD826FA4D}" type="presParOf" srcId="{C55ADA0E-C09C-7549-BB76-2C4906448D57}" destId="{49CE3E5B-A530-D248-8247-35F63264F331}" srcOrd="5" destOrd="0" presId="urn:microsoft.com/office/officeart/2005/8/layout/cycle1"/>
    <dgm:cxn modelId="{BF1A248E-B583-2446-9F7A-1D7E2383D18F}" type="presParOf" srcId="{C55ADA0E-C09C-7549-BB76-2C4906448D57}" destId="{96876A43-CF28-C34A-A554-42E17D7424C3}" srcOrd="6" destOrd="0" presId="urn:microsoft.com/office/officeart/2005/8/layout/cycle1"/>
    <dgm:cxn modelId="{47F55E8E-00B0-2A4C-87D4-B7E5B0D22350}" type="presParOf" srcId="{C55ADA0E-C09C-7549-BB76-2C4906448D57}" destId="{B023F115-AF2A-2F4F-BA1F-09E553DF0774}" srcOrd="7" destOrd="0" presId="urn:microsoft.com/office/officeart/2005/8/layout/cycle1"/>
    <dgm:cxn modelId="{A15DCBF4-1D03-D447-AC68-9C7CE2F0E1D7}" type="presParOf" srcId="{C55ADA0E-C09C-7549-BB76-2C4906448D57}" destId="{DC38DC37-2F52-F64C-A33F-4CE29CA22FFC}" srcOrd="8" destOrd="0" presId="urn:microsoft.com/office/officeart/2005/8/layout/cycle1"/>
    <dgm:cxn modelId="{FE020843-94B5-F146-A4D4-8784B02E2B45}" type="presParOf" srcId="{C55ADA0E-C09C-7549-BB76-2C4906448D57}" destId="{2D199BD5-4CD9-FB4E-BE2B-174FB8A22845}" srcOrd="9" destOrd="0" presId="urn:microsoft.com/office/officeart/2005/8/layout/cycle1"/>
    <dgm:cxn modelId="{C74186A1-FC56-F949-8059-E4DFFCCB9A77}" type="presParOf" srcId="{C55ADA0E-C09C-7549-BB76-2C4906448D57}" destId="{EA2754B7-027D-004D-98B0-69A7E373951A}" srcOrd="10" destOrd="0" presId="urn:microsoft.com/office/officeart/2005/8/layout/cycle1"/>
    <dgm:cxn modelId="{7C5076E9-5C02-4245-8A9E-2BA77A841BE9}" type="presParOf" srcId="{C55ADA0E-C09C-7549-BB76-2C4906448D57}" destId="{03AF1747-091E-2E49-8204-E2321C186969}" srcOrd="11" destOrd="0" presId="urn:microsoft.com/office/officeart/2005/8/layout/cycle1"/>
    <dgm:cxn modelId="{E8C9E942-AEBE-2C4D-BA52-BB2441C7DDFC}" type="presParOf" srcId="{C55ADA0E-C09C-7549-BB76-2C4906448D57}" destId="{B0060904-2650-0848-A3BF-5FC1F20CBD02}" srcOrd="12" destOrd="0" presId="urn:microsoft.com/office/officeart/2005/8/layout/cycle1"/>
    <dgm:cxn modelId="{CF87247F-ADF5-A645-95F9-DB4BDE1E6A8F}" type="presParOf" srcId="{C55ADA0E-C09C-7549-BB76-2C4906448D57}" destId="{6A02880E-F999-F942-A5FF-084983E00A96}" srcOrd="13" destOrd="0" presId="urn:microsoft.com/office/officeart/2005/8/layout/cycle1"/>
    <dgm:cxn modelId="{44B8021A-FA61-F241-997F-B6967A993108}" type="presParOf" srcId="{C55ADA0E-C09C-7549-BB76-2C4906448D57}" destId="{70440A21-61B2-7947-BF84-D2281297AAFC}"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1FF6E05-6DAF-3C49-B869-F51B1D798B23}" type="doc">
      <dgm:prSet loTypeId="urn:microsoft.com/office/officeart/2005/8/layout/hChevron3" loCatId="" qsTypeId="urn:microsoft.com/office/officeart/2005/8/quickstyle/simple1" qsCatId="simple" csTypeId="urn:microsoft.com/office/officeart/2005/8/colors/accent1_2" csCatId="accent1" phldr="1"/>
      <dgm:spPr/>
    </dgm:pt>
    <dgm:pt modelId="{0A48A87E-8240-5247-B172-D3A5EF187E3F}">
      <dgm:prSet phldrT="[Text]"/>
      <dgm:spPr/>
      <dgm:t>
        <a:bodyPr/>
        <a:lstStyle/>
        <a:p>
          <a:r>
            <a:rPr lang="en-US" dirty="0"/>
            <a:t>Reviewer</a:t>
          </a:r>
        </a:p>
      </dgm:t>
    </dgm:pt>
    <dgm:pt modelId="{837EC440-FAB6-E84C-9B93-5C21E6FE6A83}" type="parTrans" cxnId="{DDABBE7E-C60E-2A4B-B7F0-AD182E040633}">
      <dgm:prSet/>
      <dgm:spPr/>
      <dgm:t>
        <a:bodyPr/>
        <a:lstStyle/>
        <a:p>
          <a:endParaRPr lang="en-US"/>
        </a:p>
      </dgm:t>
    </dgm:pt>
    <dgm:pt modelId="{055955EF-4690-AA48-A390-5CE775700A1B}" type="sibTrans" cxnId="{DDABBE7E-C60E-2A4B-B7F0-AD182E040633}">
      <dgm:prSet/>
      <dgm:spPr/>
      <dgm:t>
        <a:bodyPr/>
        <a:lstStyle/>
        <a:p>
          <a:endParaRPr lang="en-US"/>
        </a:p>
      </dgm:t>
    </dgm:pt>
    <dgm:pt modelId="{B05D7BF7-D9BF-2E4A-870D-AD7876EDD57F}">
      <dgm:prSet phldrT="[Text]"/>
      <dgm:spPr/>
      <dgm:t>
        <a:bodyPr/>
        <a:lstStyle/>
        <a:p>
          <a:r>
            <a:rPr lang="en-US" dirty="0"/>
            <a:t>Approver</a:t>
          </a:r>
        </a:p>
      </dgm:t>
    </dgm:pt>
    <dgm:pt modelId="{65EC5897-AE38-8F49-A36E-3EA844EDE29A}" type="parTrans" cxnId="{9A9FC4AF-9F04-374E-8D0C-305AFBD07ABD}">
      <dgm:prSet/>
      <dgm:spPr/>
      <dgm:t>
        <a:bodyPr/>
        <a:lstStyle/>
        <a:p>
          <a:endParaRPr lang="en-US"/>
        </a:p>
      </dgm:t>
    </dgm:pt>
    <dgm:pt modelId="{D39EA8C1-639E-F942-A06A-C1E1C7B5B1D3}" type="sibTrans" cxnId="{9A9FC4AF-9F04-374E-8D0C-305AFBD07ABD}">
      <dgm:prSet/>
      <dgm:spPr/>
      <dgm:t>
        <a:bodyPr/>
        <a:lstStyle/>
        <a:p>
          <a:endParaRPr lang="en-US"/>
        </a:p>
      </dgm:t>
    </dgm:pt>
    <dgm:pt modelId="{D7C24AE2-B403-2545-AD99-EDFFCBD5FD2D}" type="pres">
      <dgm:prSet presAssocID="{A1FF6E05-6DAF-3C49-B869-F51B1D798B23}" presName="Name0" presStyleCnt="0">
        <dgm:presLayoutVars>
          <dgm:dir/>
          <dgm:resizeHandles val="exact"/>
        </dgm:presLayoutVars>
      </dgm:prSet>
      <dgm:spPr/>
    </dgm:pt>
    <dgm:pt modelId="{F62D573F-6E65-FD42-85AC-550136F29CDE}" type="pres">
      <dgm:prSet presAssocID="{0A48A87E-8240-5247-B172-D3A5EF187E3F}" presName="parTxOnly" presStyleLbl="node1" presStyleIdx="0" presStyleCnt="2" custLinFactNeighborX="-704" custLinFactNeighborY="14480">
        <dgm:presLayoutVars>
          <dgm:bulletEnabled val="1"/>
        </dgm:presLayoutVars>
      </dgm:prSet>
      <dgm:spPr/>
    </dgm:pt>
    <dgm:pt modelId="{4DD0A9FF-655D-1543-B129-52200D8AE416}" type="pres">
      <dgm:prSet presAssocID="{055955EF-4690-AA48-A390-5CE775700A1B}" presName="parSpace" presStyleCnt="0"/>
      <dgm:spPr/>
    </dgm:pt>
    <dgm:pt modelId="{7214A950-C5A2-C84A-82C0-82A6530412B4}" type="pres">
      <dgm:prSet presAssocID="{B05D7BF7-D9BF-2E4A-870D-AD7876EDD57F}" presName="parTxOnly" presStyleLbl="node1" presStyleIdx="1" presStyleCnt="2" custLinFactNeighborX="-9761" custLinFactNeighborY="14480">
        <dgm:presLayoutVars>
          <dgm:bulletEnabled val="1"/>
        </dgm:presLayoutVars>
      </dgm:prSet>
      <dgm:spPr/>
    </dgm:pt>
  </dgm:ptLst>
  <dgm:cxnLst>
    <dgm:cxn modelId="{673DFC35-EBA2-374D-A4E4-84CDD5B8A525}" type="presOf" srcId="{0A48A87E-8240-5247-B172-D3A5EF187E3F}" destId="{F62D573F-6E65-FD42-85AC-550136F29CDE}" srcOrd="0" destOrd="0" presId="urn:microsoft.com/office/officeart/2005/8/layout/hChevron3"/>
    <dgm:cxn modelId="{B3496C57-B3AF-9048-BE42-BA2736448911}" type="presOf" srcId="{A1FF6E05-6DAF-3C49-B869-F51B1D798B23}" destId="{D7C24AE2-B403-2545-AD99-EDFFCBD5FD2D}" srcOrd="0" destOrd="0" presId="urn:microsoft.com/office/officeart/2005/8/layout/hChevron3"/>
    <dgm:cxn modelId="{DDABBE7E-C60E-2A4B-B7F0-AD182E040633}" srcId="{A1FF6E05-6DAF-3C49-B869-F51B1D798B23}" destId="{0A48A87E-8240-5247-B172-D3A5EF187E3F}" srcOrd="0" destOrd="0" parTransId="{837EC440-FAB6-E84C-9B93-5C21E6FE6A83}" sibTransId="{055955EF-4690-AA48-A390-5CE775700A1B}"/>
    <dgm:cxn modelId="{4FF67A92-F832-D543-9B04-4F690241F017}" type="presOf" srcId="{B05D7BF7-D9BF-2E4A-870D-AD7876EDD57F}" destId="{7214A950-C5A2-C84A-82C0-82A6530412B4}" srcOrd="0" destOrd="0" presId="urn:microsoft.com/office/officeart/2005/8/layout/hChevron3"/>
    <dgm:cxn modelId="{9A9FC4AF-9F04-374E-8D0C-305AFBD07ABD}" srcId="{A1FF6E05-6DAF-3C49-B869-F51B1D798B23}" destId="{B05D7BF7-D9BF-2E4A-870D-AD7876EDD57F}" srcOrd="1" destOrd="0" parTransId="{65EC5897-AE38-8F49-A36E-3EA844EDE29A}" sibTransId="{D39EA8C1-639E-F942-A06A-C1E1C7B5B1D3}"/>
    <dgm:cxn modelId="{70A388CC-DCF0-6644-81ED-16250D8331E4}" type="presParOf" srcId="{D7C24AE2-B403-2545-AD99-EDFFCBD5FD2D}" destId="{F62D573F-6E65-FD42-85AC-550136F29CDE}" srcOrd="0" destOrd="0" presId="urn:microsoft.com/office/officeart/2005/8/layout/hChevron3"/>
    <dgm:cxn modelId="{161BD40A-0358-774B-9FFA-A0BEA3C90834}" type="presParOf" srcId="{D7C24AE2-B403-2545-AD99-EDFFCBD5FD2D}" destId="{4DD0A9FF-655D-1543-B129-52200D8AE416}" srcOrd="1" destOrd="0" presId="urn:microsoft.com/office/officeart/2005/8/layout/hChevron3"/>
    <dgm:cxn modelId="{B76058F6-4EA3-3145-A01B-B77248BA060A}" type="presParOf" srcId="{D7C24AE2-B403-2545-AD99-EDFFCBD5FD2D}" destId="{7214A950-C5A2-C84A-82C0-82A6530412B4}" srcOrd="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1FF6E05-6DAF-3C49-B869-F51B1D798B23}" type="doc">
      <dgm:prSet loTypeId="urn:microsoft.com/office/officeart/2005/8/layout/hChevron3" loCatId="" qsTypeId="urn:microsoft.com/office/officeart/2005/8/quickstyle/simple1" qsCatId="simple" csTypeId="urn:microsoft.com/office/officeart/2005/8/colors/accent1_2" csCatId="accent1" phldr="1"/>
      <dgm:spPr/>
    </dgm:pt>
    <dgm:pt modelId="{0A48A87E-8240-5247-B172-D3A5EF187E3F}">
      <dgm:prSet phldrT="[Text]"/>
      <dgm:spPr/>
      <dgm:t>
        <a:bodyPr/>
        <a:lstStyle/>
        <a:p>
          <a:r>
            <a:rPr lang="en-US" dirty="0"/>
            <a:t>Reviewer</a:t>
          </a:r>
        </a:p>
      </dgm:t>
    </dgm:pt>
    <dgm:pt modelId="{837EC440-FAB6-E84C-9B93-5C21E6FE6A83}" type="parTrans" cxnId="{DDABBE7E-C60E-2A4B-B7F0-AD182E040633}">
      <dgm:prSet/>
      <dgm:spPr/>
      <dgm:t>
        <a:bodyPr/>
        <a:lstStyle/>
        <a:p>
          <a:endParaRPr lang="en-US"/>
        </a:p>
      </dgm:t>
    </dgm:pt>
    <dgm:pt modelId="{055955EF-4690-AA48-A390-5CE775700A1B}" type="sibTrans" cxnId="{DDABBE7E-C60E-2A4B-B7F0-AD182E040633}">
      <dgm:prSet/>
      <dgm:spPr/>
      <dgm:t>
        <a:bodyPr/>
        <a:lstStyle/>
        <a:p>
          <a:endParaRPr lang="en-US"/>
        </a:p>
      </dgm:t>
    </dgm:pt>
    <dgm:pt modelId="{B05D7BF7-D9BF-2E4A-870D-AD7876EDD57F}">
      <dgm:prSet phldrT="[Text]"/>
      <dgm:spPr/>
      <dgm:t>
        <a:bodyPr/>
        <a:lstStyle/>
        <a:p>
          <a:r>
            <a:rPr lang="en-US" dirty="0"/>
            <a:t>Approver</a:t>
          </a:r>
        </a:p>
      </dgm:t>
    </dgm:pt>
    <dgm:pt modelId="{65EC5897-AE38-8F49-A36E-3EA844EDE29A}" type="parTrans" cxnId="{9A9FC4AF-9F04-374E-8D0C-305AFBD07ABD}">
      <dgm:prSet/>
      <dgm:spPr/>
      <dgm:t>
        <a:bodyPr/>
        <a:lstStyle/>
        <a:p>
          <a:endParaRPr lang="en-US"/>
        </a:p>
      </dgm:t>
    </dgm:pt>
    <dgm:pt modelId="{D39EA8C1-639E-F942-A06A-C1E1C7B5B1D3}" type="sibTrans" cxnId="{9A9FC4AF-9F04-374E-8D0C-305AFBD07ABD}">
      <dgm:prSet/>
      <dgm:spPr/>
      <dgm:t>
        <a:bodyPr/>
        <a:lstStyle/>
        <a:p>
          <a:endParaRPr lang="en-US"/>
        </a:p>
      </dgm:t>
    </dgm:pt>
    <dgm:pt modelId="{B2668994-43E1-2C45-8CC3-3EB0DFF6E4BA}">
      <dgm:prSet phldrT="[Text]"/>
      <dgm:spPr/>
      <dgm:t>
        <a:bodyPr/>
        <a:lstStyle/>
        <a:p>
          <a:r>
            <a:rPr lang="en-US" dirty="0"/>
            <a:t>Submit to APRA</a:t>
          </a:r>
        </a:p>
      </dgm:t>
    </dgm:pt>
    <dgm:pt modelId="{00F95889-C077-D748-B4E9-54D81AA91A55}" type="parTrans" cxnId="{8BC71910-E78E-4B47-8477-DE8B6B6CC1A1}">
      <dgm:prSet/>
      <dgm:spPr/>
      <dgm:t>
        <a:bodyPr/>
        <a:lstStyle/>
        <a:p>
          <a:endParaRPr lang="en-US"/>
        </a:p>
      </dgm:t>
    </dgm:pt>
    <dgm:pt modelId="{6237768A-12FB-A844-9371-41273AD377BB}" type="sibTrans" cxnId="{8BC71910-E78E-4B47-8477-DE8B6B6CC1A1}">
      <dgm:prSet/>
      <dgm:spPr/>
      <dgm:t>
        <a:bodyPr/>
        <a:lstStyle/>
        <a:p>
          <a:endParaRPr lang="en-US"/>
        </a:p>
      </dgm:t>
    </dgm:pt>
    <dgm:pt modelId="{D7C24AE2-B403-2545-AD99-EDFFCBD5FD2D}" type="pres">
      <dgm:prSet presAssocID="{A1FF6E05-6DAF-3C49-B869-F51B1D798B23}" presName="Name0" presStyleCnt="0">
        <dgm:presLayoutVars>
          <dgm:dir/>
          <dgm:resizeHandles val="exact"/>
        </dgm:presLayoutVars>
      </dgm:prSet>
      <dgm:spPr/>
    </dgm:pt>
    <dgm:pt modelId="{F62D573F-6E65-FD42-85AC-550136F29CDE}" type="pres">
      <dgm:prSet presAssocID="{0A48A87E-8240-5247-B172-D3A5EF187E3F}" presName="parTxOnly" presStyleLbl="node1" presStyleIdx="0" presStyleCnt="3" custLinFactNeighborX="-572" custLinFactNeighborY="257">
        <dgm:presLayoutVars>
          <dgm:bulletEnabled val="1"/>
        </dgm:presLayoutVars>
      </dgm:prSet>
      <dgm:spPr/>
    </dgm:pt>
    <dgm:pt modelId="{4DD0A9FF-655D-1543-B129-52200D8AE416}" type="pres">
      <dgm:prSet presAssocID="{055955EF-4690-AA48-A390-5CE775700A1B}" presName="parSpace" presStyleCnt="0"/>
      <dgm:spPr/>
    </dgm:pt>
    <dgm:pt modelId="{7214A950-C5A2-C84A-82C0-82A6530412B4}" type="pres">
      <dgm:prSet presAssocID="{B05D7BF7-D9BF-2E4A-870D-AD7876EDD57F}" presName="parTxOnly" presStyleLbl="node1" presStyleIdx="1" presStyleCnt="3">
        <dgm:presLayoutVars>
          <dgm:bulletEnabled val="1"/>
        </dgm:presLayoutVars>
      </dgm:prSet>
      <dgm:spPr/>
    </dgm:pt>
    <dgm:pt modelId="{E2C10E85-785E-394E-BD7D-B8592787EF5B}" type="pres">
      <dgm:prSet presAssocID="{D39EA8C1-639E-F942-A06A-C1E1C7B5B1D3}" presName="parSpace" presStyleCnt="0"/>
      <dgm:spPr/>
    </dgm:pt>
    <dgm:pt modelId="{451B5485-A966-4A4C-93A3-16F98DBB4BDE}" type="pres">
      <dgm:prSet presAssocID="{B2668994-43E1-2C45-8CC3-3EB0DFF6E4BA}" presName="parTxOnly" presStyleLbl="node1" presStyleIdx="2" presStyleCnt="3">
        <dgm:presLayoutVars>
          <dgm:bulletEnabled val="1"/>
        </dgm:presLayoutVars>
      </dgm:prSet>
      <dgm:spPr/>
    </dgm:pt>
  </dgm:ptLst>
  <dgm:cxnLst>
    <dgm:cxn modelId="{8BC71910-E78E-4B47-8477-DE8B6B6CC1A1}" srcId="{A1FF6E05-6DAF-3C49-B869-F51B1D798B23}" destId="{B2668994-43E1-2C45-8CC3-3EB0DFF6E4BA}" srcOrd="2" destOrd="0" parTransId="{00F95889-C077-D748-B4E9-54D81AA91A55}" sibTransId="{6237768A-12FB-A844-9371-41273AD377BB}"/>
    <dgm:cxn modelId="{673DFC35-EBA2-374D-A4E4-84CDD5B8A525}" type="presOf" srcId="{0A48A87E-8240-5247-B172-D3A5EF187E3F}" destId="{F62D573F-6E65-FD42-85AC-550136F29CDE}" srcOrd="0" destOrd="0" presId="urn:microsoft.com/office/officeart/2005/8/layout/hChevron3"/>
    <dgm:cxn modelId="{B3496C57-B3AF-9048-BE42-BA2736448911}" type="presOf" srcId="{A1FF6E05-6DAF-3C49-B869-F51B1D798B23}" destId="{D7C24AE2-B403-2545-AD99-EDFFCBD5FD2D}" srcOrd="0" destOrd="0" presId="urn:microsoft.com/office/officeart/2005/8/layout/hChevron3"/>
    <dgm:cxn modelId="{DDABBE7E-C60E-2A4B-B7F0-AD182E040633}" srcId="{A1FF6E05-6DAF-3C49-B869-F51B1D798B23}" destId="{0A48A87E-8240-5247-B172-D3A5EF187E3F}" srcOrd="0" destOrd="0" parTransId="{837EC440-FAB6-E84C-9B93-5C21E6FE6A83}" sibTransId="{055955EF-4690-AA48-A390-5CE775700A1B}"/>
    <dgm:cxn modelId="{4FF67A92-F832-D543-9B04-4F690241F017}" type="presOf" srcId="{B05D7BF7-D9BF-2E4A-870D-AD7876EDD57F}" destId="{7214A950-C5A2-C84A-82C0-82A6530412B4}" srcOrd="0" destOrd="0" presId="urn:microsoft.com/office/officeart/2005/8/layout/hChevron3"/>
    <dgm:cxn modelId="{9A9FC4AF-9F04-374E-8D0C-305AFBD07ABD}" srcId="{A1FF6E05-6DAF-3C49-B869-F51B1D798B23}" destId="{B05D7BF7-D9BF-2E4A-870D-AD7876EDD57F}" srcOrd="1" destOrd="0" parTransId="{65EC5897-AE38-8F49-A36E-3EA844EDE29A}" sibTransId="{D39EA8C1-639E-F942-A06A-C1E1C7B5B1D3}"/>
    <dgm:cxn modelId="{93D511EA-D0AC-AC43-9EDD-8A9E40C96105}" type="presOf" srcId="{B2668994-43E1-2C45-8CC3-3EB0DFF6E4BA}" destId="{451B5485-A966-4A4C-93A3-16F98DBB4BDE}" srcOrd="0" destOrd="0" presId="urn:microsoft.com/office/officeart/2005/8/layout/hChevron3"/>
    <dgm:cxn modelId="{70A388CC-DCF0-6644-81ED-16250D8331E4}" type="presParOf" srcId="{D7C24AE2-B403-2545-AD99-EDFFCBD5FD2D}" destId="{F62D573F-6E65-FD42-85AC-550136F29CDE}" srcOrd="0" destOrd="0" presId="urn:microsoft.com/office/officeart/2005/8/layout/hChevron3"/>
    <dgm:cxn modelId="{161BD40A-0358-774B-9FFA-A0BEA3C90834}" type="presParOf" srcId="{D7C24AE2-B403-2545-AD99-EDFFCBD5FD2D}" destId="{4DD0A9FF-655D-1543-B129-52200D8AE416}" srcOrd="1" destOrd="0" presId="urn:microsoft.com/office/officeart/2005/8/layout/hChevron3"/>
    <dgm:cxn modelId="{B76058F6-4EA3-3145-A01B-B77248BA060A}" type="presParOf" srcId="{D7C24AE2-B403-2545-AD99-EDFFCBD5FD2D}" destId="{7214A950-C5A2-C84A-82C0-82A6530412B4}" srcOrd="2" destOrd="0" presId="urn:microsoft.com/office/officeart/2005/8/layout/hChevron3"/>
    <dgm:cxn modelId="{7DFAC673-3178-FF41-8951-44EF4397828A}" type="presParOf" srcId="{D7C24AE2-B403-2545-AD99-EDFFCBD5FD2D}" destId="{E2C10E85-785E-394E-BD7D-B8592787EF5B}" srcOrd="3" destOrd="0" presId="urn:microsoft.com/office/officeart/2005/8/layout/hChevron3"/>
    <dgm:cxn modelId="{096E44D1-208F-604A-A649-C44FC52CC1EA}" type="presParOf" srcId="{D7C24AE2-B403-2545-AD99-EDFFCBD5FD2D}" destId="{451B5485-A966-4A4C-93A3-16F98DBB4BDE}" srcOrd="4"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D86297F-BE35-7F47-9BE6-941CACE30E4D}" type="doc">
      <dgm:prSet loTypeId="urn:microsoft.com/office/officeart/2005/8/layout/cycle2" loCatId="" qsTypeId="urn:microsoft.com/office/officeart/2005/8/quickstyle/simple1" qsCatId="simple" csTypeId="urn:microsoft.com/office/officeart/2005/8/colors/accent1_2" csCatId="accent1" phldr="1"/>
      <dgm:spPr/>
      <dgm:t>
        <a:bodyPr/>
        <a:lstStyle/>
        <a:p>
          <a:endParaRPr lang="en-US"/>
        </a:p>
      </dgm:t>
    </dgm:pt>
    <dgm:pt modelId="{1451F0F2-7ED1-AF4B-B27C-7F5BF03DF9EC}">
      <dgm:prSet phldrT="[Text]"/>
      <dgm:spPr/>
      <dgm:t>
        <a:bodyPr/>
        <a:lstStyle/>
        <a:p>
          <a:r>
            <a:rPr lang="en-US" dirty="0"/>
            <a:t>Rec report</a:t>
          </a:r>
        </a:p>
      </dgm:t>
    </dgm:pt>
    <dgm:pt modelId="{87DAC305-2F5C-D549-94B2-6F8284509E67}" type="parTrans" cxnId="{56D21417-4B03-F44B-ACF2-292BB12221F6}">
      <dgm:prSet/>
      <dgm:spPr/>
      <dgm:t>
        <a:bodyPr/>
        <a:lstStyle/>
        <a:p>
          <a:endParaRPr lang="en-US"/>
        </a:p>
      </dgm:t>
    </dgm:pt>
    <dgm:pt modelId="{7BF15409-D256-6144-A888-09C27A86C757}" type="sibTrans" cxnId="{56D21417-4B03-F44B-ACF2-292BB12221F6}">
      <dgm:prSet/>
      <dgm:spPr/>
      <dgm:t>
        <a:bodyPr/>
        <a:lstStyle/>
        <a:p>
          <a:endParaRPr lang="en-US"/>
        </a:p>
      </dgm:t>
    </dgm:pt>
    <dgm:pt modelId="{A51B3665-4D64-624B-92FD-EC653ECDC93D}">
      <dgm:prSet phldrT="[Text]"/>
      <dgm:spPr/>
      <dgm:t>
        <a:bodyPr/>
        <a:lstStyle/>
        <a:p>
          <a:r>
            <a:rPr lang="en-US" dirty="0"/>
            <a:t>Data logs</a:t>
          </a:r>
        </a:p>
      </dgm:t>
    </dgm:pt>
    <dgm:pt modelId="{3F4B7100-E02C-C94A-A4AB-FCE09A34F81D}" type="parTrans" cxnId="{FB2BB52D-AC92-404F-9D81-70348CCA082A}">
      <dgm:prSet/>
      <dgm:spPr/>
      <dgm:t>
        <a:bodyPr/>
        <a:lstStyle/>
        <a:p>
          <a:endParaRPr lang="en-US"/>
        </a:p>
      </dgm:t>
    </dgm:pt>
    <dgm:pt modelId="{BCE6CAE7-6B3A-1D4F-9303-506C1201BDF2}" type="sibTrans" cxnId="{FB2BB52D-AC92-404F-9D81-70348CCA082A}">
      <dgm:prSet/>
      <dgm:spPr/>
      <dgm:t>
        <a:bodyPr/>
        <a:lstStyle/>
        <a:p>
          <a:endParaRPr lang="en-US"/>
        </a:p>
      </dgm:t>
    </dgm:pt>
    <dgm:pt modelId="{EBCCAA91-EFF7-1E4E-88F7-14699EA4400B}">
      <dgm:prSet phldrT="[Text]"/>
      <dgm:spPr/>
      <dgm:t>
        <a:bodyPr/>
        <a:lstStyle/>
        <a:p>
          <a:r>
            <a:rPr lang="en-US" dirty="0"/>
            <a:t>Tagging changes</a:t>
          </a:r>
        </a:p>
      </dgm:t>
    </dgm:pt>
    <dgm:pt modelId="{22A2886D-FE70-B24E-A867-E305703C20A1}" type="parTrans" cxnId="{DCB8F527-207E-0749-86B0-5CA919D40529}">
      <dgm:prSet/>
      <dgm:spPr/>
      <dgm:t>
        <a:bodyPr/>
        <a:lstStyle/>
        <a:p>
          <a:endParaRPr lang="en-US"/>
        </a:p>
      </dgm:t>
    </dgm:pt>
    <dgm:pt modelId="{BE97B7E3-011F-B443-B236-70C71DE96383}" type="sibTrans" cxnId="{DCB8F527-207E-0749-86B0-5CA919D40529}">
      <dgm:prSet/>
      <dgm:spPr/>
      <dgm:t>
        <a:bodyPr/>
        <a:lstStyle/>
        <a:p>
          <a:endParaRPr lang="en-US"/>
        </a:p>
      </dgm:t>
    </dgm:pt>
    <dgm:pt modelId="{EB2BEDEC-BF90-3B47-B4F3-0164FE70CA99}">
      <dgm:prSet phldrT="[Text]"/>
      <dgm:spPr/>
      <dgm:t>
        <a:bodyPr/>
        <a:lstStyle/>
        <a:p>
          <a:r>
            <a:rPr lang="en-US" dirty="0"/>
            <a:t>New data</a:t>
          </a:r>
        </a:p>
      </dgm:t>
    </dgm:pt>
    <dgm:pt modelId="{66D26F77-A4C9-FF47-BDFF-2D73C9161DE3}" type="parTrans" cxnId="{ED460192-6BB5-454A-B031-1D16AD14819A}">
      <dgm:prSet/>
      <dgm:spPr/>
      <dgm:t>
        <a:bodyPr/>
        <a:lstStyle/>
        <a:p>
          <a:endParaRPr lang="en-US"/>
        </a:p>
      </dgm:t>
    </dgm:pt>
    <dgm:pt modelId="{C7D81CBC-3073-DD47-AE7C-0418B959002C}" type="sibTrans" cxnId="{ED460192-6BB5-454A-B031-1D16AD14819A}">
      <dgm:prSet/>
      <dgm:spPr/>
      <dgm:t>
        <a:bodyPr/>
        <a:lstStyle/>
        <a:p>
          <a:endParaRPr lang="en-US"/>
        </a:p>
      </dgm:t>
    </dgm:pt>
    <dgm:pt modelId="{2012BCE4-EF7A-3849-BB29-9A917062FDDE}">
      <dgm:prSet phldrT="[Text]"/>
      <dgm:spPr/>
      <dgm:t>
        <a:bodyPr/>
        <a:lstStyle/>
        <a:p>
          <a:r>
            <a:rPr lang="en-US" dirty="0" err="1"/>
            <a:t>CoreBUILD</a:t>
          </a:r>
          <a:endParaRPr lang="en-US" dirty="0"/>
        </a:p>
      </dgm:t>
    </dgm:pt>
    <dgm:pt modelId="{F62557E1-897A-9947-9DBA-A658DDC9A905}" type="parTrans" cxnId="{9897BBE2-D74C-864E-BF4C-C7FB1F05186F}">
      <dgm:prSet/>
      <dgm:spPr/>
      <dgm:t>
        <a:bodyPr/>
        <a:lstStyle/>
        <a:p>
          <a:endParaRPr lang="en-US"/>
        </a:p>
      </dgm:t>
    </dgm:pt>
    <dgm:pt modelId="{1BDAA317-C75B-C34F-8C63-2C825AF7DDF7}" type="sibTrans" cxnId="{9897BBE2-D74C-864E-BF4C-C7FB1F05186F}">
      <dgm:prSet/>
      <dgm:spPr/>
      <dgm:t>
        <a:bodyPr/>
        <a:lstStyle/>
        <a:p>
          <a:endParaRPr lang="en-US"/>
        </a:p>
      </dgm:t>
    </dgm:pt>
    <dgm:pt modelId="{9E971400-2E23-3749-81E7-B832248F85D3}" type="pres">
      <dgm:prSet presAssocID="{6D86297F-BE35-7F47-9BE6-941CACE30E4D}" presName="cycle" presStyleCnt="0">
        <dgm:presLayoutVars>
          <dgm:dir/>
          <dgm:resizeHandles val="exact"/>
        </dgm:presLayoutVars>
      </dgm:prSet>
      <dgm:spPr/>
    </dgm:pt>
    <dgm:pt modelId="{15840B21-0CB0-2E44-96EC-953B860BDC63}" type="pres">
      <dgm:prSet presAssocID="{1451F0F2-7ED1-AF4B-B27C-7F5BF03DF9EC}" presName="node" presStyleLbl="node1" presStyleIdx="0" presStyleCnt="5">
        <dgm:presLayoutVars>
          <dgm:bulletEnabled val="1"/>
        </dgm:presLayoutVars>
      </dgm:prSet>
      <dgm:spPr/>
    </dgm:pt>
    <dgm:pt modelId="{72057C04-E379-BD45-988C-243CE03F2830}" type="pres">
      <dgm:prSet presAssocID="{7BF15409-D256-6144-A888-09C27A86C757}" presName="sibTrans" presStyleLbl="sibTrans2D1" presStyleIdx="0" presStyleCnt="5"/>
      <dgm:spPr/>
    </dgm:pt>
    <dgm:pt modelId="{FE7F4585-5608-2248-AB3E-3A13B9A62EE5}" type="pres">
      <dgm:prSet presAssocID="{7BF15409-D256-6144-A888-09C27A86C757}" presName="connectorText" presStyleLbl="sibTrans2D1" presStyleIdx="0" presStyleCnt="5"/>
      <dgm:spPr/>
    </dgm:pt>
    <dgm:pt modelId="{C9A4A998-1DBC-C049-B17A-A75A782BBF38}" type="pres">
      <dgm:prSet presAssocID="{A51B3665-4D64-624B-92FD-EC653ECDC93D}" presName="node" presStyleLbl="node1" presStyleIdx="1" presStyleCnt="5">
        <dgm:presLayoutVars>
          <dgm:bulletEnabled val="1"/>
        </dgm:presLayoutVars>
      </dgm:prSet>
      <dgm:spPr/>
    </dgm:pt>
    <dgm:pt modelId="{2D5B6FFC-14E4-DA4D-A4BA-6587014153F9}" type="pres">
      <dgm:prSet presAssocID="{BCE6CAE7-6B3A-1D4F-9303-506C1201BDF2}" presName="sibTrans" presStyleLbl="sibTrans2D1" presStyleIdx="1" presStyleCnt="5"/>
      <dgm:spPr/>
    </dgm:pt>
    <dgm:pt modelId="{57AFEF41-AF85-954C-A216-CC3C7F64B21C}" type="pres">
      <dgm:prSet presAssocID="{BCE6CAE7-6B3A-1D4F-9303-506C1201BDF2}" presName="connectorText" presStyleLbl="sibTrans2D1" presStyleIdx="1" presStyleCnt="5"/>
      <dgm:spPr/>
    </dgm:pt>
    <dgm:pt modelId="{4BF75BD6-7928-7B44-A020-19B86A219435}" type="pres">
      <dgm:prSet presAssocID="{EBCCAA91-EFF7-1E4E-88F7-14699EA4400B}" presName="node" presStyleLbl="node1" presStyleIdx="2" presStyleCnt="5">
        <dgm:presLayoutVars>
          <dgm:bulletEnabled val="1"/>
        </dgm:presLayoutVars>
      </dgm:prSet>
      <dgm:spPr/>
    </dgm:pt>
    <dgm:pt modelId="{25BED0CF-A602-C143-9BF5-79B0C9572E0B}" type="pres">
      <dgm:prSet presAssocID="{BE97B7E3-011F-B443-B236-70C71DE96383}" presName="sibTrans" presStyleLbl="sibTrans2D1" presStyleIdx="2" presStyleCnt="5"/>
      <dgm:spPr/>
    </dgm:pt>
    <dgm:pt modelId="{DC6B2E21-8690-3545-8967-C7D9EB67D274}" type="pres">
      <dgm:prSet presAssocID="{BE97B7E3-011F-B443-B236-70C71DE96383}" presName="connectorText" presStyleLbl="sibTrans2D1" presStyleIdx="2" presStyleCnt="5"/>
      <dgm:spPr/>
    </dgm:pt>
    <dgm:pt modelId="{A9F77638-7EFD-6645-8998-631DCD9E98E0}" type="pres">
      <dgm:prSet presAssocID="{EB2BEDEC-BF90-3B47-B4F3-0164FE70CA99}" presName="node" presStyleLbl="node1" presStyleIdx="3" presStyleCnt="5">
        <dgm:presLayoutVars>
          <dgm:bulletEnabled val="1"/>
        </dgm:presLayoutVars>
      </dgm:prSet>
      <dgm:spPr/>
    </dgm:pt>
    <dgm:pt modelId="{8790B4D9-0B5E-AB48-A0E4-B5F19D8F1F14}" type="pres">
      <dgm:prSet presAssocID="{C7D81CBC-3073-DD47-AE7C-0418B959002C}" presName="sibTrans" presStyleLbl="sibTrans2D1" presStyleIdx="3" presStyleCnt="5"/>
      <dgm:spPr/>
    </dgm:pt>
    <dgm:pt modelId="{23AE8F67-08F4-4C44-8CAB-96851DEFD357}" type="pres">
      <dgm:prSet presAssocID="{C7D81CBC-3073-DD47-AE7C-0418B959002C}" presName="connectorText" presStyleLbl="sibTrans2D1" presStyleIdx="3" presStyleCnt="5"/>
      <dgm:spPr/>
    </dgm:pt>
    <dgm:pt modelId="{C5520E34-77EA-854D-BA48-58C30BA6C870}" type="pres">
      <dgm:prSet presAssocID="{2012BCE4-EF7A-3849-BB29-9A917062FDDE}" presName="node" presStyleLbl="node1" presStyleIdx="4" presStyleCnt="5">
        <dgm:presLayoutVars>
          <dgm:bulletEnabled val="1"/>
        </dgm:presLayoutVars>
      </dgm:prSet>
      <dgm:spPr/>
    </dgm:pt>
    <dgm:pt modelId="{9E9DAB30-CDA3-8B4E-BAE3-0F74FBEF866F}" type="pres">
      <dgm:prSet presAssocID="{1BDAA317-C75B-C34F-8C63-2C825AF7DDF7}" presName="sibTrans" presStyleLbl="sibTrans2D1" presStyleIdx="4" presStyleCnt="5"/>
      <dgm:spPr/>
    </dgm:pt>
    <dgm:pt modelId="{DA219FF5-C4F8-0C45-AFF1-55026EE575B3}" type="pres">
      <dgm:prSet presAssocID="{1BDAA317-C75B-C34F-8C63-2C825AF7DDF7}" presName="connectorText" presStyleLbl="sibTrans2D1" presStyleIdx="4" presStyleCnt="5"/>
      <dgm:spPr/>
    </dgm:pt>
  </dgm:ptLst>
  <dgm:cxnLst>
    <dgm:cxn modelId="{56D21417-4B03-F44B-ACF2-292BB12221F6}" srcId="{6D86297F-BE35-7F47-9BE6-941CACE30E4D}" destId="{1451F0F2-7ED1-AF4B-B27C-7F5BF03DF9EC}" srcOrd="0" destOrd="0" parTransId="{87DAC305-2F5C-D549-94B2-6F8284509E67}" sibTransId="{7BF15409-D256-6144-A888-09C27A86C757}"/>
    <dgm:cxn modelId="{DCB8F527-207E-0749-86B0-5CA919D40529}" srcId="{6D86297F-BE35-7F47-9BE6-941CACE30E4D}" destId="{EBCCAA91-EFF7-1E4E-88F7-14699EA4400B}" srcOrd="2" destOrd="0" parTransId="{22A2886D-FE70-B24E-A867-E305703C20A1}" sibTransId="{BE97B7E3-011F-B443-B236-70C71DE96383}"/>
    <dgm:cxn modelId="{FB2BB52D-AC92-404F-9D81-70348CCA082A}" srcId="{6D86297F-BE35-7F47-9BE6-941CACE30E4D}" destId="{A51B3665-4D64-624B-92FD-EC653ECDC93D}" srcOrd="1" destOrd="0" parTransId="{3F4B7100-E02C-C94A-A4AB-FCE09A34F81D}" sibTransId="{BCE6CAE7-6B3A-1D4F-9303-506C1201BDF2}"/>
    <dgm:cxn modelId="{10ECA53A-9B8C-9540-A3AC-45A89F145A70}" type="presOf" srcId="{BE97B7E3-011F-B443-B236-70C71DE96383}" destId="{DC6B2E21-8690-3545-8967-C7D9EB67D274}" srcOrd="1" destOrd="0" presId="urn:microsoft.com/office/officeart/2005/8/layout/cycle2"/>
    <dgm:cxn modelId="{81D76F61-5C9A-E140-8644-81208C9A4825}" type="presOf" srcId="{A51B3665-4D64-624B-92FD-EC653ECDC93D}" destId="{C9A4A998-1DBC-C049-B17A-A75A782BBF38}" srcOrd="0" destOrd="0" presId="urn:microsoft.com/office/officeart/2005/8/layout/cycle2"/>
    <dgm:cxn modelId="{0DFCA941-AFCF-4C4E-A15F-0B21ABD69A1C}" type="presOf" srcId="{6D86297F-BE35-7F47-9BE6-941CACE30E4D}" destId="{9E971400-2E23-3749-81E7-B832248F85D3}" srcOrd="0" destOrd="0" presId="urn:microsoft.com/office/officeart/2005/8/layout/cycle2"/>
    <dgm:cxn modelId="{0AA0416B-1DE2-C34D-8F11-4645EF6917DF}" type="presOf" srcId="{EB2BEDEC-BF90-3B47-B4F3-0164FE70CA99}" destId="{A9F77638-7EFD-6645-8998-631DCD9E98E0}" srcOrd="0" destOrd="0" presId="urn:microsoft.com/office/officeart/2005/8/layout/cycle2"/>
    <dgm:cxn modelId="{FA612752-EE76-E149-8A68-3DEADD92A261}" type="presOf" srcId="{2012BCE4-EF7A-3849-BB29-9A917062FDDE}" destId="{C5520E34-77EA-854D-BA48-58C30BA6C870}" srcOrd="0" destOrd="0" presId="urn:microsoft.com/office/officeart/2005/8/layout/cycle2"/>
    <dgm:cxn modelId="{667AC977-7D25-4146-9361-71458FA29082}" type="presOf" srcId="{1BDAA317-C75B-C34F-8C63-2C825AF7DDF7}" destId="{9E9DAB30-CDA3-8B4E-BAE3-0F74FBEF866F}" srcOrd="0" destOrd="0" presId="urn:microsoft.com/office/officeart/2005/8/layout/cycle2"/>
    <dgm:cxn modelId="{1DED8881-B55E-E245-9C20-49FE4D4FF447}" type="presOf" srcId="{EBCCAA91-EFF7-1E4E-88F7-14699EA4400B}" destId="{4BF75BD6-7928-7B44-A020-19B86A219435}" srcOrd="0" destOrd="0" presId="urn:microsoft.com/office/officeart/2005/8/layout/cycle2"/>
    <dgm:cxn modelId="{9A11AA85-8274-6044-BA13-A549ABDE3940}" type="presOf" srcId="{7BF15409-D256-6144-A888-09C27A86C757}" destId="{FE7F4585-5608-2248-AB3E-3A13B9A62EE5}" srcOrd="1" destOrd="0" presId="urn:microsoft.com/office/officeart/2005/8/layout/cycle2"/>
    <dgm:cxn modelId="{FC43E18F-1985-404A-B951-C04670E4FB51}" type="presOf" srcId="{BCE6CAE7-6B3A-1D4F-9303-506C1201BDF2}" destId="{57AFEF41-AF85-954C-A216-CC3C7F64B21C}" srcOrd="1" destOrd="0" presId="urn:microsoft.com/office/officeart/2005/8/layout/cycle2"/>
    <dgm:cxn modelId="{ED460192-6BB5-454A-B031-1D16AD14819A}" srcId="{6D86297F-BE35-7F47-9BE6-941CACE30E4D}" destId="{EB2BEDEC-BF90-3B47-B4F3-0164FE70CA99}" srcOrd="3" destOrd="0" parTransId="{66D26F77-A4C9-FF47-BDFF-2D73C9161DE3}" sibTransId="{C7D81CBC-3073-DD47-AE7C-0418B959002C}"/>
    <dgm:cxn modelId="{98261293-2A91-9841-977E-FED506BB57D7}" type="presOf" srcId="{BE97B7E3-011F-B443-B236-70C71DE96383}" destId="{25BED0CF-A602-C143-9BF5-79B0C9572E0B}" srcOrd="0" destOrd="0" presId="urn:microsoft.com/office/officeart/2005/8/layout/cycle2"/>
    <dgm:cxn modelId="{D9532DAB-8C59-0B46-8117-4360F65FD3A7}" type="presOf" srcId="{C7D81CBC-3073-DD47-AE7C-0418B959002C}" destId="{8790B4D9-0B5E-AB48-A0E4-B5F19D8F1F14}" srcOrd="0" destOrd="0" presId="urn:microsoft.com/office/officeart/2005/8/layout/cycle2"/>
    <dgm:cxn modelId="{9FBF2FAC-C371-A044-BD3D-719DD0903DB8}" type="presOf" srcId="{1451F0F2-7ED1-AF4B-B27C-7F5BF03DF9EC}" destId="{15840B21-0CB0-2E44-96EC-953B860BDC63}" srcOrd="0" destOrd="0" presId="urn:microsoft.com/office/officeart/2005/8/layout/cycle2"/>
    <dgm:cxn modelId="{46CC47B1-8E27-4B44-8F4B-F7574FF3FB48}" type="presOf" srcId="{7BF15409-D256-6144-A888-09C27A86C757}" destId="{72057C04-E379-BD45-988C-243CE03F2830}" srcOrd="0" destOrd="0" presId="urn:microsoft.com/office/officeart/2005/8/layout/cycle2"/>
    <dgm:cxn modelId="{09C7D9C8-03E5-254A-AE9B-63534028EAA2}" type="presOf" srcId="{BCE6CAE7-6B3A-1D4F-9303-506C1201BDF2}" destId="{2D5B6FFC-14E4-DA4D-A4BA-6587014153F9}" srcOrd="0" destOrd="0" presId="urn:microsoft.com/office/officeart/2005/8/layout/cycle2"/>
    <dgm:cxn modelId="{20311DDC-A32A-7744-A0D2-4A5ABAAC03E1}" type="presOf" srcId="{C7D81CBC-3073-DD47-AE7C-0418B959002C}" destId="{23AE8F67-08F4-4C44-8CAB-96851DEFD357}" srcOrd="1" destOrd="0" presId="urn:microsoft.com/office/officeart/2005/8/layout/cycle2"/>
    <dgm:cxn modelId="{9897BBE2-D74C-864E-BF4C-C7FB1F05186F}" srcId="{6D86297F-BE35-7F47-9BE6-941CACE30E4D}" destId="{2012BCE4-EF7A-3849-BB29-9A917062FDDE}" srcOrd="4" destOrd="0" parTransId="{F62557E1-897A-9947-9DBA-A658DDC9A905}" sibTransId="{1BDAA317-C75B-C34F-8C63-2C825AF7DDF7}"/>
    <dgm:cxn modelId="{754F42FC-06CD-7C40-96E3-FDC2B49BF020}" type="presOf" srcId="{1BDAA317-C75B-C34F-8C63-2C825AF7DDF7}" destId="{DA219FF5-C4F8-0C45-AFF1-55026EE575B3}" srcOrd="1" destOrd="0" presId="urn:microsoft.com/office/officeart/2005/8/layout/cycle2"/>
    <dgm:cxn modelId="{8C14C12A-499F-6D49-96F9-096328D43482}" type="presParOf" srcId="{9E971400-2E23-3749-81E7-B832248F85D3}" destId="{15840B21-0CB0-2E44-96EC-953B860BDC63}" srcOrd="0" destOrd="0" presId="urn:microsoft.com/office/officeart/2005/8/layout/cycle2"/>
    <dgm:cxn modelId="{6B281557-946B-8241-95A6-CD6BCAB7E6BA}" type="presParOf" srcId="{9E971400-2E23-3749-81E7-B832248F85D3}" destId="{72057C04-E379-BD45-988C-243CE03F2830}" srcOrd="1" destOrd="0" presId="urn:microsoft.com/office/officeart/2005/8/layout/cycle2"/>
    <dgm:cxn modelId="{1ED61D91-1D36-0649-8809-F03D7D4C1104}" type="presParOf" srcId="{72057C04-E379-BD45-988C-243CE03F2830}" destId="{FE7F4585-5608-2248-AB3E-3A13B9A62EE5}" srcOrd="0" destOrd="0" presId="urn:microsoft.com/office/officeart/2005/8/layout/cycle2"/>
    <dgm:cxn modelId="{90FBFEBD-BF6C-0F4E-9B67-BA3C80CC3492}" type="presParOf" srcId="{9E971400-2E23-3749-81E7-B832248F85D3}" destId="{C9A4A998-1DBC-C049-B17A-A75A782BBF38}" srcOrd="2" destOrd="0" presId="urn:microsoft.com/office/officeart/2005/8/layout/cycle2"/>
    <dgm:cxn modelId="{57D81639-7153-694C-901B-DCD1B3733076}" type="presParOf" srcId="{9E971400-2E23-3749-81E7-B832248F85D3}" destId="{2D5B6FFC-14E4-DA4D-A4BA-6587014153F9}" srcOrd="3" destOrd="0" presId="urn:microsoft.com/office/officeart/2005/8/layout/cycle2"/>
    <dgm:cxn modelId="{B954A9B8-52AA-6B43-9E9C-7994977D5741}" type="presParOf" srcId="{2D5B6FFC-14E4-DA4D-A4BA-6587014153F9}" destId="{57AFEF41-AF85-954C-A216-CC3C7F64B21C}" srcOrd="0" destOrd="0" presId="urn:microsoft.com/office/officeart/2005/8/layout/cycle2"/>
    <dgm:cxn modelId="{0E8AC689-A74E-B14E-96EC-88238E68999F}" type="presParOf" srcId="{9E971400-2E23-3749-81E7-B832248F85D3}" destId="{4BF75BD6-7928-7B44-A020-19B86A219435}" srcOrd="4" destOrd="0" presId="urn:microsoft.com/office/officeart/2005/8/layout/cycle2"/>
    <dgm:cxn modelId="{5E14A05D-7747-254F-A26B-ABF306504D87}" type="presParOf" srcId="{9E971400-2E23-3749-81E7-B832248F85D3}" destId="{25BED0CF-A602-C143-9BF5-79B0C9572E0B}" srcOrd="5" destOrd="0" presId="urn:microsoft.com/office/officeart/2005/8/layout/cycle2"/>
    <dgm:cxn modelId="{BE97E7A1-A957-FF47-B955-F446D482AF0C}" type="presParOf" srcId="{25BED0CF-A602-C143-9BF5-79B0C9572E0B}" destId="{DC6B2E21-8690-3545-8967-C7D9EB67D274}" srcOrd="0" destOrd="0" presId="urn:microsoft.com/office/officeart/2005/8/layout/cycle2"/>
    <dgm:cxn modelId="{2FA65FFB-50D6-6B4B-968F-4F4078768E44}" type="presParOf" srcId="{9E971400-2E23-3749-81E7-B832248F85D3}" destId="{A9F77638-7EFD-6645-8998-631DCD9E98E0}" srcOrd="6" destOrd="0" presId="urn:microsoft.com/office/officeart/2005/8/layout/cycle2"/>
    <dgm:cxn modelId="{D623E388-39B8-7B4C-A477-1B21BA0B40E6}" type="presParOf" srcId="{9E971400-2E23-3749-81E7-B832248F85D3}" destId="{8790B4D9-0B5E-AB48-A0E4-B5F19D8F1F14}" srcOrd="7" destOrd="0" presId="urn:microsoft.com/office/officeart/2005/8/layout/cycle2"/>
    <dgm:cxn modelId="{89337A62-6216-024B-A50B-A86F2894FFF5}" type="presParOf" srcId="{8790B4D9-0B5E-AB48-A0E4-B5F19D8F1F14}" destId="{23AE8F67-08F4-4C44-8CAB-96851DEFD357}" srcOrd="0" destOrd="0" presId="urn:microsoft.com/office/officeart/2005/8/layout/cycle2"/>
    <dgm:cxn modelId="{DCC71D19-0709-BB48-B3F1-BCB254A9EC72}" type="presParOf" srcId="{9E971400-2E23-3749-81E7-B832248F85D3}" destId="{C5520E34-77EA-854D-BA48-58C30BA6C870}" srcOrd="8" destOrd="0" presId="urn:microsoft.com/office/officeart/2005/8/layout/cycle2"/>
    <dgm:cxn modelId="{B2D5D0C4-4556-5D4B-8B24-026B56BEC179}" type="presParOf" srcId="{9E971400-2E23-3749-81E7-B832248F85D3}" destId="{9E9DAB30-CDA3-8B4E-BAE3-0F74FBEF866F}" srcOrd="9" destOrd="0" presId="urn:microsoft.com/office/officeart/2005/8/layout/cycle2"/>
    <dgm:cxn modelId="{DD86FA05-F49A-D44F-BE27-AD70DE5FC985}" type="presParOf" srcId="{9E9DAB30-CDA3-8B4E-BAE3-0F74FBEF866F}" destId="{DA219FF5-C4F8-0C45-AFF1-55026EE575B3}"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80E8EFB-5B7B-EB4D-84C8-5AB9694AE98C}" type="doc">
      <dgm:prSet loTypeId="urn:microsoft.com/office/officeart/2005/8/layout/cycle2" loCatId="" qsTypeId="urn:microsoft.com/office/officeart/2005/8/quickstyle/simple1" qsCatId="simple" csTypeId="urn:microsoft.com/office/officeart/2005/8/colors/accent1_2" csCatId="accent1" phldr="1"/>
      <dgm:spPr/>
      <dgm:t>
        <a:bodyPr/>
        <a:lstStyle/>
        <a:p>
          <a:endParaRPr lang="en-US"/>
        </a:p>
      </dgm:t>
    </dgm:pt>
    <dgm:pt modelId="{91E341BB-DF9D-FD40-B5AB-9E068E9531AC}">
      <dgm:prSet phldrT="[Text]"/>
      <dgm:spPr/>
      <dgm:t>
        <a:bodyPr/>
        <a:lstStyle/>
        <a:p>
          <a:r>
            <a:rPr lang="en-US" dirty="0"/>
            <a:t>Open Form</a:t>
          </a:r>
        </a:p>
      </dgm:t>
    </dgm:pt>
    <dgm:pt modelId="{CE101858-2471-0948-B260-F1B74E1A6313}" type="parTrans" cxnId="{264684FF-71E6-5045-B2D6-77F63853805B}">
      <dgm:prSet/>
      <dgm:spPr/>
      <dgm:t>
        <a:bodyPr/>
        <a:lstStyle/>
        <a:p>
          <a:endParaRPr lang="en-US"/>
        </a:p>
      </dgm:t>
    </dgm:pt>
    <dgm:pt modelId="{AF8A90D1-A32F-334B-8BFC-AFDC17E78B69}" type="sibTrans" cxnId="{264684FF-71E6-5045-B2D6-77F63853805B}">
      <dgm:prSet/>
      <dgm:spPr/>
      <dgm:t>
        <a:bodyPr/>
        <a:lstStyle/>
        <a:p>
          <a:endParaRPr lang="en-US"/>
        </a:p>
      </dgm:t>
    </dgm:pt>
    <dgm:pt modelId="{8900C0C4-AE5C-AF4B-BE07-A5D0188339A9}">
      <dgm:prSet phldrT="[Text]"/>
      <dgm:spPr/>
      <dgm:t>
        <a:bodyPr/>
        <a:lstStyle/>
        <a:p>
          <a:r>
            <a:rPr lang="en-US" dirty="0"/>
            <a:t>Movement report</a:t>
          </a:r>
        </a:p>
      </dgm:t>
    </dgm:pt>
    <dgm:pt modelId="{954DA0F6-A90A-1346-A235-FF9394739A73}" type="parTrans" cxnId="{764F93A0-C3C2-094B-8923-A420E8E64EED}">
      <dgm:prSet/>
      <dgm:spPr/>
      <dgm:t>
        <a:bodyPr/>
        <a:lstStyle/>
        <a:p>
          <a:endParaRPr lang="en-US"/>
        </a:p>
      </dgm:t>
    </dgm:pt>
    <dgm:pt modelId="{15A88543-AED8-D44E-9A9E-336DB88EE73D}" type="sibTrans" cxnId="{764F93A0-C3C2-094B-8923-A420E8E64EED}">
      <dgm:prSet/>
      <dgm:spPr/>
      <dgm:t>
        <a:bodyPr/>
        <a:lstStyle/>
        <a:p>
          <a:endParaRPr lang="en-US"/>
        </a:p>
      </dgm:t>
    </dgm:pt>
    <dgm:pt modelId="{CB1C8D1B-92A0-DB43-98E2-30F1A91968AD}">
      <dgm:prSet phldrT="[Text]"/>
      <dgm:spPr/>
      <dgm:t>
        <a:bodyPr/>
        <a:lstStyle/>
        <a:p>
          <a:r>
            <a:rPr lang="en-US" dirty="0"/>
            <a:t>Trend report</a:t>
          </a:r>
        </a:p>
      </dgm:t>
    </dgm:pt>
    <dgm:pt modelId="{9246DC53-7363-AE4B-9D48-5BD51571152B}" type="parTrans" cxnId="{069E1123-6C9C-6D43-B761-DE3AFC277040}">
      <dgm:prSet/>
      <dgm:spPr/>
      <dgm:t>
        <a:bodyPr/>
        <a:lstStyle/>
        <a:p>
          <a:endParaRPr lang="en-US"/>
        </a:p>
      </dgm:t>
    </dgm:pt>
    <dgm:pt modelId="{66758857-F9FD-B149-B2E2-2A8991617812}" type="sibTrans" cxnId="{069E1123-6C9C-6D43-B761-DE3AFC277040}">
      <dgm:prSet/>
      <dgm:spPr/>
      <dgm:t>
        <a:bodyPr/>
        <a:lstStyle/>
        <a:p>
          <a:endParaRPr lang="en-US"/>
        </a:p>
      </dgm:t>
    </dgm:pt>
    <dgm:pt modelId="{21CCAF9E-53DB-034A-94A7-70F139A5AAB6}">
      <dgm:prSet phldrT="[Text]"/>
      <dgm:spPr/>
      <dgm:t>
        <a:bodyPr/>
        <a:lstStyle/>
        <a:p>
          <a:r>
            <a:rPr lang="en-US" dirty="0"/>
            <a:t>Manual adjustments</a:t>
          </a:r>
        </a:p>
      </dgm:t>
    </dgm:pt>
    <dgm:pt modelId="{F51BB9AD-B507-D847-BF2F-53E5E42A73D0}" type="parTrans" cxnId="{24B4D067-266C-DD4B-8B71-461023E95604}">
      <dgm:prSet/>
      <dgm:spPr/>
      <dgm:t>
        <a:bodyPr/>
        <a:lstStyle/>
        <a:p>
          <a:endParaRPr lang="en-US"/>
        </a:p>
      </dgm:t>
    </dgm:pt>
    <dgm:pt modelId="{FB037322-A773-C447-AFFD-8246EF4D93CA}" type="sibTrans" cxnId="{24B4D067-266C-DD4B-8B71-461023E95604}">
      <dgm:prSet/>
      <dgm:spPr/>
      <dgm:t>
        <a:bodyPr/>
        <a:lstStyle/>
        <a:p>
          <a:endParaRPr lang="en-US"/>
        </a:p>
      </dgm:t>
    </dgm:pt>
    <dgm:pt modelId="{B0408CDC-E41A-074B-9C55-52C14777DDF0}">
      <dgm:prSet phldrT="[Text]"/>
      <dgm:spPr/>
      <dgm:t>
        <a:bodyPr/>
        <a:lstStyle/>
        <a:p>
          <a:r>
            <a:rPr lang="en-US" dirty="0"/>
            <a:t>Validation report</a:t>
          </a:r>
        </a:p>
      </dgm:t>
    </dgm:pt>
    <dgm:pt modelId="{389BD634-CA29-4648-8A1E-53B2212FFDCD}" type="parTrans" cxnId="{74ABC504-7354-2A4D-AEDB-CACC63EEB661}">
      <dgm:prSet/>
      <dgm:spPr/>
      <dgm:t>
        <a:bodyPr/>
        <a:lstStyle/>
        <a:p>
          <a:endParaRPr lang="en-US"/>
        </a:p>
      </dgm:t>
    </dgm:pt>
    <dgm:pt modelId="{AE602616-6F7B-1546-B269-BE3AA1BF6F33}" type="sibTrans" cxnId="{74ABC504-7354-2A4D-AEDB-CACC63EEB661}">
      <dgm:prSet/>
      <dgm:spPr/>
      <dgm:t>
        <a:bodyPr/>
        <a:lstStyle/>
        <a:p>
          <a:endParaRPr lang="en-US"/>
        </a:p>
      </dgm:t>
    </dgm:pt>
    <dgm:pt modelId="{2FA54B40-496A-5C43-AB46-C91868C1BD98}" type="pres">
      <dgm:prSet presAssocID="{D80E8EFB-5B7B-EB4D-84C8-5AB9694AE98C}" presName="cycle" presStyleCnt="0">
        <dgm:presLayoutVars>
          <dgm:dir/>
          <dgm:resizeHandles val="exact"/>
        </dgm:presLayoutVars>
      </dgm:prSet>
      <dgm:spPr/>
    </dgm:pt>
    <dgm:pt modelId="{85047E2A-DF2A-074E-9E95-E6E40C6BDB82}" type="pres">
      <dgm:prSet presAssocID="{91E341BB-DF9D-FD40-B5AB-9E068E9531AC}" presName="node" presStyleLbl="node1" presStyleIdx="0" presStyleCnt="5">
        <dgm:presLayoutVars>
          <dgm:bulletEnabled val="1"/>
        </dgm:presLayoutVars>
      </dgm:prSet>
      <dgm:spPr/>
    </dgm:pt>
    <dgm:pt modelId="{54D86E2A-7B77-5143-9D46-4697858A61ED}" type="pres">
      <dgm:prSet presAssocID="{AF8A90D1-A32F-334B-8BFC-AFDC17E78B69}" presName="sibTrans" presStyleLbl="sibTrans2D1" presStyleIdx="0" presStyleCnt="5"/>
      <dgm:spPr/>
    </dgm:pt>
    <dgm:pt modelId="{615FE653-EC6C-0B46-89A3-4D7DAAB8FD93}" type="pres">
      <dgm:prSet presAssocID="{AF8A90D1-A32F-334B-8BFC-AFDC17E78B69}" presName="connectorText" presStyleLbl="sibTrans2D1" presStyleIdx="0" presStyleCnt="5"/>
      <dgm:spPr/>
    </dgm:pt>
    <dgm:pt modelId="{B44A3486-4AE7-FC46-BFAB-860636700B2A}" type="pres">
      <dgm:prSet presAssocID="{8900C0C4-AE5C-AF4B-BE07-A5D0188339A9}" presName="node" presStyleLbl="node1" presStyleIdx="1" presStyleCnt="5">
        <dgm:presLayoutVars>
          <dgm:bulletEnabled val="1"/>
        </dgm:presLayoutVars>
      </dgm:prSet>
      <dgm:spPr/>
    </dgm:pt>
    <dgm:pt modelId="{4D234BBD-B7C3-8444-8354-86FBC48C0967}" type="pres">
      <dgm:prSet presAssocID="{15A88543-AED8-D44E-9A9E-336DB88EE73D}" presName="sibTrans" presStyleLbl="sibTrans2D1" presStyleIdx="1" presStyleCnt="5"/>
      <dgm:spPr/>
    </dgm:pt>
    <dgm:pt modelId="{03364A50-A7F9-AC4E-8799-D7FFF0A0E5C8}" type="pres">
      <dgm:prSet presAssocID="{15A88543-AED8-D44E-9A9E-336DB88EE73D}" presName="connectorText" presStyleLbl="sibTrans2D1" presStyleIdx="1" presStyleCnt="5"/>
      <dgm:spPr/>
    </dgm:pt>
    <dgm:pt modelId="{BEF2BB3E-6A1C-934C-849E-B170646C1FA2}" type="pres">
      <dgm:prSet presAssocID="{CB1C8D1B-92A0-DB43-98E2-30F1A91968AD}" presName="node" presStyleLbl="node1" presStyleIdx="2" presStyleCnt="5">
        <dgm:presLayoutVars>
          <dgm:bulletEnabled val="1"/>
        </dgm:presLayoutVars>
      </dgm:prSet>
      <dgm:spPr/>
    </dgm:pt>
    <dgm:pt modelId="{CF0FC7D8-28D1-C640-9B2C-3C80F216B0F8}" type="pres">
      <dgm:prSet presAssocID="{66758857-F9FD-B149-B2E2-2A8991617812}" presName="sibTrans" presStyleLbl="sibTrans2D1" presStyleIdx="2" presStyleCnt="5"/>
      <dgm:spPr/>
    </dgm:pt>
    <dgm:pt modelId="{C2F2F88F-5826-AE41-A35C-6344D5A64A7D}" type="pres">
      <dgm:prSet presAssocID="{66758857-F9FD-B149-B2E2-2A8991617812}" presName="connectorText" presStyleLbl="sibTrans2D1" presStyleIdx="2" presStyleCnt="5"/>
      <dgm:spPr/>
    </dgm:pt>
    <dgm:pt modelId="{182A36E4-6AE4-7C45-A61A-6883A88FBC7C}" type="pres">
      <dgm:prSet presAssocID="{21CCAF9E-53DB-034A-94A7-70F139A5AAB6}" presName="node" presStyleLbl="node1" presStyleIdx="3" presStyleCnt="5">
        <dgm:presLayoutVars>
          <dgm:bulletEnabled val="1"/>
        </dgm:presLayoutVars>
      </dgm:prSet>
      <dgm:spPr/>
    </dgm:pt>
    <dgm:pt modelId="{A5B3FC57-AB4B-4241-8935-D928E223961C}" type="pres">
      <dgm:prSet presAssocID="{FB037322-A773-C447-AFFD-8246EF4D93CA}" presName="sibTrans" presStyleLbl="sibTrans2D1" presStyleIdx="3" presStyleCnt="5"/>
      <dgm:spPr/>
    </dgm:pt>
    <dgm:pt modelId="{34D8E9EC-7E87-AE4F-A918-D0FD9F7968C8}" type="pres">
      <dgm:prSet presAssocID="{FB037322-A773-C447-AFFD-8246EF4D93CA}" presName="connectorText" presStyleLbl="sibTrans2D1" presStyleIdx="3" presStyleCnt="5"/>
      <dgm:spPr/>
    </dgm:pt>
    <dgm:pt modelId="{30AE1B9F-6514-9249-939E-D8CFAA1DCA47}" type="pres">
      <dgm:prSet presAssocID="{B0408CDC-E41A-074B-9C55-52C14777DDF0}" presName="node" presStyleLbl="node1" presStyleIdx="4" presStyleCnt="5">
        <dgm:presLayoutVars>
          <dgm:bulletEnabled val="1"/>
        </dgm:presLayoutVars>
      </dgm:prSet>
      <dgm:spPr/>
    </dgm:pt>
    <dgm:pt modelId="{B1F952C4-6297-6445-9640-EC5FFF963BE3}" type="pres">
      <dgm:prSet presAssocID="{AE602616-6F7B-1546-B269-BE3AA1BF6F33}" presName="sibTrans" presStyleLbl="sibTrans2D1" presStyleIdx="4" presStyleCnt="5"/>
      <dgm:spPr/>
    </dgm:pt>
    <dgm:pt modelId="{E632D64A-38F4-2C42-8125-183F630E5922}" type="pres">
      <dgm:prSet presAssocID="{AE602616-6F7B-1546-B269-BE3AA1BF6F33}" presName="connectorText" presStyleLbl="sibTrans2D1" presStyleIdx="4" presStyleCnt="5"/>
      <dgm:spPr/>
    </dgm:pt>
  </dgm:ptLst>
  <dgm:cxnLst>
    <dgm:cxn modelId="{4D3AB102-D210-2646-B5B1-241DABC36D26}" type="presOf" srcId="{AF8A90D1-A32F-334B-8BFC-AFDC17E78B69}" destId="{54D86E2A-7B77-5143-9D46-4697858A61ED}" srcOrd="0" destOrd="0" presId="urn:microsoft.com/office/officeart/2005/8/layout/cycle2"/>
    <dgm:cxn modelId="{74ABC504-7354-2A4D-AEDB-CACC63EEB661}" srcId="{D80E8EFB-5B7B-EB4D-84C8-5AB9694AE98C}" destId="{B0408CDC-E41A-074B-9C55-52C14777DDF0}" srcOrd="4" destOrd="0" parTransId="{389BD634-CA29-4648-8A1E-53B2212FFDCD}" sibTransId="{AE602616-6F7B-1546-B269-BE3AA1BF6F33}"/>
    <dgm:cxn modelId="{4695A715-6CD3-0E40-8728-00E8819D6358}" type="presOf" srcId="{8900C0C4-AE5C-AF4B-BE07-A5D0188339A9}" destId="{B44A3486-4AE7-FC46-BFAB-860636700B2A}" srcOrd="0" destOrd="0" presId="urn:microsoft.com/office/officeart/2005/8/layout/cycle2"/>
    <dgm:cxn modelId="{B22A351B-654C-0D4E-BFE9-B49FEA702178}" type="presOf" srcId="{FB037322-A773-C447-AFFD-8246EF4D93CA}" destId="{34D8E9EC-7E87-AE4F-A918-D0FD9F7968C8}" srcOrd="1" destOrd="0" presId="urn:microsoft.com/office/officeart/2005/8/layout/cycle2"/>
    <dgm:cxn modelId="{069E1123-6C9C-6D43-B761-DE3AFC277040}" srcId="{D80E8EFB-5B7B-EB4D-84C8-5AB9694AE98C}" destId="{CB1C8D1B-92A0-DB43-98E2-30F1A91968AD}" srcOrd="2" destOrd="0" parTransId="{9246DC53-7363-AE4B-9D48-5BD51571152B}" sibTransId="{66758857-F9FD-B149-B2E2-2A8991617812}"/>
    <dgm:cxn modelId="{A9658927-E1F9-B04D-9B82-6F844F3A4B5D}" type="presOf" srcId="{D80E8EFB-5B7B-EB4D-84C8-5AB9694AE98C}" destId="{2FA54B40-496A-5C43-AB46-C91868C1BD98}" srcOrd="0" destOrd="0" presId="urn:microsoft.com/office/officeart/2005/8/layout/cycle2"/>
    <dgm:cxn modelId="{24B4D067-266C-DD4B-8B71-461023E95604}" srcId="{D80E8EFB-5B7B-EB4D-84C8-5AB9694AE98C}" destId="{21CCAF9E-53DB-034A-94A7-70F139A5AAB6}" srcOrd="3" destOrd="0" parTransId="{F51BB9AD-B507-D847-BF2F-53E5E42A73D0}" sibTransId="{FB037322-A773-C447-AFFD-8246EF4D93CA}"/>
    <dgm:cxn modelId="{3E3C5F6A-B44D-0D43-9876-A4FDF15AB527}" type="presOf" srcId="{FB037322-A773-C447-AFFD-8246EF4D93CA}" destId="{A5B3FC57-AB4B-4241-8935-D928E223961C}" srcOrd="0" destOrd="0" presId="urn:microsoft.com/office/officeart/2005/8/layout/cycle2"/>
    <dgm:cxn modelId="{2644846B-ED5B-274A-8908-9D22811BACE1}" type="presOf" srcId="{AE602616-6F7B-1546-B269-BE3AA1BF6F33}" destId="{B1F952C4-6297-6445-9640-EC5FFF963BE3}" srcOrd="0" destOrd="0" presId="urn:microsoft.com/office/officeart/2005/8/layout/cycle2"/>
    <dgm:cxn modelId="{7485B64E-E398-A540-BD7A-92AC654F87A2}" type="presOf" srcId="{91E341BB-DF9D-FD40-B5AB-9E068E9531AC}" destId="{85047E2A-DF2A-074E-9E95-E6E40C6BDB82}" srcOrd="0" destOrd="0" presId="urn:microsoft.com/office/officeart/2005/8/layout/cycle2"/>
    <dgm:cxn modelId="{0EF3D07F-AA8D-C44B-89FA-DBEF339981D4}" type="presOf" srcId="{66758857-F9FD-B149-B2E2-2A8991617812}" destId="{C2F2F88F-5826-AE41-A35C-6344D5A64A7D}" srcOrd="1" destOrd="0" presId="urn:microsoft.com/office/officeart/2005/8/layout/cycle2"/>
    <dgm:cxn modelId="{241FD091-1C88-8341-95D9-50428FD8DFFC}" type="presOf" srcId="{CB1C8D1B-92A0-DB43-98E2-30F1A91968AD}" destId="{BEF2BB3E-6A1C-934C-849E-B170646C1FA2}" srcOrd="0" destOrd="0" presId="urn:microsoft.com/office/officeart/2005/8/layout/cycle2"/>
    <dgm:cxn modelId="{8A195C93-6AA0-234A-A95E-5A7433C6D8D3}" type="presOf" srcId="{B0408CDC-E41A-074B-9C55-52C14777DDF0}" destId="{30AE1B9F-6514-9249-939E-D8CFAA1DCA47}" srcOrd="0" destOrd="0" presId="urn:microsoft.com/office/officeart/2005/8/layout/cycle2"/>
    <dgm:cxn modelId="{A393759B-2A70-0B47-B983-0C80F0EF624B}" type="presOf" srcId="{AF8A90D1-A32F-334B-8BFC-AFDC17E78B69}" destId="{615FE653-EC6C-0B46-89A3-4D7DAAB8FD93}" srcOrd="1" destOrd="0" presId="urn:microsoft.com/office/officeart/2005/8/layout/cycle2"/>
    <dgm:cxn modelId="{764F93A0-C3C2-094B-8923-A420E8E64EED}" srcId="{D80E8EFB-5B7B-EB4D-84C8-5AB9694AE98C}" destId="{8900C0C4-AE5C-AF4B-BE07-A5D0188339A9}" srcOrd="1" destOrd="0" parTransId="{954DA0F6-A90A-1346-A235-FF9394739A73}" sibTransId="{15A88543-AED8-D44E-9A9E-336DB88EE73D}"/>
    <dgm:cxn modelId="{D533EFA4-FB25-1D4D-A62F-3AF7F8CB37D4}" type="presOf" srcId="{66758857-F9FD-B149-B2E2-2A8991617812}" destId="{CF0FC7D8-28D1-C640-9B2C-3C80F216B0F8}" srcOrd="0" destOrd="0" presId="urn:microsoft.com/office/officeart/2005/8/layout/cycle2"/>
    <dgm:cxn modelId="{22A1E6CE-2A4B-094A-99DE-FBFD637CB00D}" type="presOf" srcId="{15A88543-AED8-D44E-9A9E-336DB88EE73D}" destId="{03364A50-A7F9-AC4E-8799-D7FFF0A0E5C8}" srcOrd="1" destOrd="0" presId="urn:microsoft.com/office/officeart/2005/8/layout/cycle2"/>
    <dgm:cxn modelId="{6FBF48D6-1F59-D444-B4E8-6072EED137A5}" type="presOf" srcId="{AE602616-6F7B-1546-B269-BE3AA1BF6F33}" destId="{E632D64A-38F4-2C42-8125-183F630E5922}" srcOrd="1" destOrd="0" presId="urn:microsoft.com/office/officeart/2005/8/layout/cycle2"/>
    <dgm:cxn modelId="{29522BDF-86F7-EE41-ABDF-CA67EB2A881F}" type="presOf" srcId="{21CCAF9E-53DB-034A-94A7-70F139A5AAB6}" destId="{182A36E4-6AE4-7C45-A61A-6883A88FBC7C}" srcOrd="0" destOrd="0" presId="urn:microsoft.com/office/officeart/2005/8/layout/cycle2"/>
    <dgm:cxn modelId="{97F8ECF6-97C6-7046-9F09-AB0C896DECDD}" type="presOf" srcId="{15A88543-AED8-D44E-9A9E-336DB88EE73D}" destId="{4D234BBD-B7C3-8444-8354-86FBC48C0967}" srcOrd="0" destOrd="0" presId="urn:microsoft.com/office/officeart/2005/8/layout/cycle2"/>
    <dgm:cxn modelId="{264684FF-71E6-5045-B2D6-77F63853805B}" srcId="{D80E8EFB-5B7B-EB4D-84C8-5AB9694AE98C}" destId="{91E341BB-DF9D-FD40-B5AB-9E068E9531AC}" srcOrd="0" destOrd="0" parTransId="{CE101858-2471-0948-B260-F1B74E1A6313}" sibTransId="{AF8A90D1-A32F-334B-8BFC-AFDC17E78B69}"/>
    <dgm:cxn modelId="{C680A912-2D34-E44C-B939-2C80B37D7B7D}" type="presParOf" srcId="{2FA54B40-496A-5C43-AB46-C91868C1BD98}" destId="{85047E2A-DF2A-074E-9E95-E6E40C6BDB82}" srcOrd="0" destOrd="0" presId="urn:microsoft.com/office/officeart/2005/8/layout/cycle2"/>
    <dgm:cxn modelId="{568772EA-33C4-8A4D-BD8C-333967B1F3E7}" type="presParOf" srcId="{2FA54B40-496A-5C43-AB46-C91868C1BD98}" destId="{54D86E2A-7B77-5143-9D46-4697858A61ED}" srcOrd="1" destOrd="0" presId="urn:microsoft.com/office/officeart/2005/8/layout/cycle2"/>
    <dgm:cxn modelId="{ADBFFCC6-8C43-AF48-B9F5-81C9E7641511}" type="presParOf" srcId="{54D86E2A-7B77-5143-9D46-4697858A61ED}" destId="{615FE653-EC6C-0B46-89A3-4D7DAAB8FD93}" srcOrd="0" destOrd="0" presId="urn:microsoft.com/office/officeart/2005/8/layout/cycle2"/>
    <dgm:cxn modelId="{24A9F788-4A7E-6147-89E7-833E94AFF2E7}" type="presParOf" srcId="{2FA54B40-496A-5C43-AB46-C91868C1BD98}" destId="{B44A3486-4AE7-FC46-BFAB-860636700B2A}" srcOrd="2" destOrd="0" presId="urn:microsoft.com/office/officeart/2005/8/layout/cycle2"/>
    <dgm:cxn modelId="{07807829-AF07-1E40-B3AE-4837B4348E31}" type="presParOf" srcId="{2FA54B40-496A-5C43-AB46-C91868C1BD98}" destId="{4D234BBD-B7C3-8444-8354-86FBC48C0967}" srcOrd="3" destOrd="0" presId="urn:microsoft.com/office/officeart/2005/8/layout/cycle2"/>
    <dgm:cxn modelId="{9838F152-6F40-E242-B376-D07FAFAF26D5}" type="presParOf" srcId="{4D234BBD-B7C3-8444-8354-86FBC48C0967}" destId="{03364A50-A7F9-AC4E-8799-D7FFF0A0E5C8}" srcOrd="0" destOrd="0" presId="urn:microsoft.com/office/officeart/2005/8/layout/cycle2"/>
    <dgm:cxn modelId="{0B93098D-34CB-4C41-B565-9C84D15EED26}" type="presParOf" srcId="{2FA54B40-496A-5C43-AB46-C91868C1BD98}" destId="{BEF2BB3E-6A1C-934C-849E-B170646C1FA2}" srcOrd="4" destOrd="0" presId="urn:microsoft.com/office/officeart/2005/8/layout/cycle2"/>
    <dgm:cxn modelId="{EF7B32B4-165E-C947-B9CC-C73C6060144E}" type="presParOf" srcId="{2FA54B40-496A-5C43-AB46-C91868C1BD98}" destId="{CF0FC7D8-28D1-C640-9B2C-3C80F216B0F8}" srcOrd="5" destOrd="0" presId="urn:microsoft.com/office/officeart/2005/8/layout/cycle2"/>
    <dgm:cxn modelId="{A702BBCB-3C0C-A14A-85BA-C8FCDD4BF7F7}" type="presParOf" srcId="{CF0FC7D8-28D1-C640-9B2C-3C80F216B0F8}" destId="{C2F2F88F-5826-AE41-A35C-6344D5A64A7D}" srcOrd="0" destOrd="0" presId="urn:microsoft.com/office/officeart/2005/8/layout/cycle2"/>
    <dgm:cxn modelId="{6E85B352-3ADB-5141-B004-60552E43682C}" type="presParOf" srcId="{2FA54B40-496A-5C43-AB46-C91868C1BD98}" destId="{182A36E4-6AE4-7C45-A61A-6883A88FBC7C}" srcOrd="6" destOrd="0" presId="urn:microsoft.com/office/officeart/2005/8/layout/cycle2"/>
    <dgm:cxn modelId="{607F51BD-6D8B-A84C-8776-CB9C949EECF7}" type="presParOf" srcId="{2FA54B40-496A-5C43-AB46-C91868C1BD98}" destId="{A5B3FC57-AB4B-4241-8935-D928E223961C}" srcOrd="7" destOrd="0" presId="urn:microsoft.com/office/officeart/2005/8/layout/cycle2"/>
    <dgm:cxn modelId="{538F659F-04B3-E54F-AF41-CDC15E6218B1}" type="presParOf" srcId="{A5B3FC57-AB4B-4241-8935-D928E223961C}" destId="{34D8E9EC-7E87-AE4F-A918-D0FD9F7968C8}" srcOrd="0" destOrd="0" presId="urn:microsoft.com/office/officeart/2005/8/layout/cycle2"/>
    <dgm:cxn modelId="{A82A5BB7-4CAF-1F4E-9323-A876A7CBBA80}" type="presParOf" srcId="{2FA54B40-496A-5C43-AB46-C91868C1BD98}" destId="{30AE1B9F-6514-9249-939E-D8CFAA1DCA47}" srcOrd="8" destOrd="0" presId="urn:microsoft.com/office/officeart/2005/8/layout/cycle2"/>
    <dgm:cxn modelId="{A27059DC-01B1-F54D-B618-AA108EC661E1}" type="presParOf" srcId="{2FA54B40-496A-5C43-AB46-C91868C1BD98}" destId="{B1F952C4-6297-6445-9640-EC5FFF963BE3}" srcOrd="9" destOrd="0" presId="urn:microsoft.com/office/officeart/2005/8/layout/cycle2"/>
    <dgm:cxn modelId="{AB68AEEF-CC6F-804B-8C40-970E6D6C80E8}" type="presParOf" srcId="{B1F952C4-6297-6445-9640-EC5FFF963BE3}" destId="{E632D64A-38F4-2C42-8125-183F630E5922}"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701E824-335F-4547-82D5-825CAAF63FDD}" type="doc">
      <dgm:prSet loTypeId="urn:microsoft.com/office/officeart/2005/8/layout/vList6" loCatId="process" qsTypeId="urn:microsoft.com/office/officeart/2005/8/quickstyle/simple1" qsCatId="simple" csTypeId="urn:microsoft.com/office/officeart/2005/8/colors/accent1_2" csCatId="accent1" phldr="1"/>
      <dgm:spPr/>
    </dgm:pt>
    <dgm:pt modelId="{376CF0CE-275C-42A7-851B-97EC4571542E}">
      <dgm:prSet phldrT="[Text]"/>
      <dgm:spPr/>
      <dgm:t>
        <a:bodyPr/>
        <a:lstStyle/>
        <a:p>
          <a:r>
            <a:rPr lang="en-AU" dirty="0"/>
            <a:t>Business Dimensions</a:t>
          </a:r>
        </a:p>
      </dgm:t>
    </dgm:pt>
    <dgm:pt modelId="{35AE94C7-4440-49DA-ADF0-25A1558CC226}" type="parTrans" cxnId="{AD3AB377-8C06-42B2-91E8-BA76DFC6642D}">
      <dgm:prSet/>
      <dgm:spPr/>
      <dgm:t>
        <a:bodyPr/>
        <a:lstStyle/>
        <a:p>
          <a:endParaRPr lang="en-AU"/>
        </a:p>
      </dgm:t>
    </dgm:pt>
    <dgm:pt modelId="{126E6E44-9AC7-46AB-A38C-9A0225F51339}" type="sibTrans" cxnId="{AD3AB377-8C06-42B2-91E8-BA76DFC6642D}">
      <dgm:prSet/>
      <dgm:spPr/>
      <dgm:t>
        <a:bodyPr/>
        <a:lstStyle/>
        <a:p>
          <a:endParaRPr lang="en-AU"/>
        </a:p>
      </dgm:t>
    </dgm:pt>
    <dgm:pt modelId="{03F5C467-56CE-4D96-9F24-4029ADE72A27}">
      <dgm:prSet phldrT="[Text]"/>
      <dgm:spPr/>
      <dgm:t>
        <a:bodyPr/>
        <a:lstStyle/>
        <a:p>
          <a:r>
            <a:rPr lang="en-AU" dirty="0"/>
            <a:t>SBR dimensions</a:t>
          </a:r>
        </a:p>
      </dgm:t>
    </dgm:pt>
    <dgm:pt modelId="{4AA88E15-2E2E-4EC1-872B-2956BA1F01CB}" type="parTrans" cxnId="{B09DB583-1817-4506-A2A9-DB73565E282F}">
      <dgm:prSet/>
      <dgm:spPr/>
      <dgm:t>
        <a:bodyPr/>
        <a:lstStyle/>
        <a:p>
          <a:endParaRPr lang="en-AU"/>
        </a:p>
      </dgm:t>
    </dgm:pt>
    <dgm:pt modelId="{8A859A7A-55C2-43A6-95FF-5F577A276176}" type="sibTrans" cxnId="{B09DB583-1817-4506-A2A9-DB73565E282F}">
      <dgm:prSet/>
      <dgm:spPr/>
      <dgm:t>
        <a:bodyPr/>
        <a:lstStyle/>
        <a:p>
          <a:endParaRPr lang="en-AU"/>
        </a:p>
      </dgm:t>
    </dgm:pt>
    <dgm:pt modelId="{0B4B1C88-D58E-4C37-8A45-659A987E800C}">
      <dgm:prSet phldrT="[Text]"/>
      <dgm:spPr/>
      <dgm:t>
        <a:bodyPr/>
        <a:lstStyle/>
        <a:p>
          <a:r>
            <a:rPr lang="en-AU" dirty="0"/>
            <a:t>Base cubes</a:t>
          </a:r>
        </a:p>
      </dgm:t>
    </dgm:pt>
    <dgm:pt modelId="{9D8411CE-F217-4863-BEC4-A88A92F23A5A}" type="parTrans" cxnId="{687B59C9-31CA-4CC6-8041-6F3AB2B02EF2}">
      <dgm:prSet/>
      <dgm:spPr/>
      <dgm:t>
        <a:bodyPr/>
        <a:lstStyle/>
        <a:p>
          <a:endParaRPr lang="en-AU"/>
        </a:p>
      </dgm:t>
    </dgm:pt>
    <dgm:pt modelId="{25D3916E-E950-49C0-8386-1C8DDBBA8F13}" type="sibTrans" cxnId="{687B59C9-31CA-4CC6-8041-6F3AB2B02EF2}">
      <dgm:prSet/>
      <dgm:spPr/>
      <dgm:t>
        <a:bodyPr/>
        <a:lstStyle/>
        <a:p>
          <a:endParaRPr lang="en-AU"/>
        </a:p>
      </dgm:t>
    </dgm:pt>
    <dgm:pt modelId="{8B6A3BB2-FE55-48AE-811B-3D058AF047D7}">
      <dgm:prSet phldrT="[Text]"/>
      <dgm:spPr/>
      <dgm:t>
        <a:bodyPr/>
        <a:lstStyle/>
        <a:p>
          <a:r>
            <a:rPr lang="en-AU" dirty="0"/>
            <a:t>SBR cubes</a:t>
          </a:r>
        </a:p>
      </dgm:t>
    </dgm:pt>
    <dgm:pt modelId="{7F9EDB3F-E37A-4B8B-8C51-FFE8D0209D75}" type="parTrans" cxnId="{C431EB44-26AF-490F-97A9-F76A704B4A41}">
      <dgm:prSet/>
      <dgm:spPr/>
      <dgm:t>
        <a:bodyPr/>
        <a:lstStyle/>
        <a:p>
          <a:endParaRPr lang="en-AU"/>
        </a:p>
      </dgm:t>
    </dgm:pt>
    <dgm:pt modelId="{4026E044-0489-4017-A742-C63DE2815422}" type="sibTrans" cxnId="{C431EB44-26AF-490F-97A9-F76A704B4A41}">
      <dgm:prSet/>
      <dgm:spPr/>
      <dgm:t>
        <a:bodyPr/>
        <a:lstStyle/>
        <a:p>
          <a:endParaRPr lang="en-AU"/>
        </a:p>
      </dgm:t>
    </dgm:pt>
    <dgm:pt modelId="{AA4D0A97-8150-424D-8660-609F4237F168}">
      <dgm:prSet/>
      <dgm:spPr/>
      <dgm:t>
        <a:bodyPr/>
        <a:lstStyle/>
        <a:p>
          <a:r>
            <a:rPr lang="en-AU" dirty="0"/>
            <a:t>name</a:t>
          </a:r>
        </a:p>
      </dgm:t>
    </dgm:pt>
    <dgm:pt modelId="{5E98885C-D187-49FC-8A9F-21CCD861D47D}" type="parTrans" cxnId="{98544B20-AD0C-4311-BC0B-55260A71C6AE}">
      <dgm:prSet/>
      <dgm:spPr/>
      <dgm:t>
        <a:bodyPr/>
        <a:lstStyle/>
        <a:p>
          <a:endParaRPr lang="en-AU"/>
        </a:p>
      </dgm:t>
    </dgm:pt>
    <dgm:pt modelId="{2EB2286F-751A-4B8C-B9DF-DDB96AB9493C}" type="sibTrans" cxnId="{98544B20-AD0C-4311-BC0B-55260A71C6AE}">
      <dgm:prSet/>
      <dgm:spPr/>
      <dgm:t>
        <a:bodyPr/>
        <a:lstStyle/>
        <a:p>
          <a:endParaRPr lang="en-AU"/>
        </a:p>
      </dgm:t>
    </dgm:pt>
    <dgm:pt modelId="{5C4A2338-333A-4FCD-8F03-61D04AB71279}">
      <dgm:prSet/>
      <dgm:spPr/>
      <dgm:t>
        <a:bodyPr/>
        <a:lstStyle/>
        <a:p>
          <a:r>
            <a:rPr lang="en-AU" dirty="0"/>
            <a:t>populate</a:t>
          </a:r>
        </a:p>
      </dgm:t>
    </dgm:pt>
    <dgm:pt modelId="{3C1FD3C6-C93C-4AA9-A019-5D624DDFB1B6}" type="parTrans" cxnId="{AC7C7E9C-28DB-41F3-BB20-C837646B45B9}">
      <dgm:prSet/>
      <dgm:spPr/>
      <dgm:t>
        <a:bodyPr/>
        <a:lstStyle/>
        <a:p>
          <a:endParaRPr lang="en-AU"/>
        </a:p>
      </dgm:t>
    </dgm:pt>
    <dgm:pt modelId="{0C84113F-C17A-40AA-AF98-FC76B71AE804}" type="sibTrans" cxnId="{AC7C7E9C-28DB-41F3-BB20-C837646B45B9}">
      <dgm:prSet/>
      <dgm:spPr/>
      <dgm:t>
        <a:bodyPr/>
        <a:lstStyle/>
        <a:p>
          <a:endParaRPr lang="en-AU"/>
        </a:p>
      </dgm:t>
    </dgm:pt>
    <dgm:pt modelId="{606EC41F-E708-4B58-8E35-9CA60984F76B}">
      <dgm:prSet/>
      <dgm:spPr/>
      <dgm:t>
        <a:bodyPr/>
        <a:lstStyle/>
        <a:p>
          <a:r>
            <a:rPr lang="en-AU" dirty="0"/>
            <a:t>Identify and name</a:t>
          </a:r>
        </a:p>
      </dgm:t>
    </dgm:pt>
    <dgm:pt modelId="{81680B28-B222-4D1D-B017-B0E7261AB18C}" type="parTrans" cxnId="{4B8A16B1-E70C-4EF8-9492-D726D2695635}">
      <dgm:prSet/>
      <dgm:spPr/>
      <dgm:t>
        <a:bodyPr/>
        <a:lstStyle/>
        <a:p>
          <a:endParaRPr lang="en-AU"/>
        </a:p>
      </dgm:t>
    </dgm:pt>
    <dgm:pt modelId="{5394F121-3737-41FE-9AC0-846B69F8D09E}" type="sibTrans" cxnId="{4B8A16B1-E70C-4EF8-9492-D726D2695635}">
      <dgm:prSet/>
      <dgm:spPr/>
      <dgm:t>
        <a:bodyPr/>
        <a:lstStyle/>
        <a:p>
          <a:endParaRPr lang="en-AU"/>
        </a:p>
      </dgm:t>
    </dgm:pt>
    <dgm:pt modelId="{D1D22E3A-D1F6-449A-893E-A8E3CB8D972D}">
      <dgm:prSet/>
      <dgm:spPr/>
      <dgm:t>
        <a:bodyPr/>
        <a:lstStyle/>
        <a:p>
          <a:r>
            <a:rPr lang="en-AU" dirty="0"/>
            <a:t>tag</a:t>
          </a:r>
        </a:p>
      </dgm:t>
    </dgm:pt>
    <dgm:pt modelId="{23BBF790-4C4D-4574-9058-9625D9DD2A39}" type="parTrans" cxnId="{4FA1F06B-B959-4D0F-9ABB-0D77C2846547}">
      <dgm:prSet/>
      <dgm:spPr/>
      <dgm:t>
        <a:bodyPr/>
        <a:lstStyle/>
        <a:p>
          <a:endParaRPr lang="en-AU"/>
        </a:p>
      </dgm:t>
    </dgm:pt>
    <dgm:pt modelId="{82CAB0C8-6536-4AFC-8365-9769C6844CAB}" type="sibTrans" cxnId="{4FA1F06B-B959-4D0F-9ABB-0D77C2846547}">
      <dgm:prSet/>
      <dgm:spPr/>
      <dgm:t>
        <a:bodyPr/>
        <a:lstStyle/>
        <a:p>
          <a:endParaRPr lang="en-AU"/>
        </a:p>
      </dgm:t>
    </dgm:pt>
    <dgm:pt modelId="{6FF1F751-5EAE-47EE-A268-78935A49B5BE}">
      <dgm:prSet/>
      <dgm:spPr/>
      <dgm:t>
        <a:bodyPr/>
        <a:lstStyle/>
        <a:p>
          <a:r>
            <a:rPr lang="en-AU" dirty="0"/>
            <a:t>name</a:t>
          </a:r>
        </a:p>
      </dgm:t>
    </dgm:pt>
    <dgm:pt modelId="{2686CAB5-0EE8-4014-88E8-CDA9A64C7B72}" type="parTrans" cxnId="{CF5A2E21-0A40-49CC-ACDE-3126FBB40BAC}">
      <dgm:prSet/>
      <dgm:spPr/>
      <dgm:t>
        <a:bodyPr/>
        <a:lstStyle/>
        <a:p>
          <a:endParaRPr lang="en-AU"/>
        </a:p>
      </dgm:t>
    </dgm:pt>
    <dgm:pt modelId="{7D8A8DC3-CFD5-4C35-BDE1-86F024ADF22B}" type="sibTrans" cxnId="{CF5A2E21-0A40-49CC-ACDE-3126FBB40BAC}">
      <dgm:prSet/>
      <dgm:spPr/>
      <dgm:t>
        <a:bodyPr/>
        <a:lstStyle/>
        <a:p>
          <a:endParaRPr lang="en-AU"/>
        </a:p>
      </dgm:t>
    </dgm:pt>
    <dgm:pt modelId="{8D43B381-14D6-44DD-8727-1F2328F42598}">
      <dgm:prSet/>
      <dgm:spPr/>
      <dgm:t>
        <a:bodyPr/>
        <a:lstStyle/>
        <a:p>
          <a:r>
            <a:rPr lang="en-AU" dirty="0"/>
            <a:t>populate</a:t>
          </a:r>
        </a:p>
      </dgm:t>
    </dgm:pt>
    <dgm:pt modelId="{85999601-790D-4BD7-ADC8-60451D20C974}" type="parTrans" cxnId="{C8E0F387-38EC-4B06-BF25-5892254C693B}">
      <dgm:prSet/>
      <dgm:spPr/>
      <dgm:t>
        <a:bodyPr/>
        <a:lstStyle/>
        <a:p>
          <a:endParaRPr lang="en-AU"/>
        </a:p>
      </dgm:t>
    </dgm:pt>
    <dgm:pt modelId="{06E463E4-1A84-4CB0-A912-51C4FCB1DE5B}" type="sibTrans" cxnId="{C8E0F387-38EC-4B06-BF25-5892254C693B}">
      <dgm:prSet/>
      <dgm:spPr/>
      <dgm:t>
        <a:bodyPr/>
        <a:lstStyle/>
        <a:p>
          <a:endParaRPr lang="en-AU"/>
        </a:p>
      </dgm:t>
    </dgm:pt>
    <dgm:pt modelId="{60E73FEE-A6BF-4960-8711-BC44BF41FD04}">
      <dgm:prSet/>
      <dgm:spPr/>
      <dgm:t>
        <a:bodyPr/>
        <a:lstStyle/>
        <a:p>
          <a:r>
            <a:rPr lang="en-AU" dirty="0"/>
            <a:t>name</a:t>
          </a:r>
        </a:p>
      </dgm:t>
    </dgm:pt>
    <dgm:pt modelId="{5B672A8F-A521-4680-9EFA-1D2A7983B073}" type="parTrans" cxnId="{6BE6E66E-9F1B-4C37-9CE3-DC9361C5EB3B}">
      <dgm:prSet/>
      <dgm:spPr/>
      <dgm:t>
        <a:bodyPr/>
        <a:lstStyle/>
        <a:p>
          <a:endParaRPr lang="en-AU"/>
        </a:p>
      </dgm:t>
    </dgm:pt>
    <dgm:pt modelId="{3543F125-1C07-4012-98C2-95A4C7888BB2}" type="sibTrans" cxnId="{6BE6E66E-9F1B-4C37-9CE3-DC9361C5EB3B}">
      <dgm:prSet/>
      <dgm:spPr/>
      <dgm:t>
        <a:bodyPr/>
        <a:lstStyle/>
        <a:p>
          <a:endParaRPr lang="en-AU"/>
        </a:p>
      </dgm:t>
    </dgm:pt>
    <dgm:pt modelId="{A2557A2F-AC9D-41DF-BFE5-90E274068215}">
      <dgm:prSet/>
      <dgm:spPr/>
      <dgm:t>
        <a:bodyPr/>
        <a:lstStyle/>
        <a:p>
          <a:r>
            <a:rPr lang="en-AU" dirty="0"/>
            <a:t>populate</a:t>
          </a:r>
        </a:p>
      </dgm:t>
    </dgm:pt>
    <dgm:pt modelId="{624336A2-2A7A-475A-BC80-FD9861A44A78}" type="parTrans" cxnId="{6E7A8241-660B-4D3F-BCAC-C7847B4FCF69}">
      <dgm:prSet/>
      <dgm:spPr/>
      <dgm:t>
        <a:bodyPr/>
        <a:lstStyle/>
        <a:p>
          <a:endParaRPr lang="en-AU"/>
        </a:p>
      </dgm:t>
    </dgm:pt>
    <dgm:pt modelId="{E9D982F3-2685-432D-AAC7-E9AEA4070DF8}" type="sibTrans" cxnId="{6E7A8241-660B-4D3F-BCAC-C7847B4FCF69}">
      <dgm:prSet/>
      <dgm:spPr/>
      <dgm:t>
        <a:bodyPr/>
        <a:lstStyle/>
        <a:p>
          <a:endParaRPr lang="en-AU"/>
        </a:p>
      </dgm:t>
    </dgm:pt>
    <dgm:pt modelId="{17A308BB-A931-4184-8B4A-18773A8F08DF}" type="pres">
      <dgm:prSet presAssocID="{4701E824-335F-4547-82D5-825CAAF63FDD}" presName="Name0" presStyleCnt="0">
        <dgm:presLayoutVars>
          <dgm:dir/>
          <dgm:animLvl val="lvl"/>
          <dgm:resizeHandles/>
        </dgm:presLayoutVars>
      </dgm:prSet>
      <dgm:spPr/>
    </dgm:pt>
    <dgm:pt modelId="{43BF9469-5F7A-4DB8-8188-3EBFA0571C8F}" type="pres">
      <dgm:prSet presAssocID="{376CF0CE-275C-42A7-851B-97EC4571542E}" presName="linNode" presStyleCnt="0"/>
      <dgm:spPr/>
    </dgm:pt>
    <dgm:pt modelId="{C3FFDDE6-2201-43DF-8BA1-395442FDF708}" type="pres">
      <dgm:prSet presAssocID="{376CF0CE-275C-42A7-851B-97EC4571542E}" presName="parentShp" presStyleLbl="node1" presStyleIdx="0" presStyleCnt="4">
        <dgm:presLayoutVars>
          <dgm:bulletEnabled val="1"/>
        </dgm:presLayoutVars>
      </dgm:prSet>
      <dgm:spPr/>
    </dgm:pt>
    <dgm:pt modelId="{B1A470B9-5A4B-4DFB-8970-5C90AF3E0BB7}" type="pres">
      <dgm:prSet presAssocID="{376CF0CE-275C-42A7-851B-97EC4571542E}" presName="childShp" presStyleLbl="bgAccFollowNode1" presStyleIdx="0" presStyleCnt="4">
        <dgm:presLayoutVars>
          <dgm:bulletEnabled val="1"/>
        </dgm:presLayoutVars>
      </dgm:prSet>
      <dgm:spPr/>
    </dgm:pt>
    <dgm:pt modelId="{C4B2E9E2-94E5-47A6-8307-D8443D6ECCA7}" type="pres">
      <dgm:prSet presAssocID="{126E6E44-9AC7-46AB-A38C-9A0225F51339}" presName="spacing" presStyleCnt="0"/>
      <dgm:spPr/>
    </dgm:pt>
    <dgm:pt modelId="{18759C31-D392-4C6C-B876-3BB155CDDF19}" type="pres">
      <dgm:prSet presAssocID="{03F5C467-56CE-4D96-9F24-4029ADE72A27}" presName="linNode" presStyleCnt="0"/>
      <dgm:spPr/>
    </dgm:pt>
    <dgm:pt modelId="{BCD28B5A-FD0E-4BA6-BA07-A41CEC6F676C}" type="pres">
      <dgm:prSet presAssocID="{03F5C467-56CE-4D96-9F24-4029ADE72A27}" presName="parentShp" presStyleLbl="node1" presStyleIdx="1" presStyleCnt="4">
        <dgm:presLayoutVars>
          <dgm:bulletEnabled val="1"/>
        </dgm:presLayoutVars>
      </dgm:prSet>
      <dgm:spPr/>
    </dgm:pt>
    <dgm:pt modelId="{73366101-B042-4164-B101-C9C537229432}" type="pres">
      <dgm:prSet presAssocID="{03F5C467-56CE-4D96-9F24-4029ADE72A27}" presName="childShp" presStyleLbl="bgAccFollowNode1" presStyleIdx="1" presStyleCnt="4">
        <dgm:presLayoutVars>
          <dgm:bulletEnabled val="1"/>
        </dgm:presLayoutVars>
      </dgm:prSet>
      <dgm:spPr/>
    </dgm:pt>
    <dgm:pt modelId="{11CCDA2B-D714-4661-8E99-4A13178A0FCE}" type="pres">
      <dgm:prSet presAssocID="{8A859A7A-55C2-43A6-95FF-5F577A276176}" presName="spacing" presStyleCnt="0"/>
      <dgm:spPr/>
    </dgm:pt>
    <dgm:pt modelId="{A94985B4-872D-49ED-A7C1-B2D97C3479D2}" type="pres">
      <dgm:prSet presAssocID="{0B4B1C88-D58E-4C37-8A45-659A987E800C}" presName="linNode" presStyleCnt="0"/>
      <dgm:spPr/>
    </dgm:pt>
    <dgm:pt modelId="{A4F1618F-7FDB-424C-B71B-8CFC37EF318F}" type="pres">
      <dgm:prSet presAssocID="{0B4B1C88-D58E-4C37-8A45-659A987E800C}" presName="parentShp" presStyleLbl="node1" presStyleIdx="2" presStyleCnt="4">
        <dgm:presLayoutVars>
          <dgm:bulletEnabled val="1"/>
        </dgm:presLayoutVars>
      </dgm:prSet>
      <dgm:spPr/>
    </dgm:pt>
    <dgm:pt modelId="{A6842E3D-E558-4A1D-999A-626ABCAEC0E2}" type="pres">
      <dgm:prSet presAssocID="{0B4B1C88-D58E-4C37-8A45-659A987E800C}" presName="childShp" presStyleLbl="bgAccFollowNode1" presStyleIdx="2" presStyleCnt="4">
        <dgm:presLayoutVars>
          <dgm:bulletEnabled val="1"/>
        </dgm:presLayoutVars>
      </dgm:prSet>
      <dgm:spPr/>
    </dgm:pt>
    <dgm:pt modelId="{101A79FE-7771-4513-97CD-9DEB0252057F}" type="pres">
      <dgm:prSet presAssocID="{25D3916E-E950-49C0-8386-1C8DDBBA8F13}" presName="spacing" presStyleCnt="0"/>
      <dgm:spPr/>
    </dgm:pt>
    <dgm:pt modelId="{CDFFDD5F-D581-4591-8012-F5B5716BAB9D}" type="pres">
      <dgm:prSet presAssocID="{8B6A3BB2-FE55-48AE-811B-3D058AF047D7}" presName="linNode" presStyleCnt="0"/>
      <dgm:spPr/>
    </dgm:pt>
    <dgm:pt modelId="{1B5F342E-AB10-4823-9015-75852BC0B65C}" type="pres">
      <dgm:prSet presAssocID="{8B6A3BB2-FE55-48AE-811B-3D058AF047D7}" presName="parentShp" presStyleLbl="node1" presStyleIdx="3" presStyleCnt="4">
        <dgm:presLayoutVars>
          <dgm:bulletEnabled val="1"/>
        </dgm:presLayoutVars>
      </dgm:prSet>
      <dgm:spPr/>
    </dgm:pt>
    <dgm:pt modelId="{FD0327C6-5DD9-45EC-A91C-A7E5F40C7B73}" type="pres">
      <dgm:prSet presAssocID="{8B6A3BB2-FE55-48AE-811B-3D058AF047D7}" presName="childShp" presStyleLbl="bgAccFollowNode1" presStyleIdx="3" presStyleCnt="4">
        <dgm:presLayoutVars>
          <dgm:bulletEnabled val="1"/>
        </dgm:presLayoutVars>
      </dgm:prSet>
      <dgm:spPr/>
    </dgm:pt>
  </dgm:ptLst>
  <dgm:cxnLst>
    <dgm:cxn modelId="{F6E69B13-F230-4A10-85C2-A7510E475DF8}" type="presOf" srcId="{AA4D0A97-8150-424D-8660-609F4237F168}" destId="{B1A470B9-5A4B-4DFB-8970-5C90AF3E0BB7}" srcOrd="0" destOrd="0" presId="urn:microsoft.com/office/officeart/2005/8/layout/vList6"/>
    <dgm:cxn modelId="{1CC7B31A-2971-4683-B497-6DDD3CF58159}" type="presOf" srcId="{0B4B1C88-D58E-4C37-8A45-659A987E800C}" destId="{A4F1618F-7FDB-424C-B71B-8CFC37EF318F}" srcOrd="0" destOrd="0" presId="urn:microsoft.com/office/officeart/2005/8/layout/vList6"/>
    <dgm:cxn modelId="{98544B20-AD0C-4311-BC0B-55260A71C6AE}" srcId="{376CF0CE-275C-42A7-851B-97EC4571542E}" destId="{AA4D0A97-8150-424D-8660-609F4237F168}" srcOrd="0" destOrd="0" parTransId="{5E98885C-D187-49FC-8A9F-21CCD861D47D}" sibTransId="{2EB2286F-751A-4B8C-B9DF-DDB96AB9493C}"/>
    <dgm:cxn modelId="{CF5A2E21-0A40-49CC-ACDE-3126FBB40BAC}" srcId="{0B4B1C88-D58E-4C37-8A45-659A987E800C}" destId="{6FF1F751-5EAE-47EE-A268-78935A49B5BE}" srcOrd="0" destOrd="0" parTransId="{2686CAB5-0EE8-4014-88E8-CDA9A64C7B72}" sibTransId="{7D8A8DC3-CFD5-4C35-BDE1-86F024ADF22B}"/>
    <dgm:cxn modelId="{6E7A8241-660B-4D3F-BCAC-C7847B4FCF69}" srcId="{8B6A3BB2-FE55-48AE-811B-3D058AF047D7}" destId="{A2557A2F-AC9D-41DF-BFE5-90E274068215}" srcOrd="1" destOrd="0" parTransId="{624336A2-2A7A-475A-BC80-FD9861A44A78}" sibTransId="{E9D982F3-2685-432D-AAC7-E9AEA4070DF8}"/>
    <dgm:cxn modelId="{C431EB44-26AF-490F-97A9-F76A704B4A41}" srcId="{4701E824-335F-4547-82D5-825CAAF63FDD}" destId="{8B6A3BB2-FE55-48AE-811B-3D058AF047D7}" srcOrd="3" destOrd="0" parTransId="{7F9EDB3F-E37A-4B8B-8C51-FFE8D0209D75}" sibTransId="{4026E044-0489-4017-A742-C63DE2815422}"/>
    <dgm:cxn modelId="{4FA1F06B-B959-4D0F-9ABB-0D77C2846547}" srcId="{03F5C467-56CE-4D96-9F24-4029ADE72A27}" destId="{D1D22E3A-D1F6-449A-893E-A8E3CB8D972D}" srcOrd="1" destOrd="0" parTransId="{23BBF790-4C4D-4574-9058-9625D9DD2A39}" sibTransId="{82CAB0C8-6536-4AFC-8365-9769C6844CAB}"/>
    <dgm:cxn modelId="{6BE6E66E-9F1B-4C37-9CE3-DC9361C5EB3B}" srcId="{8B6A3BB2-FE55-48AE-811B-3D058AF047D7}" destId="{60E73FEE-A6BF-4960-8711-BC44BF41FD04}" srcOrd="0" destOrd="0" parTransId="{5B672A8F-A521-4680-9EFA-1D2A7983B073}" sibTransId="{3543F125-1C07-4012-98C2-95A4C7888BB2}"/>
    <dgm:cxn modelId="{C7367871-A796-4515-AD0F-B2A015184967}" type="presOf" srcId="{6FF1F751-5EAE-47EE-A268-78935A49B5BE}" destId="{A6842E3D-E558-4A1D-999A-626ABCAEC0E2}" srcOrd="0" destOrd="0" presId="urn:microsoft.com/office/officeart/2005/8/layout/vList6"/>
    <dgm:cxn modelId="{B30FED56-995C-4EC4-9DDF-3A68005A6E42}" type="presOf" srcId="{03F5C467-56CE-4D96-9F24-4029ADE72A27}" destId="{BCD28B5A-FD0E-4BA6-BA07-A41CEC6F676C}" srcOrd="0" destOrd="0" presId="urn:microsoft.com/office/officeart/2005/8/layout/vList6"/>
    <dgm:cxn modelId="{AD3AB377-8C06-42B2-91E8-BA76DFC6642D}" srcId="{4701E824-335F-4547-82D5-825CAAF63FDD}" destId="{376CF0CE-275C-42A7-851B-97EC4571542E}" srcOrd="0" destOrd="0" parTransId="{35AE94C7-4440-49DA-ADF0-25A1558CC226}" sibTransId="{126E6E44-9AC7-46AB-A38C-9A0225F51339}"/>
    <dgm:cxn modelId="{B09DB583-1817-4506-A2A9-DB73565E282F}" srcId="{4701E824-335F-4547-82D5-825CAAF63FDD}" destId="{03F5C467-56CE-4D96-9F24-4029ADE72A27}" srcOrd="1" destOrd="0" parTransId="{4AA88E15-2E2E-4EC1-872B-2956BA1F01CB}" sibTransId="{8A859A7A-55C2-43A6-95FF-5F577A276176}"/>
    <dgm:cxn modelId="{C8E0F387-38EC-4B06-BF25-5892254C693B}" srcId="{0B4B1C88-D58E-4C37-8A45-659A987E800C}" destId="{8D43B381-14D6-44DD-8727-1F2328F42598}" srcOrd="1" destOrd="0" parTransId="{85999601-790D-4BD7-ADC8-60451D20C974}" sibTransId="{06E463E4-1A84-4CB0-A912-51C4FCB1DE5B}"/>
    <dgm:cxn modelId="{6E27D88A-4107-4035-8655-DD80976DDEB6}" type="presOf" srcId="{606EC41F-E708-4B58-8E35-9CA60984F76B}" destId="{73366101-B042-4164-B101-C9C537229432}" srcOrd="0" destOrd="0" presId="urn:microsoft.com/office/officeart/2005/8/layout/vList6"/>
    <dgm:cxn modelId="{1B84EE8E-5370-4BA3-B0E4-1737B934CD47}" type="presOf" srcId="{8D43B381-14D6-44DD-8727-1F2328F42598}" destId="{A6842E3D-E558-4A1D-999A-626ABCAEC0E2}" srcOrd="0" destOrd="1" presId="urn:microsoft.com/office/officeart/2005/8/layout/vList6"/>
    <dgm:cxn modelId="{DBB2B597-D574-41CA-9D1D-C8BA6C3B4FE3}" type="presOf" srcId="{60E73FEE-A6BF-4960-8711-BC44BF41FD04}" destId="{FD0327C6-5DD9-45EC-A91C-A7E5F40C7B73}" srcOrd="0" destOrd="0" presId="urn:microsoft.com/office/officeart/2005/8/layout/vList6"/>
    <dgm:cxn modelId="{AC7C7E9C-28DB-41F3-BB20-C837646B45B9}" srcId="{376CF0CE-275C-42A7-851B-97EC4571542E}" destId="{5C4A2338-333A-4FCD-8F03-61D04AB71279}" srcOrd="1" destOrd="0" parTransId="{3C1FD3C6-C93C-4AA9-A019-5D624DDFB1B6}" sibTransId="{0C84113F-C17A-40AA-AF98-FC76B71AE804}"/>
    <dgm:cxn modelId="{4B8A16B1-E70C-4EF8-9492-D726D2695635}" srcId="{03F5C467-56CE-4D96-9F24-4029ADE72A27}" destId="{606EC41F-E708-4B58-8E35-9CA60984F76B}" srcOrd="0" destOrd="0" parTransId="{81680B28-B222-4D1D-B017-B0E7261AB18C}" sibTransId="{5394F121-3737-41FE-9AC0-846B69F8D09E}"/>
    <dgm:cxn modelId="{521E23BB-9214-45E7-9FE4-6D1A9F704418}" type="presOf" srcId="{5C4A2338-333A-4FCD-8F03-61D04AB71279}" destId="{B1A470B9-5A4B-4DFB-8970-5C90AF3E0BB7}" srcOrd="0" destOrd="1" presId="urn:microsoft.com/office/officeart/2005/8/layout/vList6"/>
    <dgm:cxn modelId="{687B59C9-31CA-4CC6-8041-6F3AB2B02EF2}" srcId="{4701E824-335F-4547-82D5-825CAAF63FDD}" destId="{0B4B1C88-D58E-4C37-8A45-659A987E800C}" srcOrd="2" destOrd="0" parTransId="{9D8411CE-F217-4863-BEC4-A88A92F23A5A}" sibTransId="{25D3916E-E950-49C0-8386-1C8DDBBA8F13}"/>
    <dgm:cxn modelId="{A8F9DFC9-DD6B-4B7B-BE9B-7FFDC737CA0A}" type="presOf" srcId="{4701E824-335F-4547-82D5-825CAAF63FDD}" destId="{17A308BB-A931-4184-8B4A-18773A8F08DF}" srcOrd="0" destOrd="0" presId="urn:microsoft.com/office/officeart/2005/8/layout/vList6"/>
    <dgm:cxn modelId="{B519CBD6-9E8E-4135-B197-3D43F82B6460}" type="presOf" srcId="{D1D22E3A-D1F6-449A-893E-A8E3CB8D972D}" destId="{73366101-B042-4164-B101-C9C537229432}" srcOrd="0" destOrd="1" presId="urn:microsoft.com/office/officeart/2005/8/layout/vList6"/>
    <dgm:cxn modelId="{4F44E4D8-74EB-46E7-93C1-4D5CC3E2BFF8}" type="presOf" srcId="{A2557A2F-AC9D-41DF-BFE5-90E274068215}" destId="{FD0327C6-5DD9-45EC-A91C-A7E5F40C7B73}" srcOrd="0" destOrd="1" presId="urn:microsoft.com/office/officeart/2005/8/layout/vList6"/>
    <dgm:cxn modelId="{961556E6-0BC7-47DB-9399-7D5B0CB1E779}" type="presOf" srcId="{8B6A3BB2-FE55-48AE-811B-3D058AF047D7}" destId="{1B5F342E-AB10-4823-9015-75852BC0B65C}" srcOrd="0" destOrd="0" presId="urn:microsoft.com/office/officeart/2005/8/layout/vList6"/>
    <dgm:cxn modelId="{A98E97FD-228F-4944-A561-DC91FD6E240E}" type="presOf" srcId="{376CF0CE-275C-42A7-851B-97EC4571542E}" destId="{C3FFDDE6-2201-43DF-8BA1-395442FDF708}" srcOrd="0" destOrd="0" presId="urn:microsoft.com/office/officeart/2005/8/layout/vList6"/>
    <dgm:cxn modelId="{A2548586-5F16-40CF-B011-72AB3A4402CA}" type="presParOf" srcId="{17A308BB-A931-4184-8B4A-18773A8F08DF}" destId="{43BF9469-5F7A-4DB8-8188-3EBFA0571C8F}" srcOrd="0" destOrd="0" presId="urn:microsoft.com/office/officeart/2005/8/layout/vList6"/>
    <dgm:cxn modelId="{BAA3E80E-79B1-4BBA-A794-5EE84DB00948}" type="presParOf" srcId="{43BF9469-5F7A-4DB8-8188-3EBFA0571C8F}" destId="{C3FFDDE6-2201-43DF-8BA1-395442FDF708}" srcOrd="0" destOrd="0" presId="urn:microsoft.com/office/officeart/2005/8/layout/vList6"/>
    <dgm:cxn modelId="{A12551B6-9E08-472F-B2E2-6EF5ED72FD65}" type="presParOf" srcId="{43BF9469-5F7A-4DB8-8188-3EBFA0571C8F}" destId="{B1A470B9-5A4B-4DFB-8970-5C90AF3E0BB7}" srcOrd="1" destOrd="0" presId="urn:microsoft.com/office/officeart/2005/8/layout/vList6"/>
    <dgm:cxn modelId="{EC9DF403-23FA-43AB-9E54-54B8C38F12A7}" type="presParOf" srcId="{17A308BB-A931-4184-8B4A-18773A8F08DF}" destId="{C4B2E9E2-94E5-47A6-8307-D8443D6ECCA7}" srcOrd="1" destOrd="0" presId="urn:microsoft.com/office/officeart/2005/8/layout/vList6"/>
    <dgm:cxn modelId="{CFF5C587-2B9D-4767-839A-67653D27B0FF}" type="presParOf" srcId="{17A308BB-A931-4184-8B4A-18773A8F08DF}" destId="{18759C31-D392-4C6C-B876-3BB155CDDF19}" srcOrd="2" destOrd="0" presId="urn:microsoft.com/office/officeart/2005/8/layout/vList6"/>
    <dgm:cxn modelId="{BEB56563-4695-44DA-A5B6-C940A07B23EC}" type="presParOf" srcId="{18759C31-D392-4C6C-B876-3BB155CDDF19}" destId="{BCD28B5A-FD0E-4BA6-BA07-A41CEC6F676C}" srcOrd="0" destOrd="0" presId="urn:microsoft.com/office/officeart/2005/8/layout/vList6"/>
    <dgm:cxn modelId="{B9460D0E-FA5F-4A88-AB3E-17DAC74716B8}" type="presParOf" srcId="{18759C31-D392-4C6C-B876-3BB155CDDF19}" destId="{73366101-B042-4164-B101-C9C537229432}" srcOrd="1" destOrd="0" presId="urn:microsoft.com/office/officeart/2005/8/layout/vList6"/>
    <dgm:cxn modelId="{4C292C85-92F8-4AC3-8902-977DD7AAE7AC}" type="presParOf" srcId="{17A308BB-A931-4184-8B4A-18773A8F08DF}" destId="{11CCDA2B-D714-4661-8E99-4A13178A0FCE}" srcOrd="3" destOrd="0" presId="urn:microsoft.com/office/officeart/2005/8/layout/vList6"/>
    <dgm:cxn modelId="{B77FF7E1-5568-4488-92A6-2C7045AD1CF4}" type="presParOf" srcId="{17A308BB-A931-4184-8B4A-18773A8F08DF}" destId="{A94985B4-872D-49ED-A7C1-B2D97C3479D2}" srcOrd="4" destOrd="0" presId="urn:microsoft.com/office/officeart/2005/8/layout/vList6"/>
    <dgm:cxn modelId="{56C035CB-AA2B-47E0-89FF-688CD5D09154}" type="presParOf" srcId="{A94985B4-872D-49ED-A7C1-B2D97C3479D2}" destId="{A4F1618F-7FDB-424C-B71B-8CFC37EF318F}" srcOrd="0" destOrd="0" presId="urn:microsoft.com/office/officeart/2005/8/layout/vList6"/>
    <dgm:cxn modelId="{D642FBC5-C4FB-4D00-A611-156042C833EF}" type="presParOf" srcId="{A94985B4-872D-49ED-A7C1-B2D97C3479D2}" destId="{A6842E3D-E558-4A1D-999A-626ABCAEC0E2}" srcOrd="1" destOrd="0" presId="urn:microsoft.com/office/officeart/2005/8/layout/vList6"/>
    <dgm:cxn modelId="{389B970A-32FE-418F-B477-1936EBFF01AB}" type="presParOf" srcId="{17A308BB-A931-4184-8B4A-18773A8F08DF}" destId="{101A79FE-7771-4513-97CD-9DEB0252057F}" srcOrd="5" destOrd="0" presId="urn:microsoft.com/office/officeart/2005/8/layout/vList6"/>
    <dgm:cxn modelId="{E1E0F9AF-449F-4056-919B-0A60225B319D}" type="presParOf" srcId="{17A308BB-A931-4184-8B4A-18773A8F08DF}" destId="{CDFFDD5F-D581-4591-8012-F5B5716BAB9D}" srcOrd="6" destOrd="0" presId="urn:microsoft.com/office/officeart/2005/8/layout/vList6"/>
    <dgm:cxn modelId="{E1E32766-9683-465C-B76E-F80260F2958C}" type="presParOf" srcId="{CDFFDD5F-D581-4591-8012-F5B5716BAB9D}" destId="{1B5F342E-AB10-4823-9015-75852BC0B65C}" srcOrd="0" destOrd="0" presId="urn:microsoft.com/office/officeart/2005/8/layout/vList6"/>
    <dgm:cxn modelId="{97052A53-2837-40BB-96A6-AA815D33713A}" type="presParOf" srcId="{CDFFDD5F-D581-4591-8012-F5B5716BAB9D}" destId="{FD0327C6-5DD9-45EC-A91C-A7E5F40C7B73}"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6C2C01-C5EE-4466-A6D6-E28FFB798450}">
      <dsp:nvSpPr>
        <dsp:cNvPr id="0" name=""/>
        <dsp:cNvSpPr/>
      </dsp:nvSpPr>
      <dsp:spPr>
        <a:xfrm>
          <a:off x="3120247" y="2380"/>
          <a:ext cx="1398795" cy="90921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dirty="0"/>
            <a:t>APRA taxonomy</a:t>
          </a:r>
        </a:p>
      </dsp:txBody>
      <dsp:txXfrm>
        <a:off x="3164631" y="46764"/>
        <a:ext cx="1310027" cy="820449"/>
      </dsp:txXfrm>
    </dsp:sp>
    <dsp:sp modelId="{3905C86A-A049-40FB-B6F0-5D3EBF5B5FC3}">
      <dsp:nvSpPr>
        <dsp:cNvPr id="0" name=""/>
        <dsp:cNvSpPr/>
      </dsp:nvSpPr>
      <dsp:spPr>
        <a:xfrm>
          <a:off x="1675223" y="456988"/>
          <a:ext cx="4288844" cy="4288844"/>
        </a:xfrm>
        <a:custGeom>
          <a:avLst/>
          <a:gdLst/>
          <a:ahLst/>
          <a:cxnLst/>
          <a:rect l="0" t="0" r="0" b="0"/>
          <a:pathLst>
            <a:path>
              <a:moveTo>
                <a:pt x="3020269" y="187016"/>
              </a:moveTo>
              <a:arcTo wR="2144422" hR="2144422" stAng="17646376" swAng="925503"/>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E6127CD2-7E83-4475-B5B3-646B1981A6B2}">
      <dsp:nvSpPr>
        <dsp:cNvPr id="0" name=""/>
        <dsp:cNvSpPr/>
      </dsp:nvSpPr>
      <dsp:spPr>
        <a:xfrm>
          <a:off x="4977371" y="1074591"/>
          <a:ext cx="1398795" cy="90921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dirty="0"/>
            <a:t>Business data</a:t>
          </a:r>
        </a:p>
      </dsp:txBody>
      <dsp:txXfrm>
        <a:off x="5021755" y="1118975"/>
        <a:ext cx="1310027" cy="820449"/>
      </dsp:txXfrm>
    </dsp:sp>
    <dsp:sp modelId="{B662AABC-923C-4339-988E-B56AD20D1363}">
      <dsp:nvSpPr>
        <dsp:cNvPr id="0" name=""/>
        <dsp:cNvSpPr/>
      </dsp:nvSpPr>
      <dsp:spPr>
        <a:xfrm>
          <a:off x="1675223" y="456988"/>
          <a:ext cx="4288844" cy="4288844"/>
        </a:xfrm>
        <a:custGeom>
          <a:avLst/>
          <a:gdLst/>
          <a:ahLst/>
          <a:cxnLst/>
          <a:rect l="0" t="0" r="0" b="0"/>
          <a:pathLst>
            <a:path>
              <a:moveTo>
                <a:pt x="4255363" y="1766964"/>
              </a:moveTo>
              <a:arcTo wR="2144422" hR="2144422" stAng="20991724" swAng="1216552"/>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D4B180D1-2AA7-4CE3-9853-CDC3EA1B724A}">
      <dsp:nvSpPr>
        <dsp:cNvPr id="0" name=""/>
        <dsp:cNvSpPr/>
      </dsp:nvSpPr>
      <dsp:spPr>
        <a:xfrm>
          <a:off x="4977371" y="3219013"/>
          <a:ext cx="1398795" cy="90921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dirty="0"/>
            <a:t>Tagging</a:t>
          </a:r>
        </a:p>
      </dsp:txBody>
      <dsp:txXfrm>
        <a:off x="5021755" y="3263397"/>
        <a:ext cx="1310027" cy="820449"/>
      </dsp:txXfrm>
    </dsp:sp>
    <dsp:sp modelId="{5608F2AA-C577-47EF-A108-1BE593800743}">
      <dsp:nvSpPr>
        <dsp:cNvPr id="0" name=""/>
        <dsp:cNvSpPr/>
      </dsp:nvSpPr>
      <dsp:spPr>
        <a:xfrm>
          <a:off x="1675223" y="456988"/>
          <a:ext cx="4288844" cy="4288844"/>
        </a:xfrm>
        <a:custGeom>
          <a:avLst/>
          <a:gdLst/>
          <a:ahLst/>
          <a:cxnLst/>
          <a:rect l="0" t="0" r="0" b="0"/>
          <a:pathLst>
            <a:path>
              <a:moveTo>
                <a:pt x="3509346" y="3798365"/>
              </a:moveTo>
              <a:arcTo wR="2144422" hR="2144422" stAng="3028121" swAng="925503"/>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12985520-2A07-45DB-BF76-F9694592AA79}">
      <dsp:nvSpPr>
        <dsp:cNvPr id="0" name=""/>
        <dsp:cNvSpPr/>
      </dsp:nvSpPr>
      <dsp:spPr>
        <a:xfrm>
          <a:off x="3120247" y="4291224"/>
          <a:ext cx="1398795" cy="90921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dirty="0"/>
            <a:t>Mapping</a:t>
          </a:r>
        </a:p>
      </dsp:txBody>
      <dsp:txXfrm>
        <a:off x="3164631" y="4335608"/>
        <a:ext cx="1310027" cy="820449"/>
      </dsp:txXfrm>
    </dsp:sp>
    <dsp:sp modelId="{EB28820C-AA28-4586-9426-3F75C68861CB}">
      <dsp:nvSpPr>
        <dsp:cNvPr id="0" name=""/>
        <dsp:cNvSpPr/>
      </dsp:nvSpPr>
      <dsp:spPr>
        <a:xfrm>
          <a:off x="1675223" y="456988"/>
          <a:ext cx="4288844" cy="4288844"/>
        </a:xfrm>
        <a:custGeom>
          <a:avLst/>
          <a:gdLst/>
          <a:ahLst/>
          <a:cxnLst/>
          <a:rect l="0" t="0" r="0" b="0"/>
          <a:pathLst>
            <a:path>
              <a:moveTo>
                <a:pt x="1268575" y="4101828"/>
              </a:moveTo>
              <a:arcTo wR="2144422" hR="2144422" stAng="6846376" swAng="925503"/>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6F328096-CCB9-48BF-B1BB-998DE33406DF}">
      <dsp:nvSpPr>
        <dsp:cNvPr id="0" name=""/>
        <dsp:cNvSpPr/>
      </dsp:nvSpPr>
      <dsp:spPr>
        <a:xfrm>
          <a:off x="1263123" y="3219013"/>
          <a:ext cx="1398795" cy="90921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dirty="0"/>
            <a:t>Manual adjustments</a:t>
          </a:r>
        </a:p>
      </dsp:txBody>
      <dsp:txXfrm>
        <a:off x="1307507" y="3263397"/>
        <a:ext cx="1310027" cy="820449"/>
      </dsp:txXfrm>
    </dsp:sp>
    <dsp:sp modelId="{CF417983-3A1B-4BEE-AD68-1BC1484F45EF}">
      <dsp:nvSpPr>
        <dsp:cNvPr id="0" name=""/>
        <dsp:cNvSpPr/>
      </dsp:nvSpPr>
      <dsp:spPr>
        <a:xfrm>
          <a:off x="1675223" y="456988"/>
          <a:ext cx="4288844" cy="4288844"/>
        </a:xfrm>
        <a:custGeom>
          <a:avLst/>
          <a:gdLst/>
          <a:ahLst/>
          <a:cxnLst/>
          <a:rect l="0" t="0" r="0" b="0"/>
          <a:pathLst>
            <a:path>
              <a:moveTo>
                <a:pt x="33481" y="2521880"/>
              </a:moveTo>
              <a:arcTo wR="2144422" hR="2144422" stAng="10191724" swAng="1216552"/>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6759A610-60EB-4E33-B69C-B0D868313D83}">
      <dsp:nvSpPr>
        <dsp:cNvPr id="0" name=""/>
        <dsp:cNvSpPr/>
      </dsp:nvSpPr>
      <dsp:spPr>
        <a:xfrm>
          <a:off x="1263123" y="1074591"/>
          <a:ext cx="1398795" cy="90921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dirty="0"/>
            <a:t>Validation/ derivation</a:t>
          </a:r>
        </a:p>
      </dsp:txBody>
      <dsp:txXfrm>
        <a:off x="1307507" y="1118975"/>
        <a:ext cx="1310027" cy="820449"/>
      </dsp:txXfrm>
    </dsp:sp>
    <dsp:sp modelId="{8ACF53C2-CF81-4E54-A5A9-D5AA64C0685B}">
      <dsp:nvSpPr>
        <dsp:cNvPr id="0" name=""/>
        <dsp:cNvSpPr/>
      </dsp:nvSpPr>
      <dsp:spPr>
        <a:xfrm>
          <a:off x="1675223" y="456988"/>
          <a:ext cx="4288844" cy="4288844"/>
        </a:xfrm>
        <a:custGeom>
          <a:avLst/>
          <a:gdLst/>
          <a:ahLst/>
          <a:cxnLst/>
          <a:rect l="0" t="0" r="0" b="0"/>
          <a:pathLst>
            <a:path>
              <a:moveTo>
                <a:pt x="779497" y="490478"/>
              </a:moveTo>
              <a:arcTo wR="2144422" hR="2144422" stAng="13828121" swAng="925503"/>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2CC022-7CCC-C547-8066-62C3482019F3}">
      <dsp:nvSpPr>
        <dsp:cNvPr id="0" name=""/>
        <dsp:cNvSpPr/>
      </dsp:nvSpPr>
      <dsp:spPr>
        <a:xfrm>
          <a:off x="4704665" y="39140"/>
          <a:ext cx="1341437" cy="1341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prstClr val="black">
                  <a:hueOff val="0"/>
                  <a:satOff val="0"/>
                  <a:lumOff val="0"/>
                  <a:alphaOff val="0"/>
                </a:prstClr>
              </a:solidFill>
              <a:latin typeface="Calibri" panose="020F0502020204030204"/>
              <a:ea typeface="+mn-ea"/>
              <a:cs typeface="+mn-cs"/>
            </a:rPr>
            <a:t>CoreBIS auto update</a:t>
          </a:r>
        </a:p>
      </dsp:txBody>
      <dsp:txXfrm>
        <a:off x="4704665" y="39140"/>
        <a:ext cx="1341437" cy="1341437"/>
      </dsp:txXfrm>
    </dsp:sp>
    <dsp:sp modelId="{7D0AD476-89C4-4647-B462-F9F2B9312F15}">
      <dsp:nvSpPr>
        <dsp:cNvPr id="0" name=""/>
        <dsp:cNvSpPr/>
      </dsp:nvSpPr>
      <dsp:spPr>
        <a:xfrm>
          <a:off x="1549560" y="385"/>
          <a:ext cx="5028878" cy="5028878"/>
        </a:xfrm>
        <a:prstGeom prst="circularArrow">
          <a:avLst>
            <a:gd name="adj1" fmla="val 5202"/>
            <a:gd name="adj2" fmla="val 336015"/>
            <a:gd name="adj3" fmla="val 21292825"/>
            <a:gd name="adj4" fmla="val 19766604"/>
            <a:gd name="adj5" fmla="val 606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47FD60-53AC-F140-8E47-1ADD1904C956}">
      <dsp:nvSpPr>
        <dsp:cNvPr id="0" name=""/>
        <dsp:cNvSpPr/>
      </dsp:nvSpPr>
      <dsp:spPr>
        <a:xfrm>
          <a:off x="5515145" y="2533541"/>
          <a:ext cx="1341437" cy="1341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Rollover workflow</a:t>
          </a:r>
        </a:p>
      </dsp:txBody>
      <dsp:txXfrm>
        <a:off x="5515145" y="2533541"/>
        <a:ext cx="1341437" cy="1341437"/>
      </dsp:txXfrm>
    </dsp:sp>
    <dsp:sp modelId="{49CE3E5B-A530-D248-8247-35F63264F331}">
      <dsp:nvSpPr>
        <dsp:cNvPr id="0" name=""/>
        <dsp:cNvSpPr/>
      </dsp:nvSpPr>
      <dsp:spPr>
        <a:xfrm>
          <a:off x="1549560" y="385"/>
          <a:ext cx="5028878" cy="5028878"/>
        </a:xfrm>
        <a:prstGeom prst="circularArrow">
          <a:avLst>
            <a:gd name="adj1" fmla="val 5202"/>
            <a:gd name="adj2" fmla="val 336015"/>
            <a:gd name="adj3" fmla="val 4014266"/>
            <a:gd name="adj4" fmla="val 2253829"/>
            <a:gd name="adj5" fmla="val 606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23F115-AF2A-2F4F-BA1F-09E553DF0774}">
      <dsp:nvSpPr>
        <dsp:cNvPr id="0" name=""/>
        <dsp:cNvSpPr/>
      </dsp:nvSpPr>
      <dsp:spPr>
        <a:xfrm>
          <a:off x="3393281" y="4075166"/>
          <a:ext cx="1341437" cy="1341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prstClr val="black">
                  <a:hueOff val="0"/>
                  <a:satOff val="0"/>
                  <a:lumOff val="0"/>
                  <a:alphaOff val="0"/>
                </a:prstClr>
              </a:solidFill>
              <a:latin typeface="Calibri" panose="020F0502020204030204"/>
              <a:ea typeface="+mn-ea"/>
              <a:cs typeface="+mn-cs"/>
            </a:rPr>
            <a:t>changes in tagging?</a:t>
          </a:r>
        </a:p>
      </dsp:txBody>
      <dsp:txXfrm>
        <a:off x="3393281" y="4075166"/>
        <a:ext cx="1341437" cy="1341437"/>
      </dsp:txXfrm>
    </dsp:sp>
    <dsp:sp modelId="{DC38DC37-2F52-F64C-A33F-4CE29CA22FFC}">
      <dsp:nvSpPr>
        <dsp:cNvPr id="0" name=""/>
        <dsp:cNvSpPr/>
      </dsp:nvSpPr>
      <dsp:spPr>
        <a:xfrm>
          <a:off x="1549560" y="385"/>
          <a:ext cx="5028878" cy="5028878"/>
        </a:xfrm>
        <a:prstGeom prst="circularArrow">
          <a:avLst>
            <a:gd name="adj1" fmla="val 5202"/>
            <a:gd name="adj2" fmla="val 336015"/>
            <a:gd name="adj3" fmla="val 8210155"/>
            <a:gd name="adj4" fmla="val 6449719"/>
            <a:gd name="adj5" fmla="val 606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2754B7-027D-004D-98B0-69A7E373951A}">
      <dsp:nvSpPr>
        <dsp:cNvPr id="0" name=""/>
        <dsp:cNvSpPr/>
      </dsp:nvSpPr>
      <dsp:spPr>
        <a:xfrm>
          <a:off x="1271416" y="2533541"/>
          <a:ext cx="1341437" cy="1341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prstClr val="black">
                  <a:hueOff val="0"/>
                  <a:satOff val="0"/>
                  <a:lumOff val="0"/>
                  <a:alphaOff val="0"/>
                </a:prstClr>
              </a:solidFill>
              <a:latin typeface="Calibri" panose="020F0502020204030204"/>
              <a:ea typeface="+mn-ea"/>
              <a:cs typeface="+mn-cs"/>
            </a:rPr>
            <a:t>Lock Data Workflow, lock Form workflow</a:t>
          </a:r>
        </a:p>
      </dsp:txBody>
      <dsp:txXfrm>
        <a:off x="1271416" y="2533541"/>
        <a:ext cx="1341437" cy="1341437"/>
      </dsp:txXfrm>
    </dsp:sp>
    <dsp:sp modelId="{03AF1747-091E-2E49-8204-E2321C186969}">
      <dsp:nvSpPr>
        <dsp:cNvPr id="0" name=""/>
        <dsp:cNvSpPr/>
      </dsp:nvSpPr>
      <dsp:spPr>
        <a:xfrm>
          <a:off x="1549560" y="385"/>
          <a:ext cx="5028878" cy="5028878"/>
        </a:xfrm>
        <a:prstGeom prst="circularArrow">
          <a:avLst>
            <a:gd name="adj1" fmla="val 5202"/>
            <a:gd name="adj2" fmla="val 336015"/>
            <a:gd name="adj3" fmla="val 12297380"/>
            <a:gd name="adj4" fmla="val 10771160"/>
            <a:gd name="adj5" fmla="val 606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02880E-F999-F942-A5FF-084983E00A96}">
      <dsp:nvSpPr>
        <dsp:cNvPr id="0" name=""/>
        <dsp:cNvSpPr/>
      </dsp:nvSpPr>
      <dsp:spPr>
        <a:xfrm>
          <a:off x="2081896" y="39140"/>
          <a:ext cx="1341437" cy="1341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prstClr val="black">
                  <a:hueOff val="0"/>
                  <a:satOff val="0"/>
                  <a:lumOff val="0"/>
                  <a:alphaOff val="0"/>
                </a:prstClr>
              </a:solidFill>
              <a:latin typeface="Calibri" panose="020F0502020204030204"/>
              <a:ea typeface="+mn-ea"/>
              <a:cs typeface="+mn-cs"/>
            </a:rPr>
            <a:t>Reporting</a:t>
          </a:r>
        </a:p>
      </dsp:txBody>
      <dsp:txXfrm>
        <a:off x="2081896" y="39140"/>
        <a:ext cx="1341437" cy="1341437"/>
      </dsp:txXfrm>
    </dsp:sp>
    <dsp:sp modelId="{70440A21-61B2-7947-BF84-D2281297AAFC}">
      <dsp:nvSpPr>
        <dsp:cNvPr id="0" name=""/>
        <dsp:cNvSpPr/>
      </dsp:nvSpPr>
      <dsp:spPr>
        <a:xfrm>
          <a:off x="1549560" y="385"/>
          <a:ext cx="5028878" cy="5028878"/>
        </a:xfrm>
        <a:prstGeom prst="circularArrow">
          <a:avLst>
            <a:gd name="adj1" fmla="val 5202"/>
            <a:gd name="adj2" fmla="val 336015"/>
            <a:gd name="adj3" fmla="val 16865256"/>
            <a:gd name="adj4" fmla="val 15198729"/>
            <a:gd name="adj5" fmla="val 606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2D573F-6E65-FD42-85AC-550136F29CDE}">
      <dsp:nvSpPr>
        <dsp:cNvPr id="0" name=""/>
        <dsp:cNvSpPr/>
      </dsp:nvSpPr>
      <dsp:spPr>
        <a:xfrm>
          <a:off x="1" y="381768"/>
          <a:ext cx="2510768" cy="100430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74676" rIns="37338" bIns="74676" numCol="1" spcCol="1270" anchor="ctr" anchorCtr="0">
          <a:noAutofit/>
        </a:bodyPr>
        <a:lstStyle/>
        <a:p>
          <a:pPr marL="0" lvl="0" indent="0" algn="ctr" defTabSz="1244600">
            <a:lnSpc>
              <a:spcPct val="90000"/>
            </a:lnSpc>
            <a:spcBef>
              <a:spcPct val="0"/>
            </a:spcBef>
            <a:spcAft>
              <a:spcPct val="35000"/>
            </a:spcAft>
            <a:buNone/>
          </a:pPr>
          <a:r>
            <a:rPr lang="en-US" sz="2800" kern="1200" dirty="0"/>
            <a:t>Reviewer</a:t>
          </a:r>
        </a:p>
      </dsp:txBody>
      <dsp:txXfrm>
        <a:off x="1" y="381768"/>
        <a:ext cx="2259691" cy="1004307"/>
      </dsp:txXfrm>
    </dsp:sp>
    <dsp:sp modelId="{7214A950-C5A2-C84A-82C0-82A6530412B4}">
      <dsp:nvSpPr>
        <dsp:cNvPr id="0" name=""/>
        <dsp:cNvSpPr/>
      </dsp:nvSpPr>
      <dsp:spPr>
        <a:xfrm>
          <a:off x="1963135" y="381768"/>
          <a:ext cx="2510768" cy="100430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74676" rIns="37338" bIns="74676" numCol="1" spcCol="1270" anchor="ctr" anchorCtr="0">
          <a:noAutofit/>
        </a:bodyPr>
        <a:lstStyle/>
        <a:p>
          <a:pPr marL="0" lvl="0" indent="0" algn="ctr" defTabSz="1244600">
            <a:lnSpc>
              <a:spcPct val="90000"/>
            </a:lnSpc>
            <a:spcBef>
              <a:spcPct val="0"/>
            </a:spcBef>
            <a:spcAft>
              <a:spcPct val="35000"/>
            </a:spcAft>
            <a:buNone/>
          </a:pPr>
          <a:r>
            <a:rPr lang="en-US" sz="2800" kern="1200" dirty="0"/>
            <a:t>Approver</a:t>
          </a:r>
        </a:p>
      </dsp:txBody>
      <dsp:txXfrm>
        <a:off x="2465289" y="381768"/>
        <a:ext cx="1506461" cy="100430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2D573F-6E65-FD42-85AC-550136F29CDE}">
      <dsp:nvSpPr>
        <dsp:cNvPr id="0" name=""/>
        <dsp:cNvSpPr/>
      </dsp:nvSpPr>
      <dsp:spPr>
        <a:xfrm>
          <a:off x="0" y="215605"/>
          <a:ext cx="2627969" cy="105118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4686" tIns="77343" rIns="38672" bIns="77343" numCol="1" spcCol="1270" anchor="ctr" anchorCtr="0">
          <a:noAutofit/>
        </a:bodyPr>
        <a:lstStyle/>
        <a:p>
          <a:pPr marL="0" lvl="0" indent="0" algn="ctr" defTabSz="1289050">
            <a:lnSpc>
              <a:spcPct val="90000"/>
            </a:lnSpc>
            <a:spcBef>
              <a:spcPct val="0"/>
            </a:spcBef>
            <a:spcAft>
              <a:spcPct val="35000"/>
            </a:spcAft>
            <a:buNone/>
          </a:pPr>
          <a:r>
            <a:rPr lang="en-US" sz="2900" kern="1200" dirty="0"/>
            <a:t>Reviewer</a:t>
          </a:r>
        </a:p>
      </dsp:txBody>
      <dsp:txXfrm>
        <a:off x="0" y="215605"/>
        <a:ext cx="2365172" cy="1051187"/>
      </dsp:txXfrm>
    </dsp:sp>
    <dsp:sp modelId="{7214A950-C5A2-C84A-82C0-82A6530412B4}">
      <dsp:nvSpPr>
        <dsp:cNvPr id="0" name=""/>
        <dsp:cNvSpPr/>
      </dsp:nvSpPr>
      <dsp:spPr>
        <a:xfrm>
          <a:off x="2105380" y="212904"/>
          <a:ext cx="2627969" cy="105118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015" tIns="77343" rIns="38672" bIns="77343" numCol="1" spcCol="1270" anchor="ctr" anchorCtr="0">
          <a:noAutofit/>
        </a:bodyPr>
        <a:lstStyle/>
        <a:p>
          <a:pPr marL="0" lvl="0" indent="0" algn="ctr" defTabSz="1289050">
            <a:lnSpc>
              <a:spcPct val="90000"/>
            </a:lnSpc>
            <a:spcBef>
              <a:spcPct val="0"/>
            </a:spcBef>
            <a:spcAft>
              <a:spcPct val="35000"/>
            </a:spcAft>
            <a:buNone/>
          </a:pPr>
          <a:r>
            <a:rPr lang="en-US" sz="2900" kern="1200" dirty="0"/>
            <a:t>Approver</a:t>
          </a:r>
        </a:p>
      </dsp:txBody>
      <dsp:txXfrm>
        <a:off x="2630974" y="212904"/>
        <a:ext cx="1576782" cy="1051187"/>
      </dsp:txXfrm>
    </dsp:sp>
    <dsp:sp modelId="{451B5485-A966-4A4C-93A3-16F98DBB4BDE}">
      <dsp:nvSpPr>
        <dsp:cNvPr id="0" name=""/>
        <dsp:cNvSpPr/>
      </dsp:nvSpPr>
      <dsp:spPr>
        <a:xfrm>
          <a:off x="4207756" y="212904"/>
          <a:ext cx="2627969" cy="105118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015" tIns="77343" rIns="38672" bIns="77343" numCol="1" spcCol="1270" anchor="ctr" anchorCtr="0">
          <a:noAutofit/>
        </a:bodyPr>
        <a:lstStyle/>
        <a:p>
          <a:pPr marL="0" lvl="0" indent="0" algn="ctr" defTabSz="1289050">
            <a:lnSpc>
              <a:spcPct val="90000"/>
            </a:lnSpc>
            <a:spcBef>
              <a:spcPct val="0"/>
            </a:spcBef>
            <a:spcAft>
              <a:spcPct val="35000"/>
            </a:spcAft>
            <a:buNone/>
          </a:pPr>
          <a:r>
            <a:rPr lang="en-US" sz="2900" kern="1200" dirty="0"/>
            <a:t>Submit to APRA</a:t>
          </a:r>
        </a:p>
      </dsp:txBody>
      <dsp:txXfrm>
        <a:off x="4733350" y="212904"/>
        <a:ext cx="1576782" cy="105118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840B21-0CB0-2E44-96EC-953B860BDC63}">
      <dsp:nvSpPr>
        <dsp:cNvPr id="0" name=""/>
        <dsp:cNvSpPr/>
      </dsp:nvSpPr>
      <dsp:spPr>
        <a:xfrm>
          <a:off x="3197853" y="2194"/>
          <a:ext cx="1564431" cy="156443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Rec report</a:t>
          </a:r>
        </a:p>
      </dsp:txBody>
      <dsp:txXfrm>
        <a:off x="3426959" y="231300"/>
        <a:ext cx="1106219" cy="1106219"/>
      </dsp:txXfrm>
    </dsp:sp>
    <dsp:sp modelId="{72057C04-E379-BD45-988C-243CE03F2830}">
      <dsp:nvSpPr>
        <dsp:cNvPr id="0" name=""/>
        <dsp:cNvSpPr/>
      </dsp:nvSpPr>
      <dsp:spPr>
        <a:xfrm rot="2160000">
          <a:off x="4712879" y="1203962"/>
          <a:ext cx="416033" cy="5279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4724797" y="1272880"/>
        <a:ext cx="291223" cy="316797"/>
      </dsp:txXfrm>
    </dsp:sp>
    <dsp:sp modelId="{C9A4A998-1DBC-C049-B17A-A75A782BBF38}">
      <dsp:nvSpPr>
        <dsp:cNvPr id="0" name=""/>
        <dsp:cNvSpPr/>
      </dsp:nvSpPr>
      <dsp:spPr>
        <a:xfrm>
          <a:off x="5098558" y="1383137"/>
          <a:ext cx="1564431" cy="156443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Data logs</a:t>
          </a:r>
        </a:p>
      </dsp:txBody>
      <dsp:txXfrm>
        <a:off x="5327664" y="1612243"/>
        <a:ext cx="1106219" cy="1106219"/>
      </dsp:txXfrm>
    </dsp:sp>
    <dsp:sp modelId="{2D5B6FFC-14E4-DA4D-A4BA-6587014153F9}">
      <dsp:nvSpPr>
        <dsp:cNvPr id="0" name=""/>
        <dsp:cNvSpPr/>
      </dsp:nvSpPr>
      <dsp:spPr>
        <a:xfrm rot="6480000">
          <a:off x="5313393" y="3007363"/>
          <a:ext cx="416033" cy="5279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5395082" y="3053611"/>
        <a:ext cx="291223" cy="316797"/>
      </dsp:txXfrm>
    </dsp:sp>
    <dsp:sp modelId="{4BF75BD6-7928-7B44-A020-19B86A219435}">
      <dsp:nvSpPr>
        <dsp:cNvPr id="0" name=""/>
        <dsp:cNvSpPr/>
      </dsp:nvSpPr>
      <dsp:spPr>
        <a:xfrm>
          <a:off x="4372554" y="3617550"/>
          <a:ext cx="1564431" cy="156443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Tagging changes</a:t>
          </a:r>
        </a:p>
      </dsp:txBody>
      <dsp:txXfrm>
        <a:off x="4601660" y="3846656"/>
        <a:ext cx="1106219" cy="1106219"/>
      </dsp:txXfrm>
    </dsp:sp>
    <dsp:sp modelId="{25BED0CF-A602-C143-9BF5-79B0C9572E0B}">
      <dsp:nvSpPr>
        <dsp:cNvPr id="0" name=""/>
        <dsp:cNvSpPr/>
      </dsp:nvSpPr>
      <dsp:spPr>
        <a:xfrm rot="10800000">
          <a:off x="3783827" y="4135768"/>
          <a:ext cx="416033" cy="5279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3908637" y="4241367"/>
        <a:ext cx="291223" cy="316797"/>
      </dsp:txXfrm>
    </dsp:sp>
    <dsp:sp modelId="{A9F77638-7EFD-6645-8998-631DCD9E98E0}">
      <dsp:nvSpPr>
        <dsp:cNvPr id="0" name=""/>
        <dsp:cNvSpPr/>
      </dsp:nvSpPr>
      <dsp:spPr>
        <a:xfrm>
          <a:off x="2023153" y="3617550"/>
          <a:ext cx="1564431" cy="156443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New data</a:t>
          </a:r>
        </a:p>
      </dsp:txBody>
      <dsp:txXfrm>
        <a:off x="2252259" y="3846656"/>
        <a:ext cx="1106219" cy="1106219"/>
      </dsp:txXfrm>
    </dsp:sp>
    <dsp:sp modelId="{8790B4D9-0B5E-AB48-A0E4-B5F19D8F1F14}">
      <dsp:nvSpPr>
        <dsp:cNvPr id="0" name=""/>
        <dsp:cNvSpPr/>
      </dsp:nvSpPr>
      <dsp:spPr>
        <a:xfrm rot="15120000">
          <a:off x="2237988" y="3029759"/>
          <a:ext cx="416033" cy="5279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2319677" y="3194709"/>
        <a:ext cx="291223" cy="316797"/>
      </dsp:txXfrm>
    </dsp:sp>
    <dsp:sp modelId="{C5520E34-77EA-854D-BA48-58C30BA6C870}">
      <dsp:nvSpPr>
        <dsp:cNvPr id="0" name=""/>
        <dsp:cNvSpPr/>
      </dsp:nvSpPr>
      <dsp:spPr>
        <a:xfrm>
          <a:off x="1297148" y="1383137"/>
          <a:ext cx="1564431" cy="156443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err="1"/>
            <a:t>CoreBUILD</a:t>
          </a:r>
          <a:endParaRPr lang="en-US" sz="1900" kern="1200" dirty="0"/>
        </a:p>
      </dsp:txBody>
      <dsp:txXfrm>
        <a:off x="1526254" y="1612243"/>
        <a:ext cx="1106219" cy="1106219"/>
      </dsp:txXfrm>
    </dsp:sp>
    <dsp:sp modelId="{9E9DAB30-CDA3-8B4E-BAE3-0F74FBEF866F}">
      <dsp:nvSpPr>
        <dsp:cNvPr id="0" name=""/>
        <dsp:cNvSpPr/>
      </dsp:nvSpPr>
      <dsp:spPr>
        <a:xfrm rot="19440000">
          <a:off x="2812174" y="1217804"/>
          <a:ext cx="416033" cy="5279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2824092" y="1360084"/>
        <a:ext cx="291223" cy="31679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047E2A-DF2A-074E-9E95-E6E40C6BDB82}">
      <dsp:nvSpPr>
        <dsp:cNvPr id="0" name=""/>
        <dsp:cNvSpPr/>
      </dsp:nvSpPr>
      <dsp:spPr>
        <a:xfrm>
          <a:off x="3074117" y="987"/>
          <a:ext cx="1560112" cy="156011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Open Form</a:t>
          </a:r>
        </a:p>
      </dsp:txBody>
      <dsp:txXfrm>
        <a:off x="3302590" y="229460"/>
        <a:ext cx="1103166" cy="1103166"/>
      </dsp:txXfrm>
    </dsp:sp>
    <dsp:sp modelId="{54D86E2A-7B77-5143-9D46-4697858A61ED}">
      <dsp:nvSpPr>
        <dsp:cNvPr id="0" name=""/>
        <dsp:cNvSpPr/>
      </dsp:nvSpPr>
      <dsp:spPr>
        <a:xfrm rot="2160000">
          <a:off x="4584699" y="1198851"/>
          <a:ext cx="413795" cy="5265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4596553" y="1267675"/>
        <a:ext cx="289657" cy="315923"/>
      </dsp:txXfrm>
    </dsp:sp>
    <dsp:sp modelId="{B44A3486-4AE7-FC46-BFAB-860636700B2A}">
      <dsp:nvSpPr>
        <dsp:cNvPr id="0" name=""/>
        <dsp:cNvSpPr/>
      </dsp:nvSpPr>
      <dsp:spPr>
        <a:xfrm>
          <a:off x="4967912" y="1376909"/>
          <a:ext cx="1560112" cy="156011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Movement report</a:t>
          </a:r>
        </a:p>
      </dsp:txBody>
      <dsp:txXfrm>
        <a:off x="5196385" y="1605382"/>
        <a:ext cx="1103166" cy="1103166"/>
      </dsp:txXfrm>
    </dsp:sp>
    <dsp:sp modelId="{4D234BBD-B7C3-8444-8354-86FBC48C0967}">
      <dsp:nvSpPr>
        <dsp:cNvPr id="0" name=""/>
        <dsp:cNvSpPr/>
      </dsp:nvSpPr>
      <dsp:spPr>
        <a:xfrm rot="6480000">
          <a:off x="5183007" y="2995703"/>
          <a:ext cx="413795" cy="5265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10800000">
        <a:off x="5264256" y="3041979"/>
        <a:ext cx="289657" cy="315923"/>
      </dsp:txXfrm>
    </dsp:sp>
    <dsp:sp modelId="{BEF2BB3E-6A1C-934C-849E-B170646C1FA2}">
      <dsp:nvSpPr>
        <dsp:cNvPr id="0" name=""/>
        <dsp:cNvSpPr/>
      </dsp:nvSpPr>
      <dsp:spPr>
        <a:xfrm>
          <a:off x="4244547" y="3603199"/>
          <a:ext cx="1560112" cy="156011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Trend report</a:t>
          </a:r>
        </a:p>
      </dsp:txBody>
      <dsp:txXfrm>
        <a:off x="4473020" y="3831672"/>
        <a:ext cx="1103166" cy="1103166"/>
      </dsp:txXfrm>
    </dsp:sp>
    <dsp:sp modelId="{CF0FC7D8-28D1-C640-9B2C-3C80F216B0F8}">
      <dsp:nvSpPr>
        <dsp:cNvPr id="0" name=""/>
        <dsp:cNvSpPr/>
      </dsp:nvSpPr>
      <dsp:spPr>
        <a:xfrm rot="10800000">
          <a:off x="3658987" y="4119986"/>
          <a:ext cx="413795" cy="5265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10800000">
        <a:off x="3783125" y="4225293"/>
        <a:ext cx="289657" cy="315923"/>
      </dsp:txXfrm>
    </dsp:sp>
    <dsp:sp modelId="{182A36E4-6AE4-7C45-A61A-6883A88FBC7C}">
      <dsp:nvSpPr>
        <dsp:cNvPr id="0" name=""/>
        <dsp:cNvSpPr/>
      </dsp:nvSpPr>
      <dsp:spPr>
        <a:xfrm>
          <a:off x="1903687" y="3603199"/>
          <a:ext cx="1560112" cy="156011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Manual adjustments</a:t>
          </a:r>
        </a:p>
      </dsp:txBody>
      <dsp:txXfrm>
        <a:off x="2132160" y="3831672"/>
        <a:ext cx="1103166" cy="1103166"/>
      </dsp:txXfrm>
    </dsp:sp>
    <dsp:sp modelId="{A5B3FC57-AB4B-4241-8935-D928E223961C}">
      <dsp:nvSpPr>
        <dsp:cNvPr id="0" name=""/>
        <dsp:cNvSpPr/>
      </dsp:nvSpPr>
      <dsp:spPr>
        <a:xfrm rot="15120000">
          <a:off x="2118782" y="3017979"/>
          <a:ext cx="413795" cy="5265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10800000">
        <a:off x="2200031" y="3182317"/>
        <a:ext cx="289657" cy="315923"/>
      </dsp:txXfrm>
    </dsp:sp>
    <dsp:sp modelId="{30AE1B9F-6514-9249-939E-D8CFAA1DCA47}">
      <dsp:nvSpPr>
        <dsp:cNvPr id="0" name=""/>
        <dsp:cNvSpPr/>
      </dsp:nvSpPr>
      <dsp:spPr>
        <a:xfrm>
          <a:off x="1180322" y="1376909"/>
          <a:ext cx="1560112" cy="156011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Validation report</a:t>
          </a:r>
        </a:p>
      </dsp:txBody>
      <dsp:txXfrm>
        <a:off x="1408795" y="1605382"/>
        <a:ext cx="1103166" cy="1103166"/>
      </dsp:txXfrm>
    </dsp:sp>
    <dsp:sp modelId="{B1F952C4-6297-6445-9640-EC5FFF963BE3}">
      <dsp:nvSpPr>
        <dsp:cNvPr id="0" name=""/>
        <dsp:cNvSpPr/>
      </dsp:nvSpPr>
      <dsp:spPr>
        <a:xfrm rot="19440000">
          <a:off x="2690903" y="1212619"/>
          <a:ext cx="413795" cy="52653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2702757" y="1354409"/>
        <a:ext cx="289657" cy="31592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A470B9-5A4B-4DFB-8970-5C90AF3E0BB7}">
      <dsp:nvSpPr>
        <dsp:cNvPr id="0" name=""/>
        <dsp:cNvSpPr/>
      </dsp:nvSpPr>
      <dsp:spPr>
        <a:xfrm>
          <a:off x="4152996" y="1530"/>
          <a:ext cx="6229494" cy="121403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t" anchorCtr="0">
          <a:noAutofit/>
        </a:bodyPr>
        <a:lstStyle/>
        <a:p>
          <a:pPr marL="285750" lvl="1" indent="-285750" algn="l" defTabSz="1244600">
            <a:lnSpc>
              <a:spcPct val="90000"/>
            </a:lnSpc>
            <a:spcBef>
              <a:spcPct val="0"/>
            </a:spcBef>
            <a:spcAft>
              <a:spcPct val="15000"/>
            </a:spcAft>
            <a:buChar char="•"/>
          </a:pPr>
          <a:r>
            <a:rPr lang="en-AU" sz="2800" kern="1200" dirty="0"/>
            <a:t>name</a:t>
          </a:r>
        </a:p>
        <a:p>
          <a:pPr marL="285750" lvl="1" indent="-285750" algn="l" defTabSz="1244600">
            <a:lnSpc>
              <a:spcPct val="90000"/>
            </a:lnSpc>
            <a:spcBef>
              <a:spcPct val="0"/>
            </a:spcBef>
            <a:spcAft>
              <a:spcPct val="15000"/>
            </a:spcAft>
            <a:buChar char="•"/>
          </a:pPr>
          <a:r>
            <a:rPr lang="en-AU" sz="2800" kern="1200" dirty="0"/>
            <a:t>populate</a:t>
          </a:r>
        </a:p>
      </dsp:txBody>
      <dsp:txXfrm>
        <a:off x="4152996" y="153285"/>
        <a:ext cx="5774230" cy="910528"/>
      </dsp:txXfrm>
    </dsp:sp>
    <dsp:sp modelId="{C3FFDDE6-2201-43DF-8BA1-395442FDF708}">
      <dsp:nvSpPr>
        <dsp:cNvPr id="0" name=""/>
        <dsp:cNvSpPr/>
      </dsp:nvSpPr>
      <dsp:spPr>
        <a:xfrm>
          <a:off x="0" y="1530"/>
          <a:ext cx="4152996" cy="121403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AU" sz="3500" kern="1200" dirty="0"/>
            <a:t>Business Dimensions</a:t>
          </a:r>
        </a:p>
      </dsp:txBody>
      <dsp:txXfrm>
        <a:off x="59264" y="60794"/>
        <a:ext cx="4034468" cy="1095510"/>
      </dsp:txXfrm>
    </dsp:sp>
    <dsp:sp modelId="{73366101-B042-4164-B101-C9C537229432}">
      <dsp:nvSpPr>
        <dsp:cNvPr id="0" name=""/>
        <dsp:cNvSpPr/>
      </dsp:nvSpPr>
      <dsp:spPr>
        <a:xfrm>
          <a:off x="4152996" y="1336973"/>
          <a:ext cx="6229494" cy="121403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t" anchorCtr="0">
          <a:noAutofit/>
        </a:bodyPr>
        <a:lstStyle/>
        <a:p>
          <a:pPr marL="285750" lvl="1" indent="-285750" algn="l" defTabSz="1244600">
            <a:lnSpc>
              <a:spcPct val="90000"/>
            </a:lnSpc>
            <a:spcBef>
              <a:spcPct val="0"/>
            </a:spcBef>
            <a:spcAft>
              <a:spcPct val="15000"/>
            </a:spcAft>
            <a:buChar char="•"/>
          </a:pPr>
          <a:r>
            <a:rPr lang="en-AU" sz="2800" kern="1200" dirty="0"/>
            <a:t>Identify and name</a:t>
          </a:r>
        </a:p>
        <a:p>
          <a:pPr marL="285750" lvl="1" indent="-285750" algn="l" defTabSz="1244600">
            <a:lnSpc>
              <a:spcPct val="90000"/>
            </a:lnSpc>
            <a:spcBef>
              <a:spcPct val="0"/>
            </a:spcBef>
            <a:spcAft>
              <a:spcPct val="15000"/>
            </a:spcAft>
            <a:buChar char="•"/>
          </a:pPr>
          <a:r>
            <a:rPr lang="en-AU" sz="2800" kern="1200" dirty="0"/>
            <a:t>tag</a:t>
          </a:r>
        </a:p>
      </dsp:txBody>
      <dsp:txXfrm>
        <a:off x="4152996" y="1488728"/>
        <a:ext cx="5774230" cy="910528"/>
      </dsp:txXfrm>
    </dsp:sp>
    <dsp:sp modelId="{BCD28B5A-FD0E-4BA6-BA07-A41CEC6F676C}">
      <dsp:nvSpPr>
        <dsp:cNvPr id="0" name=""/>
        <dsp:cNvSpPr/>
      </dsp:nvSpPr>
      <dsp:spPr>
        <a:xfrm>
          <a:off x="0" y="1336973"/>
          <a:ext cx="4152996" cy="121403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AU" sz="3500" kern="1200" dirty="0"/>
            <a:t>SBR dimensions</a:t>
          </a:r>
        </a:p>
      </dsp:txBody>
      <dsp:txXfrm>
        <a:off x="59264" y="1396237"/>
        <a:ext cx="4034468" cy="1095510"/>
      </dsp:txXfrm>
    </dsp:sp>
    <dsp:sp modelId="{A6842E3D-E558-4A1D-999A-626ABCAEC0E2}">
      <dsp:nvSpPr>
        <dsp:cNvPr id="0" name=""/>
        <dsp:cNvSpPr/>
      </dsp:nvSpPr>
      <dsp:spPr>
        <a:xfrm>
          <a:off x="4152996" y="2672415"/>
          <a:ext cx="6229494" cy="121403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t" anchorCtr="0">
          <a:noAutofit/>
        </a:bodyPr>
        <a:lstStyle/>
        <a:p>
          <a:pPr marL="285750" lvl="1" indent="-285750" algn="l" defTabSz="1244600">
            <a:lnSpc>
              <a:spcPct val="90000"/>
            </a:lnSpc>
            <a:spcBef>
              <a:spcPct val="0"/>
            </a:spcBef>
            <a:spcAft>
              <a:spcPct val="15000"/>
            </a:spcAft>
            <a:buChar char="•"/>
          </a:pPr>
          <a:r>
            <a:rPr lang="en-AU" sz="2800" kern="1200" dirty="0"/>
            <a:t>name</a:t>
          </a:r>
        </a:p>
        <a:p>
          <a:pPr marL="285750" lvl="1" indent="-285750" algn="l" defTabSz="1244600">
            <a:lnSpc>
              <a:spcPct val="90000"/>
            </a:lnSpc>
            <a:spcBef>
              <a:spcPct val="0"/>
            </a:spcBef>
            <a:spcAft>
              <a:spcPct val="15000"/>
            </a:spcAft>
            <a:buChar char="•"/>
          </a:pPr>
          <a:r>
            <a:rPr lang="en-AU" sz="2800" kern="1200" dirty="0"/>
            <a:t>populate</a:t>
          </a:r>
        </a:p>
      </dsp:txBody>
      <dsp:txXfrm>
        <a:off x="4152996" y="2824170"/>
        <a:ext cx="5774230" cy="910528"/>
      </dsp:txXfrm>
    </dsp:sp>
    <dsp:sp modelId="{A4F1618F-7FDB-424C-B71B-8CFC37EF318F}">
      <dsp:nvSpPr>
        <dsp:cNvPr id="0" name=""/>
        <dsp:cNvSpPr/>
      </dsp:nvSpPr>
      <dsp:spPr>
        <a:xfrm>
          <a:off x="0" y="2672415"/>
          <a:ext cx="4152996" cy="121403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AU" sz="3500" kern="1200" dirty="0"/>
            <a:t>Base cubes</a:t>
          </a:r>
        </a:p>
      </dsp:txBody>
      <dsp:txXfrm>
        <a:off x="59264" y="2731679"/>
        <a:ext cx="4034468" cy="1095510"/>
      </dsp:txXfrm>
    </dsp:sp>
    <dsp:sp modelId="{FD0327C6-5DD9-45EC-A91C-A7E5F40C7B73}">
      <dsp:nvSpPr>
        <dsp:cNvPr id="0" name=""/>
        <dsp:cNvSpPr/>
      </dsp:nvSpPr>
      <dsp:spPr>
        <a:xfrm>
          <a:off x="4152996" y="4007858"/>
          <a:ext cx="6229494" cy="121403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t" anchorCtr="0">
          <a:noAutofit/>
        </a:bodyPr>
        <a:lstStyle/>
        <a:p>
          <a:pPr marL="285750" lvl="1" indent="-285750" algn="l" defTabSz="1244600">
            <a:lnSpc>
              <a:spcPct val="90000"/>
            </a:lnSpc>
            <a:spcBef>
              <a:spcPct val="0"/>
            </a:spcBef>
            <a:spcAft>
              <a:spcPct val="15000"/>
            </a:spcAft>
            <a:buChar char="•"/>
          </a:pPr>
          <a:r>
            <a:rPr lang="en-AU" sz="2800" kern="1200" dirty="0"/>
            <a:t>name</a:t>
          </a:r>
        </a:p>
        <a:p>
          <a:pPr marL="285750" lvl="1" indent="-285750" algn="l" defTabSz="1244600">
            <a:lnSpc>
              <a:spcPct val="90000"/>
            </a:lnSpc>
            <a:spcBef>
              <a:spcPct val="0"/>
            </a:spcBef>
            <a:spcAft>
              <a:spcPct val="15000"/>
            </a:spcAft>
            <a:buChar char="•"/>
          </a:pPr>
          <a:r>
            <a:rPr lang="en-AU" sz="2800" kern="1200" dirty="0"/>
            <a:t>populate</a:t>
          </a:r>
        </a:p>
      </dsp:txBody>
      <dsp:txXfrm>
        <a:off x="4152996" y="4159613"/>
        <a:ext cx="5774230" cy="910528"/>
      </dsp:txXfrm>
    </dsp:sp>
    <dsp:sp modelId="{1B5F342E-AB10-4823-9015-75852BC0B65C}">
      <dsp:nvSpPr>
        <dsp:cNvPr id="0" name=""/>
        <dsp:cNvSpPr/>
      </dsp:nvSpPr>
      <dsp:spPr>
        <a:xfrm>
          <a:off x="0" y="4007858"/>
          <a:ext cx="4152996" cy="121403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AU" sz="3500" kern="1200" dirty="0"/>
            <a:t>SBR cubes</a:t>
          </a:r>
        </a:p>
      </dsp:txBody>
      <dsp:txXfrm>
        <a:off x="59264" y="4067122"/>
        <a:ext cx="4034468" cy="1095510"/>
      </dsp:txXfrm>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sz="quarter" idx="1"/>
          </p:nvPr>
        </p:nvSpPr>
        <p:spPr>
          <a:xfrm>
            <a:off x="3856038" y="0"/>
            <a:ext cx="2949575" cy="498475"/>
          </a:xfrm>
          <a:prstGeom prst="rect">
            <a:avLst/>
          </a:prstGeom>
        </p:spPr>
        <p:txBody>
          <a:bodyPr vert="horz" lIns="91440" tIns="45720" rIns="91440" bIns="45720" rtlCol="0"/>
          <a:lstStyle>
            <a:lvl1pPr algn="r">
              <a:defRPr sz="1200"/>
            </a:lvl1pPr>
          </a:lstStyle>
          <a:p>
            <a:fld id="{BA4EBB3A-4ECE-4922-8947-D556B14F5B94}" type="datetimeFigureOut">
              <a:rPr lang="en-AU" smtClean="0"/>
              <a:t>11/04/2019</a:t>
            </a:fld>
            <a:endParaRPr lang="en-AU" dirty="0"/>
          </a:p>
        </p:txBody>
      </p:sp>
      <p:sp>
        <p:nvSpPr>
          <p:cNvPr id="4" name="Footer Placeholder 3"/>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lang="en-AU" dirty="0"/>
          </a:p>
        </p:txBody>
      </p:sp>
      <p:sp>
        <p:nvSpPr>
          <p:cNvPr id="5" name="Slide Number Placeholder 4"/>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36A080F4-0BDE-485E-8A2D-D6CEDBE3AA96}" type="slidenum">
              <a:rPr lang="en-AU" smtClean="0"/>
              <a:t>‹#›</a:t>
            </a:fld>
            <a:endParaRPr lang="en-AU" dirty="0"/>
          </a:p>
        </p:txBody>
      </p:sp>
    </p:spTree>
    <p:extLst>
      <p:ext uri="{BB962C8B-B14F-4D97-AF65-F5344CB8AC3E}">
        <p14:creationId xmlns:p14="http://schemas.microsoft.com/office/powerpoint/2010/main" val="14094280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01479246-23A2-46BF-8F8D-42418CA00A2D}" type="datetimeFigureOut">
              <a:rPr lang="en-AU" smtClean="0"/>
              <a:t>11/04/2019</a:t>
            </a:fld>
            <a:endParaRPr lang="en-AU" dirty="0"/>
          </a:p>
        </p:txBody>
      </p:sp>
      <p:sp>
        <p:nvSpPr>
          <p:cNvPr id="4" name="Slide Image Placeholder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A21F0A94-BE98-4D98-9658-F6BD5616A738}" type="slidenum">
              <a:rPr lang="en-AU" smtClean="0"/>
              <a:t>‹#›</a:t>
            </a:fld>
            <a:endParaRPr lang="en-AU" dirty="0"/>
          </a:p>
        </p:txBody>
      </p:sp>
    </p:spTree>
    <p:extLst>
      <p:ext uri="{BB962C8B-B14F-4D97-AF65-F5344CB8AC3E}">
        <p14:creationId xmlns:p14="http://schemas.microsoft.com/office/powerpoint/2010/main" val="236312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 </a:t>
            </a:r>
          </a:p>
          <a:p>
            <a:endParaRPr lang="en-AU" dirty="0"/>
          </a:p>
        </p:txBody>
      </p:sp>
      <p:sp>
        <p:nvSpPr>
          <p:cNvPr id="4" name="Slide Number Placeholder 3"/>
          <p:cNvSpPr>
            <a:spLocks noGrp="1"/>
          </p:cNvSpPr>
          <p:nvPr>
            <p:ph type="sldNum" sz="quarter" idx="10"/>
          </p:nvPr>
        </p:nvSpPr>
        <p:spPr/>
        <p:txBody>
          <a:bodyPr/>
          <a:lstStyle/>
          <a:p>
            <a:fld id="{A21F0A94-BE98-4D98-9658-F6BD5616A738}" type="slidenum">
              <a:rPr lang="en-AU" smtClean="0"/>
              <a:t>2</a:t>
            </a:fld>
            <a:endParaRPr lang="en-AU" dirty="0"/>
          </a:p>
        </p:txBody>
      </p:sp>
    </p:spTree>
    <p:extLst>
      <p:ext uri="{BB962C8B-B14F-4D97-AF65-F5344CB8AC3E}">
        <p14:creationId xmlns:p14="http://schemas.microsoft.com/office/powerpoint/2010/main" val="1344191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21F0A94-BE98-4D98-9658-F6BD5616A738}" type="slidenum">
              <a:rPr lang="en-AU" smtClean="0"/>
              <a:t>12</a:t>
            </a:fld>
            <a:endParaRPr lang="en-AU" dirty="0"/>
          </a:p>
        </p:txBody>
      </p:sp>
    </p:spTree>
    <p:extLst>
      <p:ext uri="{BB962C8B-B14F-4D97-AF65-F5344CB8AC3E}">
        <p14:creationId xmlns:p14="http://schemas.microsoft.com/office/powerpoint/2010/main" val="304878035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-&gt; Populate from Return List</a:t>
            </a:r>
          </a:p>
          <a:p>
            <a:endParaRPr lang="en-AU" dirty="0"/>
          </a:p>
        </p:txBody>
      </p:sp>
      <p:sp>
        <p:nvSpPr>
          <p:cNvPr id="4" name="Slide Number Placeholder 3"/>
          <p:cNvSpPr>
            <a:spLocks noGrp="1"/>
          </p:cNvSpPr>
          <p:nvPr>
            <p:ph type="sldNum" sz="quarter" idx="10"/>
          </p:nvPr>
        </p:nvSpPr>
        <p:spPr/>
        <p:txBody>
          <a:bodyPr/>
          <a:lstStyle/>
          <a:p>
            <a:fld id="{A21F0A94-BE98-4D98-9658-F6BD5616A738}" type="slidenum">
              <a:rPr lang="en-AU" smtClean="0"/>
              <a:t>151</a:t>
            </a:fld>
            <a:endParaRPr lang="en-AU" dirty="0"/>
          </a:p>
        </p:txBody>
      </p:sp>
    </p:spTree>
    <p:extLst>
      <p:ext uri="{BB962C8B-B14F-4D97-AF65-F5344CB8AC3E}">
        <p14:creationId xmlns:p14="http://schemas.microsoft.com/office/powerpoint/2010/main" val="94707178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FAQ -&gt; what happens if someone gets given access to the Form completion but they do not have the security clearance? </a:t>
            </a:r>
          </a:p>
          <a:p>
            <a:endParaRPr lang="en-AU" dirty="0"/>
          </a:p>
          <a:p>
            <a:r>
              <a:rPr lang="en-AU" dirty="0"/>
              <a:t>You can navigate back to the security screens from this one</a:t>
            </a:r>
          </a:p>
          <a:p>
            <a:endParaRPr lang="en-AU" dirty="0"/>
          </a:p>
          <a:p>
            <a:endParaRPr lang="en-AU" dirty="0"/>
          </a:p>
        </p:txBody>
      </p:sp>
      <p:sp>
        <p:nvSpPr>
          <p:cNvPr id="4" name="Slide Number Placeholder 3"/>
          <p:cNvSpPr>
            <a:spLocks noGrp="1"/>
          </p:cNvSpPr>
          <p:nvPr>
            <p:ph type="sldNum" sz="quarter" idx="10"/>
          </p:nvPr>
        </p:nvSpPr>
        <p:spPr/>
        <p:txBody>
          <a:bodyPr/>
          <a:lstStyle/>
          <a:p>
            <a:fld id="{A21F0A94-BE98-4D98-9658-F6BD5616A738}" type="slidenum">
              <a:rPr lang="en-AU" smtClean="0"/>
              <a:t>152</a:t>
            </a:fld>
            <a:endParaRPr lang="en-AU" dirty="0"/>
          </a:p>
        </p:txBody>
      </p:sp>
    </p:spTree>
    <p:extLst>
      <p:ext uri="{BB962C8B-B14F-4D97-AF65-F5344CB8AC3E}">
        <p14:creationId xmlns:p14="http://schemas.microsoft.com/office/powerpoint/2010/main" val="322127938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If you would like to turn off emails you can</a:t>
            </a:r>
          </a:p>
        </p:txBody>
      </p:sp>
      <p:sp>
        <p:nvSpPr>
          <p:cNvPr id="4" name="Slide Number Placeholder 3"/>
          <p:cNvSpPr>
            <a:spLocks noGrp="1"/>
          </p:cNvSpPr>
          <p:nvPr>
            <p:ph type="sldNum" sz="quarter" idx="10"/>
          </p:nvPr>
        </p:nvSpPr>
        <p:spPr/>
        <p:txBody>
          <a:bodyPr/>
          <a:lstStyle/>
          <a:p>
            <a:fld id="{A21F0A94-BE98-4D98-9658-F6BD5616A738}" type="slidenum">
              <a:rPr lang="en-AU" smtClean="0"/>
              <a:t>153</a:t>
            </a:fld>
            <a:endParaRPr lang="en-AU" dirty="0"/>
          </a:p>
        </p:txBody>
      </p:sp>
    </p:spTree>
    <p:extLst>
      <p:ext uri="{BB962C8B-B14F-4D97-AF65-F5344CB8AC3E}">
        <p14:creationId xmlns:p14="http://schemas.microsoft.com/office/powerpoint/2010/main" val="275745891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Note the sliders at the top to differentiate between the groupings to receive the email contents</a:t>
            </a:r>
          </a:p>
          <a:p>
            <a:endParaRPr lang="en-AU" dirty="0"/>
          </a:p>
          <a:p>
            <a:endParaRPr lang="en-AU" dirty="0"/>
          </a:p>
          <a:p>
            <a:r>
              <a:rPr lang="en-AU" dirty="0"/>
              <a:t>1. The options on the side are what the variables are, this if FYI only</a:t>
            </a:r>
          </a:p>
          <a:p>
            <a:endParaRPr lang="en-AU" dirty="0"/>
          </a:p>
          <a:p>
            <a:r>
              <a:rPr lang="en-AU" dirty="0"/>
              <a:t>2. Definition of WF groups</a:t>
            </a:r>
          </a:p>
          <a:p>
            <a:endParaRPr lang="en-AU" dirty="0"/>
          </a:p>
          <a:p>
            <a:r>
              <a:rPr lang="en-AU" dirty="0"/>
              <a:t>3. Slider to identify the WF groups (from point 2) you are setting the emails up for</a:t>
            </a:r>
          </a:p>
        </p:txBody>
      </p:sp>
      <p:sp>
        <p:nvSpPr>
          <p:cNvPr id="4" name="Slide Number Placeholder 3"/>
          <p:cNvSpPr>
            <a:spLocks noGrp="1"/>
          </p:cNvSpPr>
          <p:nvPr>
            <p:ph type="sldNum" sz="quarter" idx="10"/>
          </p:nvPr>
        </p:nvSpPr>
        <p:spPr/>
        <p:txBody>
          <a:bodyPr/>
          <a:lstStyle/>
          <a:p>
            <a:fld id="{A21F0A94-BE98-4D98-9658-F6BD5616A738}" type="slidenum">
              <a:rPr lang="en-AU" smtClean="0"/>
              <a:t>154</a:t>
            </a:fld>
            <a:endParaRPr lang="en-AU" dirty="0"/>
          </a:p>
        </p:txBody>
      </p:sp>
    </p:spTree>
    <p:extLst>
      <p:ext uri="{BB962C8B-B14F-4D97-AF65-F5344CB8AC3E}">
        <p14:creationId xmlns:p14="http://schemas.microsoft.com/office/powerpoint/2010/main" val="167085845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Based on the WF groups, then these 10 options are correlated on the first tab (you will note the slider on the first tab)</a:t>
            </a:r>
          </a:p>
          <a:p>
            <a:endParaRPr lang="en-AU" dirty="0"/>
          </a:p>
        </p:txBody>
      </p:sp>
      <p:sp>
        <p:nvSpPr>
          <p:cNvPr id="4" name="Slide Number Placeholder 3"/>
          <p:cNvSpPr>
            <a:spLocks noGrp="1"/>
          </p:cNvSpPr>
          <p:nvPr>
            <p:ph type="sldNum" sz="quarter" idx="10"/>
          </p:nvPr>
        </p:nvSpPr>
        <p:spPr/>
        <p:txBody>
          <a:bodyPr/>
          <a:lstStyle/>
          <a:p>
            <a:fld id="{A21F0A94-BE98-4D98-9658-F6BD5616A738}" type="slidenum">
              <a:rPr lang="en-AU" smtClean="0"/>
              <a:t>155</a:t>
            </a:fld>
            <a:endParaRPr lang="en-AU" dirty="0"/>
          </a:p>
        </p:txBody>
      </p:sp>
    </p:spTree>
    <p:extLst>
      <p:ext uri="{BB962C8B-B14F-4D97-AF65-F5344CB8AC3E}">
        <p14:creationId xmlns:p14="http://schemas.microsoft.com/office/powerpoint/2010/main" val="117191946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21F0A94-BE98-4D98-9658-F6BD5616A738}" type="slidenum">
              <a:rPr lang="en-AU" smtClean="0"/>
              <a:t>158</a:t>
            </a:fld>
            <a:endParaRPr lang="en-AU" dirty="0"/>
          </a:p>
        </p:txBody>
      </p:sp>
    </p:spTree>
    <p:extLst>
      <p:ext uri="{BB962C8B-B14F-4D97-AF65-F5344CB8AC3E}">
        <p14:creationId xmlns:p14="http://schemas.microsoft.com/office/powerpoint/2010/main" val="253991225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need to talk about how this works with CAM</a:t>
            </a:r>
          </a:p>
          <a:p>
            <a:endParaRPr lang="en-AU" dirty="0"/>
          </a:p>
          <a:p>
            <a:r>
              <a:rPr lang="en-AU" dirty="0"/>
              <a:t>CAM will take care of users and can take care of Groups and Assignments depending on how the Active Directory is setup.</a:t>
            </a:r>
          </a:p>
          <a:p>
            <a:endParaRPr lang="en-AU" dirty="0"/>
          </a:p>
          <a:p>
            <a:endParaRPr lang="en-AU" dirty="0"/>
          </a:p>
        </p:txBody>
      </p:sp>
      <p:sp>
        <p:nvSpPr>
          <p:cNvPr id="4" name="Slide Number Placeholder 3"/>
          <p:cNvSpPr>
            <a:spLocks noGrp="1"/>
          </p:cNvSpPr>
          <p:nvPr>
            <p:ph type="sldNum" sz="quarter" idx="10"/>
          </p:nvPr>
        </p:nvSpPr>
        <p:spPr/>
        <p:txBody>
          <a:bodyPr/>
          <a:lstStyle/>
          <a:p>
            <a:fld id="{A21F0A94-BE98-4D98-9658-F6BD5616A738}" type="slidenum">
              <a:rPr lang="en-AU" smtClean="0"/>
              <a:t>159</a:t>
            </a:fld>
            <a:endParaRPr lang="en-AU" dirty="0"/>
          </a:p>
        </p:txBody>
      </p:sp>
    </p:spTree>
    <p:extLst>
      <p:ext uri="{BB962C8B-B14F-4D97-AF65-F5344CB8AC3E}">
        <p14:creationId xmlns:p14="http://schemas.microsoft.com/office/powerpoint/2010/main" val="254555773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You can assign users to multiple groups. This gives ultimate flexibility</a:t>
            </a:r>
          </a:p>
          <a:p>
            <a:endParaRPr lang="en-AU" dirty="0"/>
          </a:p>
          <a:p>
            <a:r>
              <a:rPr lang="en-AU" dirty="0"/>
              <a:t>How do we control / decide who has access to these screens</a:t>
            </a:r>
          </a:p>
          <a:p>
            <a:endParaRPr lang="en-AU" dirty="0"/>
          </a:p>
          <a:p>
            <a:r>
              <a:rPr lang="en-AU" dirty="0"/>
              <a:t>What is the point of having the Remove group column? You have to select the Group column to remove and it just appears duplicated anyway. You also need to hit refresh at the top of the screen (KB is going to remove it)</a:t>
            </a:r>
          </a:p>
          <a:p>
            <a:endParaRPr lang="en-AU" dirty="0"/>
          </a:p>
          <a:p>
            <a:r>
              <a:rPr lang="en-AU" dirty="0"/>
              <a:t>Karl is going to remove the “Remove Group button”</a:t>
            </a:r>
          </a:p>
          <a:p>
            <a:endParaRPr lang="en-AU" dirty="0"/>
          </a:p>
          <a:p>
            <a:endParaRPr lang="en-AU" dirty="0"/>
          </a:p>
        </p:txBody>
      </p:sp>
      <p:sp>
        <p:nvSpPr>
          <p:cNvPr id="4" name="Slide Number Placeholder 3"/>
          <p:cNvSpPr>
            <a:spLocks noGrp="1"/>
          </p:cNvSpPr>
          <p:nvPr>
            <p:ph type="sldNum" sz="quarter" idx="10"/>
          </p:nvPr>
        </p:nvSpPr>
        <p:spPr/>
        <p:txBody>
          <a:bodyPr/>
          <a:lstStyle/>
          <a:p>
            <a:fld id="{A21F0A94-BE98-4D98-9658-F6BD5616A738}" type="slidenum">
              <a:rPr lang="en-AU" smtClean="0"/>
              <a:t>161</a:t>
            </a:fld>
            <a:endParaRPr lang="en-AU" dirty="0"/>
          </a:p>
        </p:txBody>
      </p:sp>
    </p:spTree>
    <p:extLst>
      <p:ext uri="{BB962C8B-B14F-4D97-AF65-F5344CB8AC3E}">
        <p14:creationId xmlns:p14="http://schemas.microsoft.com/office/powerpoint/2010/main" val="68050171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Basic Read Write assignment</a:t>
            </a:r>
          </a:p>
        </p:txBody>
      </p:sp>
      <p:sp>
        <p:nvSpPr>
          <p:cNvPr id="4" name="Slide Number Placeholder 3"/>
          <p:cNvSpPr>
            <a:spLocks noGrp="1"/>
          </p:cNvSpPr>
          <p:nvPr>
            <p:ph type="sldNum" sz="quarter" idx="10"/>
          </p:nvPr>
        </p:nvSpPr>
        <p:spPr/>
        <p:txBody>
          <a:bodyPr/>
          <a:lstStyle/>
          <a:p>
            <a:fld id="{A21F0A94-BE98-4D98-9658-F6BD5616A738}" type="slidenum">
              <a:rPr lang="en-AU" smtClean="0"/>
              <a:t>162</a:t>
            </a:fld>
            <a:endParaRPr lang="en-AU" dirty="0"/>
          </a:p>
        </p:txBody>
      </p:sp>
    </p:spTree>
    <p:extLst>
      <p:ext uri="{BB962C8B-B14F-4D97-AF65-F5344CB8AC3E}">
        <p14:creationId xmlns:p14="http://schemas.microsoft.com/office/powerpoint/2010/main" val="50261299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-&gt; to control CoreBUILD, setup a group called CoreBUILD (note if you would like individual data sources to be restricted then you will need to setup multiple CoreBUILD groups for each data source)</a:t>
            </a:r>
          </a:p>
        </p:txBody>
      </p:sp>
      <p:sp>
        <p:nvSpPr>
          <p:cNvPr id="4" name="Slide Number Placeholder 3"/>
          <p:cNvSpPr>
            <a:spLocks noGrp="1"/>
          </p:cNvSpPr>
          <p:nvPr>
            <p:ph type="sldNum" sz="quarter" idx="10"/>
          </p:nvPr>
        </p:nvSpPr>
        <p:spPr/>
        <p:txBody>
          <a:bodyPr/>
          <a:lstStyle/>
          <a:p>
            <a:fld id="{A21F0A94-BE98-4D98-9658-F6BD5616A738}" type="slidenum">
              <a:rPr lang="en-AU" smtClean="0"/>
              <a:t>164</a:t>
            </a:fld>
            <a:endParaRPr lang="en-AU" dirty="0"/>
          </a:p>
        </p:txBody>
      </p:sp>
    </p:spTree>
    <p:extLst>
      <p:ext uri="{BB962C8B-B14F-4D97-AF65-F5344CB8AC3E}">
        <p14:creationId xmlns:p14="http://schemas.microsoft.com/office/powerpoint/2010/main" val="2184495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note there is no reference on the PET to the Form version. The Form version can only be seen within the taxonomy.</a:t>
            </a:r>
          </a:p>
          <a:p>
            <a:endParaRPr lang="en-US" dirty="0"/>
          </a:p>
          <a:p>
            <a:r>
              <a:rPr lang="en-US" dirty="0"/>
              <a:t>Updates to Form layouts will be provided by </a:t>
            </a:r>
            <a:r>
              <a:rPr lang="en-US" dirty="0" err="1"/>
              <a:t>Cortell</a:t>
            </a:r>
            <a:r>
              <a:rPr lang="en-US" dirty="0"/>
              <a:t> through our subscription service, so each time you go into </a:t>
            </a:r>
            <a:r>
              <a:rPr lang="en-US" dirty="0" err="1"/>
              <a:t>CoreBIS</a:t>
            </a:r>
            <a:r>
              <a:rPr lang="en-US" dirty="0"/>
              <a:t> you will see the latest Form version, however of course you will always have access to the old Form Version.</a:t>
            </a:r>
          </a:p>
        </p:txBody>
      </p:sp>
      <p:sp>
        <p:nvSpPr>
          <p:cNvPr id="4" name="Slide Number Placeholder 3"/>
          <p:cNvSpPr>
            <a:spLocks noGrp="1"/>
          </p:cNvSpPr>
          <p:nvPr>
            <p:ph type="sldNum" sz="quarter" idx="5"/>
          </p:nvPr>
        </p:nvSpPr>
        <p:spPr/>
        <p:txBody>
          <a:bodyPr/>
          <a:lstStyle/>
          <a:p>
            <a:fld id="{A21F0A94-BE98-4D98-9658-F6BD5616A738}" type="slidenum">
              <a:rPr lang="en-AU" smtClean="0"/>
              <a:t>14</a:t>
            </a:fld>
            <a:endParaRPr lang="en-AU" dirty="0"/>
          </a:p>
        </p:txBody>
      </p:sp>
    </p:spTree>
    <p:extLst>
      <p:ext uri="{BB962C8B-B14F-4D97-AF65-F5344CB8AC3E}">
        <p14:creationId xmlns:p14="http://schemas.microsoft.com/office/powerpoint/2010/main" val="167107787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Used to provide and snapshot of the data that is ingested into CoreBIS from D2A.</a:t>
            </a:r>
          </a:p>
          <a:p>
            <a:endParaRPr lang="en-AU" dirty="0"/>
          </a:p>
          <a:p>
            <a:r>
              <a:rPr lang="en-AU" dirty="0"/>
              <a:t>This feature allows you to add a Form that has or is in production and you do not necessary are required to do (as prescribed by APRA), </a:t>
            </a:r>
            <a:r>
              <a:rPr lang="en-AU" dirty="0" err="1"/>
              <a:t>ie</a:t>
            </a:r>
            <a:r>
              <a:rPr lang="en-AU" dirty="0"/>
              <a:t> you want something for business / comparison purposes</a:t>
            </a:r>
          </a:p>
          <a:p>
            <a:endParaRPr lang="en-AU" dirty="0"/>
          </a:p>
          <a:p>
            <a:endParaRPr lang="en-AU" dirty="0"/>
          </a:p>
          <a:p>
            <a:endParaRPr lang="en-AU" dirty="0"/>
          </a:p>
          <a:p>
            <a:r>
              <a:rPr lang="en-AU" dirty="0"/>
              <a:t>-&gt; need to allow the input of a completely new form and one which is not found in the subset</a:t>
            </a:r>
          </a:p>
          <a:p>
            <a:endParaRPr lang="en-AU" dirty="0"/>
          </a:p>
          <a:p>
            <a:r>
              <a:rPr lang="en-AU" dirty="0"/>
              <a:t>-&gt; can I add a new Form for all entities?</a:t>
            </a:r>
          </a:p>
          <a:p>
            <a:endParaRPr lang="en-AU" dirty="0"/>
          </a:p>
          <a:p>
            <a:r>
              <a:rPr lang="en-AU" dirty="0"/>
              <a:t>APRA gives you the scale, if this Form is not coming from the D2A taxonomy then you need to specify the scale!!</a:t>
            </a:r>
          </a:p>
        </p:txBody>
      </p:sp>
      <p:sp>
        <p:nvSpPr>
          <p:cNvPr id="4" name="Slide Number Placeholder 3"/>
          <p:cNvSpPr>
            <a:spLocks noGrp="1"/>
          </p:cNvSpPr>
          <p:nvPr>
            <p:ph type="sldNum" sz="quarter" idx="10"/>
          </p:nvPr>
        </p:nvSpPr>
        <p:spPr/>
        <p:txBody>
          <a:bodyPr/>
          <a:lstStyle/>
          <a:p>
            <a:fld id="{A21F0A94-BE98-4D98-9658-F6BD5616A738}" type="slidenum">
              <a:rPr lang="en-AU" smtClean="0"/>
              <a:t>165</a:t>
            </a:fld>
            <a:endParaRPr lang="en-AU" dirty="0"/>
          </a:p>
        </p:txBody>
      </p:sp>
    </p:spTree>
    <p:extLst>
      <p:ext uri="{BB962C8B-B14F-4D97-AF65-F5344CB8AC3E}">
        <p14:creationId xmlns:p14="http://schemas.microsoft.com/office/powerpoint/2010/main" val="4011819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Talk to different types of rules</a:t>
            </a:r>
          </a:p>
        </p:txBody>
      </p:sp>
      <p:sp>
        <p:nvSpPr>
          <p:cNvPr id="4" name="Slide Number Placeholder 3"/>
          <p:cNvSpPr>
            <a:spLocks noGrp="1"/>
          </p:cNvSpPr>
          <p:nvPr>
            <p:ph type="sldNum" sz="quarter" idx="10"/>
          </p:nvPr>
        </p:nvSpPr>
        <p:spPr/>
        <p:txBody>
          <a:bodyPr/>
          <a:lstStyle/>
          <a:p>
            <a:fld id="{A21F0A94-BE98-4D98-9658-F6BD5616A738}" type="slidenum">
              <a:rPr lang="en-AU" smtClean="0"/>
              <a:t>15</a:t>
            </a:fld>
            <a:endParaRPr lang="en-AU" dirty="0"/>
          </a:p>
        </p:txBody>
      </p:sp>
    </p:spTree>
    <p:extLst>
      <p:ext uri="{BB962C8B-B14F-4D97-AF65-F5344CB8AC3E}">
        <p14:creationId xmlns:p14="http://schemas.microsoft.com/office/powerpoint/2010/main" val="61188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Derivation rules are not actually found in D2A</a:t>
            </a:r>
          </a:p>
        </p:txBody>
      </p:sp>
      <p:sp>
        <p:nvSpPr>
          <p:cNvPr id="4" name="Slide Number Placeholder 3"/>
          <p:cNvSpPr>
            <a:spLocks noGrp="1"/>
          </p:cNvSpPr>
          <p:nvPr>
            <p:ph type="sldNum" sz="quarter" idx="10"/>
          </p:nvPr>
        </p:nvSpPr>
        <p:spPr/>
        <p:txBody>
          <a:bodyPr/>
          <a:lstStyle/>
          <a:p>
            <a:fld id="{A21F0A94-BE98-4D98-9658-F6BD5616A738}" type="slidenum">
              <a:rPr lang="en-AU" smtClean="0"/>
              <a:t>16</a:t>
            </a:fld>
            <a:endParaRPr lang="en-AU" dirty="0"/>
          </a:p>
        </p:txBody>
      </p:sp>
    </p:spTree>
    <p:extLst>
      <p:ext uri="{BB962C8B-B14F-4D97-AF65-F5344CB8AC3E}">
        <p14:creationId xmlns:p14="http://schemas.microsoft.com/office/powerpoint/2010/main" val="22183371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High level architectural view of </a:t>
            </a:r>
            <a:r>
              <a:rPr lang="en-AU" dirty="0" err="1"/>
              <a:t>CoreBIS</a:t>
            </a:r>
            <a:r>
              <a:rPr lang="en-AU" dirty="0"/>
              <a:t>.. Each client will have their specific data model however data flows will follow the rudimentary pathway consistently.</a:t>
            </a:r>
          </a:p>
        </p:txBody>
      </p:sp>
      <p:sp>
        <p:nvSpPr>
          <p:cNvPr id="4" name="Slide Number Placeholder 3"/>
          <p:cNvSpPr>
            <a:spLocks noGrp="1"/>
          </p:cNvSpPr>
          <p:nvPr>
            <p:ph type="sldNum" sz="quarter" idx="10"/>
          </p:nvPr>
        </p:nvSpPr>
        <p:spPr/>
        <p:txBody>
          <a:bodyPr/>
          <a:lstStyle/>
          <a:p>
            <a:fld id="{A21F0A94-BE98-4D98-9658-F6BD5616A738}" type="slidenum">
              <a:rPr lang="en-AU" smtClean="0"/>
              <a:t>18</a:t>
            </a:fld>
            <a:endParaRPr lang="en-AU" dirty="0"/>
          </a:p>
        </p:txBody>
      </p:sp>
    </p:spTree>
    <p:extLst>
      <p:ext uri="{BB962C8B-B14F-4D97-AF65-F5344CB8AC3E}">
        <p14:creationId xmlns:p14="http://schemas.microsoft.com/office/powerpoint/2010/main" val="6488885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Think of each of these as individual building blocks</a:t>
            </a:r>
          </a:p>
        </p:txBody>
      </p:sp>
      <p:sp>
        <p:nvSpPr>
          <p:cNvPr id="4" name="Slide Number Placeholder 3"/>
          <p:cNvSpPr>
            <a:spLocks noGrp="1"/>
          </p:cNvSpPr>
          <p:nvPr>
            <p:ph type="sldNum" sz="quarter" idx="10"/>
          </p:nvPr>
        </p:nvSpPr>
        <p:spPr/>
        <p:txBody>
          <a:bodyPr/>
          <a:lstStyle/>
          <a:p>
            <a:fld id="{A21F0A94-BE98-4D98-9658-F6BD5616A738}" type="slidenum">
              <a:rPr lang="en-AU" smtClean="0"/>
              <a:t>19</a:t>
            </a:fld>
            <a:endParaRPr lang="en-AU" dirty="0"/>
          </a:p>
        </p:txBody>
      </p:sp>
    </p:spTree>
    <p:extLst>
      <p:ext uri="{BB962C8B-B14F-4D97-AF65-F5344CB8AC3E}">
        <p14:creationId xmlns:p14="http://schemas.microsoft.com/office/powerpoint/2010/main" val="5583506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21F0A94-BE98-4D98-9658-F6BD5616A738}" type="slidenum">
              <a:rPr lang="en-AU" smtClean="0"/>
              <a:t>20</a:t>
            </a:fld>
            <a:endParaRPr lang="en-AU" dirty="0"/>
          </a:p>
        </p:txBody>
      </p:sp>
    </p:spTree>
    <p:extLst>
      <p:ext uri="{BB962C8B-B14F-4D97-AF65-F5344CB8AC3E}">
        <p14:creationId xmlns:p14="http://schemas.microsoft.com/office/powerpoint/2010/main" val="38026130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21F0A94-BE98-4D98-9658-F6BD5616A738}" type="slidenum">
              <a:rPr lang="en-AU" smtClean="0"/>
              <a:t>21</a:t>
            </a:fld>
            <a:endParaRPr lang="en-AU" dirty="0"/>
          </a:p>
        </p:txBody>
      </p:sp>
    </p:spTree>
    <p:extLst>
      <p:ext uri="{BB962C8B-B14F-4D97-AF65-F5344CB8AC3E}">
        <p14:creationId xmlns:p14="http://schemas.microsoft.com/office/powerpoint/2010/main" val="28641091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Contained within the word document</a:t>
            </a:r>
          </a:p>
        </p:txBody>
      </p:sp>
      <p:sp>
        <p:nvSpPr>
          <p:cNvPr id="4" name="Slide Number Placeholder 3"/>
          <p:cNvSpPr>
            <a:spLocks noGrp="1"/>
          </p:cNvSpPr>
          <p:nvPr>
            <p:ph type="sldNum" sz="quarter" idx="10"/>
          </p:nvPr>
        </p:nvSpPr>
        <p:spPr/>
        <p:txBody>
          <a:bodyPr/>
          <a:lstStyle/>
          <a:p>
            <a:fld id="{A21F0A94-BE98-4D98-9658-F6BD5616A738}" type="slidenum">
              <a:rPr lang="en-AU" smtClean="0"/>
              <a:t>22</a:t>
            </a:fld>
            <a:endParaRPr lang="en-AU" dirty="0"/>
          </a:p>
        </p:txBody>
      </p:sp>
    </p:spTree>
    <p:extLst>
      <p:ext uri="{BB962C8B-B14F-4D97-AF65-F5344CB8AC3E}">
        <p14:creationId xmlns:p14="http://schemas.microsoft.com/office/powerpoint/2010/main" val="8194628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21F0A94-BE98-4D98-9658-F6BD5616A738}" type="slidenum">
              <a:rPr lang="en-AU" smtClean="0"/>
              <a:t>23</a:t>
            </a:fld>
            <a:endParaRPr lang="en-AU" dirty="0"/>
          </a:p>
        </p:txBody>
      </p:sp>
    </p:spTree>
    <p:extLst>
      <p:ext uri="{BB962C8B-B14F-4D97-AF65-F5344CB8AC3E}">
        <p14:creationId xmlns:p14="http://schemas.microsoft.com/office/powerpoint/2010/main" val="2449388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all know APRA, but important to get a deeper understanding of the APRA reporting framework and the SBR</a:t>
            </a:r>
          </a:p>
          <a:p>
            <a:endParaRPr lang="en-AU" dirty="0"/>
          </a:p>
          <a:p>
            <a:r>
              <a:rPr lang="en-AU" dirty="0"/>
              <a:t>Will provide an updated pack at the end of the project to give them screen grabs from their CoreBIS instance</a:t>
            </a:r>
          </a:p>
        </p:txBody>
      </p:sp>
      <p:sp>
        <p:nvSpPr>
          <p:cNvPr id="4" name="Slide Number Placeholder 3"/>
          <p:cNvSpPr>
            <a:spLocks noGrp="1"/>
          </p:cNvSpPr>
          <p:nvPr>
            <p:ph type="sldNum" sz="quarter" idx="10"/>
          </p:nvPr>
        </p:nvSpPr>
        <p:spPr/>
        <p:txBody>
          <a:bodyPr/>
          <a:lstStyle/>
          <a:p>
            <a:fld id="{A21F0A94-BE98-4D98-9658-F6BD5616A738}" type="slidenum">
              <a:rPr lang="en-AU" smtClean="0"/>
              <a:t>3</a:t>
            </a:fld>
            <a:endParaRPr lang="en-AU" dirty="0"/>
          </a:p>
        </p:txBody>
      </p:sp>
    </p:spTree>
    <p:extLst>
      <p:ext uri="{BB962C8B-B14F-4D97-AF65-F5344CB8AC3E}">
        <p14:creationId xmlns:p14="http://schemas.microsoft.com/office/powerpoint/2010/main" val="11162930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21F0A94-BE98-4D98-9658-F6BD5616A738}" type="slidenum">
              <a:rPr lang="en-AU" smtClean="0"/>
              <a:t>24</a:t>
            </a:fld>
            <a:endParaRPr lang="en-AU" dirty="0"/>
          </a:p>
        </p:txBody>
      </p:sp>
    </p:spTree>
    <p:extLst>
      <p:ext uri="{BB962C8B-B14F-4D97-AF65-F5344CB8AC3E}">
        <p14:creationId xmlns:p14="http://schemas.microsoft.com/office/powerpoint/2010/main" val="26562269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21F0A94-BE98-4D98-9658-F6BD5616A738}" type="slidenum">
              <a:rPr lang="en-AU" smtClean="0"/>
              <a:t>26</a:t>
            </a:fld>
            <a:endParaRPr lang="en-AU" dirty="0"/>
          </a:p>
        </p:txBody>
      </p:sp>
    </p:spTree>
    <p:extLst>
      <p:ext uri="{BB962C8B-B14F-4D97-AF65-F5344CB8AC3E}">
        <p14:creationId xmlns:p14="http://schemas.microsoft.com/office/powerpoint/2010/main" val="40852190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AU" dirty="0"/>
              <a:t>Validation Reporting</a:t>
            </a:r>
          </a:p>
          <a:p>
            <a:pPr marL="457200" lvl="1" indent="0">
              <a:buNone/>
            </a:pPr>
            <a:r>
              <a:rPr lang="en-AU" dirty="0"/>
              <a:t>	Checking of the data in the system against APRA’s own ruleset to ensure 	conformance and mandatory compliance.</a:t>
            </a:r>
          </a:p>
          <a:p>
            <a:pPr marL="457200" lvl="1" indent="0">
              <a:buNone/>
            </a:pPr>
            <a:endParaRPr lang="en-AU" dirty="0"/>
          </a:p>
          <a:p>
            <a:pPr lvl="1"/>
            <a:r>
              <a:rPr lang="en-AU" dirty="0"/>
              <a:t>Manual Adjustments</a:t>
            </a:r>
          </a:p>
          <a:p>
            <a:pPr marL="457200" lvl="1" indent="0">
              <a:buNone/>
            </a:pPr>
            <a:r>
              <a:rPr lang="en-AU" dirty="0"/>
              <a:t>	Allows adjustments to be added with date stamp and user comments for 	tracking. Provides manual adjustment reporting for review and audit.</a:t>
            </a:r>
          </a:p>
          <a:p>
            <a:pPr marL="457200" lvl="1" indent="0">
              <a:buNone/>
            </a:pPr>
            <a:endParaRPr lang="en-AU" dirty="0"/>
          </a:p>
          <a:p>
            <a:endParaRPr lang="en-AU" dirty="0"/>
          </a:p>
        </p:txBody>
      </p:sp>
      <p:sp>
        <p:nvSpPr>
          <p:cNvPr id="4" name="Slide Number Placeholder 3"/>
          <p:cNvSpPr>
            <a:spLocks noGrp="1"/>
          </p:cNvSpPr>
          <p:nvPr>
            <p:ph type="sldNum" sz="quarter" idx="10"/>
          </p:nvPr>
        </p:nvSpPr>
        <p:spPr/>
        <p:txBody>
          <a:bodyPr/>
          <a:lstStyle/>
          <a:p>
            <a:fld id="{A21F0A94-BE98-4D98-9658-F6BD5616A738}" type="slidenum">
              <a:rPr lang="en-AU" smtClean="0"/>
              <a:t>27</a:t>
            </a:fld>
            <a:endParaRPr lang="en-AU" dirty="0"/>
          </a:p>
        </p:txBody>
      </p:sp>
    </p:spTree>
    <p:extLst>
      <p:ext uri="{BB962C8B-B14F-4D97-AF65-F5344CB8AC3E}">
        <p14:creationId xmlns:p14="http://schemas.microsoft.com/office/powerpoint/2010/main" val="27257777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KARL - &gt; rebuild and save</a:t>
            </a:r>
          </a:p>
          <a:p>
            <a:endParaRPr lang="en-US" dirty="0"/>
          </a:p>
          <a:p>
            <a:r>
              <a:rPr lang="en-US" dirty="0"/>
              <a:t>Actions – export and close</a:t>
            </a:r>
          </a:p>
          <a:p>
            <a:r>
              <a:rPr lang="en-US" dirty="0"/>
              <a:t>Copy</a:t>
            </a:r>
          </a:p>
          <a:p>
            <a:r>
              <a:rPr lang="en-US" dirty="0"/>
              <a:t>Paste</a:t>
            </a:r>
          </a:p>
          <a:p>
            <a:r>
              <a:rPr lang="en-US" dirty="0"/>
              <a:t>Recalculate – if you would like the current view refreshed you can select this button</a:t>
            </a:r>
          </a:p>
          <a:p>
            <a:r>
              <a:rPr lang="en-US" dirty="0"/>
              <a:t>Rebuild</a:t>
            </a:r>
          </a:p>
          <a:p>
            <a:r>
              <a:rPr lang="en-US" dirty="0"/>
              <a:t>Autofit</a:t>
            </a:r>
          </a:p>
        </p:txBody>
      </p:sp>
      <p:sp>
        <p:nvSpPr>
          <p:cNvPr id="4" name="Slide Number Placeholder 3"/>
          <p:cNvSpPr>
            <a:spLocks noGrp="1"/>
          </p:cNvSpPr>
          <p:nvPr>
            <p:ph type="sldNum" sz="quarter" idx="5"/>
          </p:nvPr>
        </p:nvSpPr>
        <p:spPr/>
        <p:txBody>
          <a:bodyPr/>
          <a:lstStyle/>
          <a:p>
            <a:fld id="{A21F0A94-BE98-4D98-9658-F6BD5616A738}" type="slidenum">
              <a:rPr lang="en-AU" smtClean="0"/>
              <a:t>29</a:t>
            </a:fld>
            <a:endParaRPr lang="en-AU" dirty="0"/>
          </a:p>
        </p:txBody>
      </p:sp>
    </p:spTree>
    <p:extLst>
      <p:ext uri="{BB962C8B-B14F-4D97-AF65-F5344CB8AC3E}">
        <p14:creationId xmlns:p14="http://schemas.microsoft.com/office/powerpoint/2010/main" val="36082641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endParaRPr lang="en-AU" dirty="0"/>
          </a:p>
        </p:txBody>
      </p:sp>
      <p:sp>
        <p:nvSpPr>
          <p:cNvPr id="4" name="Slide Number Placeholder 3"/>
          <p:cNvSpPr>
            <a:spLocks noGrp="1"/>
          </p:cNvSpPr>
          <p:nvPr>
            <p:ph type="sldNum" sz="quarter" idx="10"/>
          </p:nvPr>
        </p:nvSpPr>
        <p:spPr/>
        <p:txBody>
          <a:bodyPr/>
          <a:lstStyle/>
          <a:p>
            <a:fld id="{A21F0A94-BE98-4D98-9658-F6BD5616A738}" type="slidenum">
              <a:rPr lang="en-AU" smtClean="0"/>
              <a:t>30</a:t>
            </a:fld>
            <a:endParaRPr lang="en-AU" dirty="0"/>
          </a:p>
        </p:txBody>
      </p:sp>
    </p:spTree>
    <p:extLst>
      <p:ext uri="{BB962C8B-B14F-4D97-AF65-F5344CB8AC3E}">
        <p14:creationId xmlns:p14="http://schemas.microsoft.com/office/powerpoint/2010/main" val="40694746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 think we should move into tagging at this point</a:t>
            </a:r>
          </a:p>
        </p:txBody>
      </p:sp>
      <p:sp>
        <p:nvSpPr>
          <p:cNvPr id="4" name="Slide Number Placeholder 3"/>
          <p:cNvSpPr>
            <a:spLocks noGrp="1"/>
          </p:cNvSpPr>
          <p:nvPr>
            <p:ph type="sldNum" sz="quarter" idx="10"/>
          </p:nvPr>
        </p:nvSpPr>
        <p:spPr/>
        <p:txBody>
          <a:bodyPr/>
          <a:lstStyle/>
          <a:p>
            <a:fld id="{A21F0A94-BE98-4D98-9658-F6BD5616A738}" type="slidenum">
              <a:rPr lang="en-AU" smtClean="0"/>
              <a:t>31</a:t>
            </a:fld>
            <a:endParaRPr lang="en-AU" dirty="0"/>
          </a:p>
        </p:txBody>
      </p:sp>
    </p:spTree>
    <p:extLst>
      <p:ext uri="{BB962C8B-B14F-4D97-AF65-F5344CB8AC3E}">
        <p14:creationId xmlns:p14="http://schemas.microsoft.com/office/powerpoint/2010/main" val="13358555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Probably revert back to this as they can see if work as we progress</a:t>
            </a:r>
          </a:p>
          <a:p>
            <a:endParaRPr lang="en-US" dirty="0"/>
          </a:p>
          <a:p>
            <a:r>
              <a:rPr lang="en-US" dirty="0"/>
              <a:t>Shows progressions against the tasks for each reporting period</a:t>
            </a:r>
          </a:p>
          <a:p>
            <a:endParaRPr lang="en-US" dirty="0"/>
          </a:p>
          <a:p>
            <a:r>
              <a:rPr lang="en-US" dirty="0"/>
              <a:t>Can filter at the top</a:t>
            </a:r>
          </a:p>
          <a:p>
            <a:endParaRPr lang="en-US" dirty="0"/>
          </a:p>
          <a:p>
            <a:r>
              <a:rPr lang="en-US" dirty="0"/>
              <a:t>Dashboard is contextual to users</a:t>
            </a:r>
          </a:p>
          <a:p>
            <a:endParaRPr lang="en-US" dirty="0"/>
          </a:p>
          <a:p>
            <a:r>
              <a:rPr lang="en-US" dirty="0"/>
              <a:t>Level 1 = Reviewer</a:t>
            </a:r>
          </a:p>
          <a:p>
            <a:endParaRPr lang="en-US" dirty="0"/>
          </a:p>
          <a:p>
            <a:r>
              <a:rPr lang="en-US" dirty="0"/>
              <a:t>Level 2 = Approver</a:t>
            </a:r>
          </a:p>
          <a:p>
            <a:endParaRPr lang="en-US" dirty="0"/>
          </a:p>
          <a:p>
            <a:r>
              <a:rPr lang="en-US" dirty="0"/>
              <a:t>Submit to APRA = Submit to APRA</a:t>
            </a:r>
          </a:p>
        </p:txBody>
      </p:sp>
      <p:sp>
        <p:nvSpPr>
          <p:cNvPr id="4" name="Slide Number Placeholder 3"/>
          <p:cNvSpPr>
            <a:spLocks noGrp="1"/>
          </p:cNvSpPr>
          <p:nvPr>
            <p:ph type="sldNum" sz="quarter" idx="5"/>
          </p:nvPr>
        </p:nvSpPr>
        <p:spPr/>
        <p:txBody>
          <a:bodyPr/>
          <a:lstStyle/>
          <a:p>
            <a:fld id="{A21F0A94-BE98-4D98-9658-F6BD5616A738}" type="slidenum">
              <a:rPr lang="en-AU" smtClean="0"/>
              <a:t>33</a:t>
            </a:fld>
            <a:endParaRPr lang="en-AU" dirty="0"/>
          </a:p>
        </p:txBody>
      </p:sp>
    </p:spTree>
    <p:extLst>
      <p:ext uri="{BB962C8B-B14F-4D97-AF65-F5344CB8AC3E}">
        <p14:creationId xmlns:p14="http://schemas.microsoft.com/office/powerpoint/2010/main" val="989374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Data load logs – when you click on return to landing page it takes you to the general user landing page, this is not a fault, it can only take you here and not to the admin landing page.</a:t>
            </a:r>
          </a:p>
          <a:p>
            <a:endParaRPr lang="en-AU" dirty="0"/>
          </a:p>
          <a:p>
            <a:r>
              <a:rPr lang="en-AU" dirty="0"/>
              <a:t>You can change the date in the task detail for when you need a task complete</a:t>
            </a:r>
          </a:p>
          <a:p>
            <a:endParaRPr lang="en-AU" dirty="0"/>
          </a:p>
        </p:txBody>
      </p:sp>
      <p:sp>
        <p:nvSpPr>
          <p:cNvPr id="4" name="Slide Number Placeholder 3"/>
          <p:cNvSpPr>
            <a:spLocks noGrp="1"/>
          </p:cNvSpPr>
          <p:nvPr>
            <p:ph type="sldNum" sz="quarter" idx="10"/>
          </p:nvPr>
        </p:nvSpPr>
        <p:spPr/>
        <p:txBody>
          <a:bodyPr/>
          <a:lstStyle/>
          <a:p>
            <a:fld id="{A21F0A94-BE98-4D98-9658-F6BD5616A738}" type="slidenum">
              <a:rPr lang="en-AU" smtClean="0"/>
              <a:t>34</a:t>
            </a:fld>
            <a:endParaRPr lang="en-AU" dirty="0"/>
          </a:p>
        </p:txBody>
      </p:sp>
    </p:spTree>
    <p:extLst>
      <p:ext uri="{BB962C8B-B14F-4D97-AF65-F5344CB8AC3E}">
        <p14:creationId xmlns:p14="http://schemas.microsoft.com/office/powerpoint/2010/main" val="41376301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Data load logs – when you click on return to landing page it takes you to the general user landing page, this is not a fault, it can only take you here and not to the admin landing page.</a:t>
            </a:r>
          </a:p>
          <a:p>
            <a:endParaRPr lang="en-AU" dirty="0"/>
          </a:p>
          <a:p>
            <a:r>
              <a:rPr lang="en-AU" dirty="0"/>
              <a:t>You can change the date in the task detail for when you need a task complete</a:t>
            </a:r>
          </a:p>
          <a:p>
            <a:endParaRPr lang="en-AU" dirty="0"/>
          </a:p>
          <a:p>
            <a:r>
              <a:rPr lang="en-AU" dirty="0"/>
              <a:t>KARL – can you assign a group as a User? Assume could</a:t>
            </a:r>
          </a:p>
          <a:p>
            <a:endParaRPr lang="en-AU" dirty="0"/>
          </a:p>
          <a:p>
            <a:r>
              <a:rPr lang="en-AU" dirty="0"/>
              <a:t>KARL - &gt; what happens if you type in commentary in column 6, even after recalculate or rebuild the comment stays there, so what happens in normal business process (that is because I am logged in as admin)</a:t>
            </a:r>
          </a:p>
        </p:txBody>
      </p:sp>
      <p:sp>
        <p:nvSpPr>
          <p:cNvPr id="4" name="Slide Number Placeholder 3"/>
          <p:cNvSpPr>
            <a:spLocks noGrp="1"/>
          </p:cNvSpPr>
          <p:nvPr>
            <p:ph type="sldNum" sz="quarter" idx="10"/>
          </p:nvPr>
        </p:nvSpPr>
        <p:spPr/>
        <p:txBody>
          <a:bodyPr/>
          <a:lstStyle/>
          <a:p>
            <a:fld id="{A21F0A94-BE98-4D98-9658-F6BD5616A738}" type="slidenum">
              <a:rPr lang="en-AU" smtClean="0"/>
              <a:t>35</a:t>
            </a:fld>
            <a:endParaRPr lang="en-AU" dirty="0"/>
          </a:p>
        </p:txBody>
      </p:sp>
    </p:spTree>
    <p:extLst>
      <p:ext uri="{BB962C8B-B14F-4D97-AF65-F5344CB8AC3E}">
        <p14:creationId xmlns:p14="http://schemas.microsoft.com/office/powerpoint/2010/main" val="19537699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Task detail provides more specifics about the task, and also provides the same five options for what the Open Task button does. This is different when you move on the Form WF</a:t>
            </a:r>
          </a:p>
        </p:txBody>
      </p:sp>
      <p:sp>
        <p:nvSpPr>
          <p:cNvPr id="4" name="Slide Number Placeholder 3"/>
          <p:cNvSpPr>
            <a:spLocks noGrp="1"/>
          </p:cNvSpPr>
          <p:nvPr>
            <p:ph type="sldNum" sz="quarter" idx="5"/>
          </p:nvPr>
        </p:nvSpPr>
        <p:spPr/>
        <p:txBody>
          <a:bodyPr/>
          <a:lstStyle/>
          <a:p>
            <a:fld id="{A21F0A94-BE98-4D98-9658-F6BD5616A738}" type="slidenum">
              <a:rPr lang="en-AU" smtClean="0"/>
              <a:t>38</a:t>
            </a:fld>
            <a:endParaRPr lang="en-AU" dirty="0"/>
          </a:p>
        </p:txBody>
      </p:sp>
    </p:spTree>
    <p:extLst>
      <p:ext uri="{BB962C8B-B14F-4D97-AF65-F5344CB8AC3E}">
        <p14:creationId xmlns:p14="http://schemas.microsoft.com/office/powerpoint/2010/main" val="4053856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Definitional taxonomy, reporting taxonomy.</a:t>
            </a:r>
          </a:p>
          <a:p>
            <a:endParaRPr lang="en-AU" dirty="0"/>
          </a:p>
          <a:p>
            <a:r>
              <a:rPr lang="en-AU" dirty="0"/>
              <a:t>The idea here is we tag your data to the definitional taxonomy and then it can be re-used, so unless there is a material change, new data item etc that is used technically speaking you should be able to re-use that data point.</a:t>
            </a:r>
          </a:p>
        </p:txBody>
      </p:sp>
      <p:sp>
        <p:nvSpPr>
          <p:cNvPr id="4" name="Slide Number Placeholder 3"/>
          <p:cNvSpPr>
            <a:spLocks noGrp="1"/>
          </p:cNvSpPr>
          <p:nvPr>
            <p:ph type="sldNum" sz="quarter" idx="10"/>
          </p:nvPr>
        </p:nvSpPr>
        <p:spPr/>
        <p:txBody>
          <a:bodyPr/>
          <a:lstStyle/>
          <a:p>
            <a:fld id="{A21F0A94-BE98-4D98-9658-F6BD5616A738}" type="slidenum">
              <a:rPr lang="en-AU" smtClean="0"/>
              <a:t>5</a:t>
            </a:fld>
            <a:endParaRPr lang="en-AU" dirty="0"/>
          </a:p>
        </p:txBody>
      </p:sp>
    </p:spTree>
    <p:extLst>
      <p:ext uri="{BB962C8B-B14F-4D97-AF65-F5344CB8AC3E}">
        <p14:creationId xmlns:p14="http://schemas.microsoft.com/office/powerpoint/2010/main" val="5669100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button options as Open task menu, just a different way to navigate there.</a:t>
            </a:r>
          </a:p>
        </p:txBody>
      </p:sp>
      <p:sp>
        <p:nvSpPr>
          <p:cNvPr id="4" name="Slide Number Placeholder 3"/>
          <p:cNvSpPr>
            <a:spLocks noGrp="1"/>
          </p:cNvSpPr>
          <p:nvPr>
            <p:ph type="sldNum" sz="quarter" idx="5"/>
          </p:nvPr>
        </p:nvSpPr>
        <p:spPr/>
        <p:txBody>
          <a:bodyPr/>
          <a:lstStyle/>
          <a:p>
            <a:fld id="{A21F0A94-BE98-4D98-9658-F6BD5616A738}" type="slidenum">
              <a:rPr lang="en-AU" smtClean="0"/>
              <a:t>39</a:t>
            </a:fld>
            <a:endParaRPr lang="en-AU" dirty="0"/>
          </a:p>
        </p:txBody>
      </p:sp>
    </p:spTree>
    <p:extLst>
      <p:ext uri="{BB962C8B-B14F-4D97-AF65-F5344CB8AC3E}">
        <p14:creationId xmlns:p14="http://schemas.microsoft.com/office/powerpoint/2010/main" val="17460726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KARL – 4?</a:t>
            </a:r>
          </a:p>
        </p:txBody>
      </p:sp>
      <p:sp>
        <p:nvSpPr>
          <p:cNvPr id="4" name="Slide Number Placeholder 3"/>
          <p:cNvSpPr>
            <a:spLocks noGrp="1"/>
          </p:cNvSpPr>
          <p:nvPr>
            <p:ph type="sldNum" sz="quarter" idx="5"/>
          </p:nvPr>
        </p:nvSpPr>
        <p:spPr/>
        <p:txBody>
          <a:bodyPr/>
          <a:lstStyle/>
          <a:p>
            <a:fld id="{A21F0A94-BE98-4D98-9658-F6BD5616A738}" type="slidenum">
              <a:rPr lang="en-AU" smtClean="0"/>
              <a:t>40</a:t>
            </a:fld>
            <a:endParaRPr lang="en-AU" dirty="0"/>
          </a:p>
        </p:txBody>
      </p:sp>
    </p:spTree>
    <p:extLst>
      <p:ext uri="{BB962C8B-B14F-4D97-AF65-F5344CB8AC3E}">
        <p14:creationId xmlns:p14="http://schemas.microsoft.com/office/powerpoint/2010/main" val="37716331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action the differences, do you run your base data report and changes in tagging?</a:t>
            </a:r>
          </a:p>
          <a:p>
            <a:endParaRPr lang="en-US" dirty="0"/>
          </a:p>
          <a:p>
            <a:r>
              <a:rPr lang="en-US" dirty="0"/>
              <a:t>You cannot drill on this</a:t>
            </a:r>
          </a:p>
        </p:txBody>
      </p:sp>
      <p:sp>
        <p:nvSpPr>
          <p:cNvPr id="4" name="Slide Number Placeholder 3"/>
          <p:cNvSpPr>
            <a:spLocks noGrp="1"/>
          </p:cNvSpPr>
          <p:nvPr>
            <p:ph type="sldNum" sz="quarter" idx="5"/>
          </p:nvPr>
        </p:nvSpPr>
        <p:spPr/>
        <p:txBody>
          <a:bodyPr/>
          <a:lstStyle/>
          <a:p>
            <a:fld id="{A21F0A94-BE98-4D98-9658-F6BD5616A738}" type="slidenum">
              <a:rPr lang="en-AU" smtClean="0"/>
              <a:t>41</a:t>
            </a:fld>
            <a:endParaRPr lang="en-AU" dirty="0"/>
          </a:p>
        </p:txBody>
      </p:sp>
    </p:spTree>
    <p:extLst>
      <p:ext uri="{BB962C8B-B14F-4D97-AF65-F5344CB8AC3E}">
        <p14:creationId xmlns:p14="http://schemas.microsoft.com/office/powerpoint/2010/main" val="12764616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21F0A94-BE98-4D98-9658-F6BD5616A738}" type="slidenum">
              <a:rPr lang="en-AU" smtClean="0"/>
              <a:t>42</a:t>
            </a:fld>
            <a:endParaRPr lang="en-AU" dirty="0"/>
          </a:p>
        </p:txBody>
      </p:sp>
    </p:spTree>
    <p:extLst>
      <p:ext uri="{BB962C8B-B14F-4D97-AF65-F5344CB8AC3E}">
        <p14:creationId xmlns:p14="http://schemas.microsoft.com/office/powerpoint/2010/main" val="29005735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this is an admin based role</a:t>
            </a:r>
          </a:p>
        </p:txBody>
      </p:sp>
      <p:sp>
        <p:nvSpPr>
          <p:cNvPr id="4" name="Slide Number Placeholder 3"/>
          <p:cNvSpPr>
            <a:spLocks noGrp="1"/>
          </p:cNvSpPr>
          <p:nvPr>
            <p:ph type="sldNum" sz="quarter" idx="5"/>
          </p:nvPr>
        </p:nvSpPr>
        <p:spPr/>
        <p:txBody>
          <a:bodyPr/>
          <a:lstStyle/>
          <a:p>
            <a:fld id="{A21F0A94-BE98-4D98-9658-F6BD5616A738}" type="slidenum">
              <a:rPr lang="en-AU" smtClean="0"/>
              <a:t>43</a:t>
            </a:fld>
            <a:endParaRPr lang="en-AU" dirty="0"/>
          </a:p>
        </p:txBody>
      </p:sp>
    </p:spTree>
    <p:extLst>
      <p:ext uri="{BB962C8B-B14F-4D97-AF65-F5344CB8AC3E}">
        <p14:creationId xmlns:p14="http://schemas.microsoft.com/office/powerpoint/2010/main" val="20562498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though I am drilling through from submission version for period 8, in this screen I have changed the reporting period to compare what the differences where between period 6 and 7 when TV2 was created.</a:t>
            </a:r>
          </a:p>
          <a:p>
            <a:endParaRPr lang="en-US" dirty="0"/>
          </a:p>
          <a:p>
            <a:r>
              <a:rPr lang="en-US" dirty="0"/>
              <a:t>The Base elements in this screen show that they are the same, however you can see there are differences listed which means there has been an actual change in the tagging of the data points (members) themselves. Click on the compare tagging to see where this difference exists</a:t>
            </a:r>
          </a:p>
        </p:txBody>
      </p:sp>
      <p:sp>
        <p:nvSpPr>
          <p:cNvPr id="4" name="Slide Number Placeholder 3"/>
          <p:cNvSpPr>
            <a:spLocks noGrp="1"/>
          </p:cNvSpPr>
          <p:nvPr>
            <p:ph type="sldNum" sz="quarter" idx="5"/>
          </p:nvPr>
        </p:nvSpPr>
        <p:spPr/>
        <p:txBody>
          <a:bodyPr/>
          <a:lstStyle/>
          <a:p>
            <a:fld id="{A21F0A94-BE98-4D98-9658-F6BD5616A738}" type="slidenum">
              <a:rPr lang="en-AU" smtClean="0"/>
              <a:t>45</a:t>
            </a:fld>
            <a:endParaRPr lang="en-AU" dirty="0"/>
          </a:p>
        </p:txBody>
      </p:sp>
    </p:spTree>
    <p:extLst>
      <p:ext uri="{BB962C8B-B14F-4D97-AF65-F5344CB8AC3E}">
        <p14:creationId xmlns:p14="http://schemas.microsoft.com/office/powerpoint/2010/main" val="6913430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1F0A94-BE98-4D98-9658-F6BD5616A738}" type="slidenum">
              <a:rPr lang="en-AU" smtClean="0"/>
              <a:t>46</a:t>
            </a:fld>
            <a:endParaRPr lang="en-AU" dirty="0"/>
          </a:p>
        </p:txBody>
      </p:sp>
    </p:spTree>
    <p:extLst>
      <p:ext uri="{BB962C8B-B14F-4D97-AF65-F5344CB8AC3E}">
        <p14:creationId xmlns:p14="http://schemas.microsoft.com/office/powerpoint/2010/main" val="24106690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KARL -&gt; examples to be provided on data points</a:t>
            </a:r>
          </a:p>
          <a:p>
            <a:endParaRPr lang="en-US" dirty="0"/>
          </a:p>
          <a:p>
            <a:endParaRPr lang="en-US" dirty="0"/>
          </a:p>
        </p:txBody>
      </p:sp>
      <p:sp>
        <p:nvSpPr>
          <p:cNvPr id="4" name="Slide Number Placeholder 3"/>
          <p:cNvSpPr>
            <a:spLocks noGrp="1"/>
          </p:cNvSpPr>
          <p:nvPr>
            <p:ph type="sldNum" sz="quarter" idx="5"/>
          </p:nvPr>
        </p:nvSpPr>
        <p:spPr/>
        <p:txBody>
          <a:bodyPr/>
          <a:lstStyle/>
          <a:p>
            <a:fld id="{A21F0A94-BE98-4D98-9658-F6BD5616A738}" type="slidenum">
              <a:rPr lang="en-AU" smtClean="0"/>
              <a:t>47</a:t>
            </a:fld>
            <a:endParaRPr lang="en-AU" dirty="0"/>
          </a:p>
        </p:txBody>
      </p:sp>
    </p:spTree>
    <p:extLst>
      <p:ext uri="{BB962C8B-B14F-4D97-AF65-F5344CB8AC3E}">
        <p14:creationId xmlns:p14="http://schemas.microsoft.com/office/powerpoint/2010/main" val="3038153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Takes you to the main </a:t>
            </a:r>
            <a:r>
              <a:rPr lang="en-US" dirty="0" err="1"/>
              <a:t>CoreBUILD</a:t>
            </a:r>
            <a:r>
              <a:rPr lang="en-US" dirty="0"/>
              <a:t> menu which we will come back to later in the training.</a:t>
            </a:r>
          </a:p>
        </p:txBody>
      </p:sp>
      <p:sp>
        <p:nvSpPr>
          <p:cNvPr id="4" name="Slide Number Placeholder 3"/>
          <p:cNvSpPr>
            <a:spLocks noGrp="1"/>
          </p:cNvSpPr>
          <p:nvPr>
            <p:ph type="sldNum" sz="quarter" idx="5"/>
          </p:nvPr>
        </p:nvSpPr>
        <p:spPr/>
        <p:txBody>
          <a:bodyPr/>
          <a:lstStyle/>
          <a:p>
            <a:fld id="{A21F0A94-BE98-4D98-9658-F6BD5616A738}" type="slidenum">
              <a:rPr lang="en-AU" smtClean="0"/>
              <a:t>49</a:t>
            </a:fld>
            <a:endParaRPr lang="en-AU" dirty="0"/>
          </a:p>
        </p:txBody>
      </p:sp>
    </p:spTree>
    <p:extLst>
      <p:ext uri="{BB962C8B-B14F-4D97-AF65-F5344CB8AC3E}">
        <p14:creationId xmlns:p14="http://schemas.microsoft.com/office/powerpoint/2010/main" val="35873779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recommend you use this comments action so that when you complete movement reporting or are assessing your trend lines, you can readily see the cause of material movements in cells</a:t>
            </a:r>
          </a:p>
        </p:txBody>
      </p:sp>
      <p:sp>
        <p:nvSpPr>
          <p:cNvPr id="4" name="Slide Number Placeholder 3"/>
          <p:cNvSpPr>
            <a:spLocks noGrp="1"/>
          </p:cNvSpPr>
          <p:nvPr>
            <p:ph type="sldNum" sz="quarter" idx="5"/>
          </p:nvPr>
        </p:nvSpPr>
        <p:spPr/>
        <p:txBody>
          <a:bodyPr/>
          <a:lstStyle/>
          <a:p>
            <a:fld id="{A21F0A94-BE98-4D98-9658-F6BD5616A738}" type="slidenum">
              <a:rPr lang="en-AU" smtClean="0"/>
              <a:t>51</a:t>
            </a:fld>
            <a:endParaRPr lang="en-AU" dirty="0"/>
          </a:p>
        </p:txBody>
      </p:sp>
    </p:spTree>
    <p:extLst>
      <p:ext uri="{BB962C8B-B14F-4D97-AF65-F5344CB8AC3E}">
        <p14:creationId xmlns:p14="http://schemas.microsoft.com/office/powerpoint/2010/main" val="2648859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Still working through the ASIC taxonomy at present</a:t>
            </a:r>
          </a:p>
        </p:txBody>
      </p:sp>
      <p:sp>
        <p:nvSpPr>
          <p:cNvPr id="4" name="Slide Number Placeholder 3"/>
          <p:cNvSpPr>
            <a:spLocks noGrp="1"/>
          </p:cNvSpPr>
          <p:nvPr>
            <p:ph type="sldNum" sz="quarter" idx="10"/>
          </p:nvPr>
        </p:nvSpPr>
        <p:spPr/>
        <p:txBody>
          <a:bodyPr/>
          <a:lstStyle/>
          <a:p>
            <a:fld id="{A21F0A94-BE98-4D98-9658-F6BD5616A738}" type="slidenum">
              <a:rPr lang="en-AU" smtClean="0"/>
              <a:t>6</a:t>
            </a:fld>
            <a:endParaRPr lang="en-AU" dirty="0"/>
          </a:p>
        </p:txBody>
      </p:sp>
    </p:spTree>
    <p:extLst>
      <p:ext uri="{BB962C8B-B14F-4D97-AF65-F5344CB8AC3E}">
        <p14:creationId xmlns:p14="http://schemas.microsoft.com/office/powerpoint/2010/main" val="33697262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drill on this screen and also add comments to the cells at the bottom of the graph</a:t>
            </a:r>
          </a:p>
          <a:p>
            <a:endParaRPr lang="en-US" dirty="0"/>
          </a:p>
          <a:p>
            <a:r>
              <a:rPr lang="en-US" dirty="0"/>
              <a:t>You can also export for distribution or inclusion in reports</a:t>
            </a:r>
          </a:p>
          <a:p>
            <a:endParaRPr lang="en-US" dirty="0"/>
          </a:p>
          <a:p>
            <a:r>
              <a:rPr lang="en-US" dirty="0"/>
              <a:t>Again you can filter on the </a:t>
            </a:r>
            <a:r>
              <a:rPr lang="en-US" dirty="0" err="1"/>
              <a:t>int</a:t>
            </a:r>
            <a:r>
              <a:rPr lang="en-US" dirty="0"/>
              <a:t> data source </a:t>
            </a:r>
            <a:r>
              <a:rPr lang="en-US" dirty="0" err="1"/>
              <a:t>etc</a:t>
            </a:r>
            <a:endParaRPr lang="en-US" dirty="0"/>
          </a:p>
        </p:txBody>
      </p:sp>
      <p:sp>
        <p:nvSpPr>
          <p:cNvPr id="4" name="Slide Number Placeholder 3"/>
          <p:cNvSpPr>
            <a:spLocks noGrp="1"/>
          </p:cNvSpPr>
          <p:nvPr>
            <p:ph type="sldNum" sz="quarter" idx="5"/>
          </p:nvPr>
        </p:nvSpPr>
        <p:spPr/>
        <p:txBody>
          <a:bodyPr/>
          <a:lstStyle/>
          <a:p>
            <a:fld id="{A21F0A94-BE98-4D98-9658-F6BD5616A738}" type="slidenum">
              <a:rPr lang="en-AU" smtClean="0"/>
              <a:t>56</a:t>
            </a:fld>
            <a:endParaRPr lang="en-AU" dirty="0"/>
          </a:p>
        </p:txBody>
      </p:sp>
    </p:spTree>
    <p:extLst>
      <p:ext uri="{BB962C8B-B14F-4D97-AF65-F5344CB8AC3E}">
        <p14:creationId xmlns:p14="http://schemas.microsoft.com/office/powerpoint/2010/main" val="26961870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Data lineage button</a:t>
            </a:r>
          </a:p>
        </p:txBody>
      </p:sp>
      <p:sp>
        <p:nvSpPr>
          <p:cNvPr id="4" name="Slide Number Placeholder 3"/>
          <p:cNvSpPr>
            <a:spLocks noGrp="1"/>
          </p:cNvSpPr>
          <p:nvPr>
            <p:ph type="sldNum" sz="quarter" idx="10"/>
          </p:nvPr>
        </p:nvSpPr>
        <p:spPr/>
        <p:txBody>
          <a:bodyPr/>
          <a:lstStyle/>
          <a:p>
            <a:fld id="{A21F0A94-BE98-4D98-9658-F6BD5616A738}" type="slidenum">
              <a:rPr lang="en-AU" smtClean="0"/>
              <a:t>57</a:t>
            </a:fld>
            <a:endParaRPr lang="en-AU" dirty="0"/>
          </a:p>
        </p:txBody>
      </p:sp>
    </p:spTree>
    <p:extLst>
      <p:ext uri="{BB962C8B-B14F-4D97-AF65-F5344CB8AC3E}">
        <p14:creationId xmlns:p14="http://schemas.microsoft.com/office/powerpoint/2010/main" val="39655900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KARL -&gt; can you provide the instructions on the drill</a:t>
            </a:r>
          </a:p>
        </p:txBody>
      </p:sp>
      <p:sp>
        <p:nvSpPr>
          <p:cNvPr id="4" name="Slide Number Placeholder 3"/>
          <p:cNvSpPr>
            <a:spLocks noGrp="1"/>
          </p:cNvSpPr>
          <p:nvPr>
            <p:ph type="sldNum" sz="quarter" idx="5"/>
          </p:nvPr>
        </p:nvSpPr>
        <p:spPr/>
        <p:txBody>
          <a:bodyPr/>
          <a:lstStyle/>
          <a:p>
            <a:fld id="{A21F0A94-BE98-4D98-9658-F6BD5616A738}" type="slidenum">
              <a:rPr lang="en-AU" smtClean="0"/>
              <a:t>59</a:t>
            </a:fld>
            <a:endParaRPr lang="en-AU" dirty="0"/>
          </a:p>
        </p:txBody>
      </p:sp>
    </p:spTree>
    <p:extLst>
      <p:ext uri="{BB962C8B-B14F-4D97-AF65-F5344CB8AC3E}">
        <p14:creationId xmlns:p14="http://schemas.microsoft.com/office/powerpoint/2010/main" val="42599686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to click add adjustment</a:t>
            </a:r>
          </a:p>
        </p:txBody>
      </p:sp>
      <p:sp>
        <p:nvSpPr>
          <p:cNvPr id="4" name="Slide Number Placeholder 3"/>
          <p:cNvSpPr>
            <a:spLocks noGrp="1"/>
          </p:cNvSpPr>
          <p:nvPr>
            <p:ph type="sldNum" sz="quarter" idx="5"/>
          </p:nvPr>
        </p:nvSpPr>
        <p:spPr/>
        <p:txBody>
          <a:bodyPr/>
          <a:lstStyle/>
          <a:p>
            <a:fld id="{A21F0A94-BE98-4D98-9658-F6BD5616A738}" type="slidenum">
              <a:rPr lang="en-AU" smtClean="0"/>
              <a:t>60</a:t>
            </a:fld>
            <a:endParaRPr lang="en-AU" dirty="0"/>
          </a:p>
        </p:txBody>
      </p:sp>
    </p:spTree>
    <p:extLst>
      <p:ext uri="{BB962C8B-B14F-4D97-AF65-F5344CB8AC3E}">
        <p14:creationId xmlns:p14="http://schemas.microsoft.com/office/powerpoint/2010/main" val="10010310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KARL - &gt; there is no validation control on import</a:t>
            </a:r>
          </a:p>
        </p:txBody>
      </p:sp>
      <p:sp>
        <p:nvSpPr>
          <p:cNvPr id="4" name="Slide Number Placeholder 3"/>
          <p:cNvSpPr>
            <a:spLocks noGrp="1"/>
          </p:cNvSpPr>
          <p:nvPr>
            <p:ph type="sldNum" sz="quarter" idx="5"/>
          </p:nvPr>
        </p:nvSpPr>
        <p:spPr/>
        <p:txBody>
          <a:bodyPr/>
          <a:lstStyle/>
          <a:p>
            <a:fld id="{A21F0A94-BE98-4D98-9658-F6BD5616A738}" type="slidenum">
              <a:rPr lang="en-AU" smtClean="0"/>
              <a:t>61</a:t>
            </a:fld>
            <a:endParaRPr lang="en-AU" dirty="0"/>
          </a:p>
        </p:txBody>
      </p:sp>
    </p:spTree>
    <p:extLst>
      <p:ext uri="{BB962C8B-B14F-4D97-AF65-F5344CB8AC3E}">
        <p14:creationId xmlns:p14="http://schemas.microsoft.com/office/powerpoint/2010/main" val="14944813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Value on attribute calculation is the value coming through from the form</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Weighting is 1 or -1 (for subtraction)</a:t>
            </a:r>
          </a:p>
          <a:p>
            <a:endParaRPr lang="en-AU" dirty="0"/>
          </a:p>
        </p:txBody>
      </p:sp>
      <p:sp>
        <p:nvSpPr>
          <p:cNvPr id="4" name="Slide Number Placeholder 3"/>
          <p:cNvSpPr>
            <a:spLocks noGrp="1"/>
          </p:cNvSpPr>
          <p:nvPr>
            <p:ph type="sldNum" sz="quarter" idx="5"/>
          </p:nvPr>
        </p:nvSpPr>
        <p:spPr/>
        <p:txBody>
          <a:bodyPr/>
          <a:lstStyle/>
          <a:p>
            <a:fld id="{A21F0A94-BE98-4D98-9658-F6BD5616A738}" type="slidenum">
              <a:rPr lang="en-AU" smtClean="0"/>
              <a:t>62</a:t>
            </a:fld>
            <a:endParaRPr lang="en-AU" dirty="0"/>
          </a:p>
        </p:txBody>
      </p:sp>
    </p:spTree>
    <p:extLst>
      <p:ext uri="{BB962C8B-B14F-4D97-AF65-F5344CB8AC3E}">
        <p14:creationId xmlns:p14="http://schemas.microsoft.com/office/powerpoint/2010/main" val="4807953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21F0A94-BE98-4D98-9658-F6BD5616A738}" type="slidenum">
              <a:rPr lang="en-AU" smtClean="0"/>
              <a:t>64</a:t>
            </a:fld>
            <a:endParaRPr lang="en-AU" dirty="0"/>
          </a:p>
        </p:txBody>
      </p:sp>
    </p:spTree>
    <p:extLst>
      <p:ext uri="{BB962C8B-B14F-4D97-AF65-F5344CB8AC3E}">
        <p14:creationId xmlns:p14="http://schemas.microsoft.com/office/powerpoint/2010/main" val="9252376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KARL - &gt; last question re entity structure</a:t>
            </a:r>
          </a:p>
        </p:txBody>
      </p:sp>
      <p:sp>
        <p:nvSpPr>
          <p:cNvPr id="4" name="Slide Number Placeholder 3"/>
          <p:cNvSpPr>
            <a:spLocks noGrp="1"/>
          </p:cNvSpPr>
          <p:nvPr>
            <p:ph type="sldNum" sz="quarter" idx="5"/>
          </p:nvPr>
        </p:nvSpPr>
        <p:spPr/>
        <p:txBody>
          <a:bodyPr/>
          <a:lstStyle/>
          <a:p>
            <a:fld id="{A21F0A94-BE98-4D98-9658-F6BD5616A738}" type="slidenum">
              <a:rPr lang="en-AU" smtClean="0"/>
              <a:t>65</a:t>
            </a:fld>
            <a:endParaRPr lang="en-AU" dirty="0"/>
          </a:p>
        </p:txBody>
      </p:sp>
    </p:spTree>
    <p:extLst>
      <p:ext uri="{BB962C8B-B14F-4D97-AF65-F5344CB8AC3E}">
        <p14:creationId xmlns:p14="http://schemas.microsoft.com/office/powerpoint/2010/main" val="25649258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dirty="0">
                <a:solidFill>
                  <a:schemeClr val="tx1"/>
                </a:solidFill>
                <a:effectLst/>
                <a:latin typeface="+mn-lt"/>
                <a:ea typeface="+mn-ea"/>
                <a:cs typeface="+mn-cs"/>
              </a:rPr>
              <a:t>Validations - what does </a:t>
            </a:r>
            <a:r>
              <a:rPr lang="en-AU" sz="1200" b="0" i="0" u="none" strike="noStrike" kern="1200" dirty="0" err="1">
                <a:solidFill>
                  <a:schemeClr val="tx1"/>
                </a:solidFill>
                <a:effectLst/>
                <a:latin typeface="+mn-lt"/>
                <a:ea typeface="+mn-ea"/>
                <a:cs typeface="+mn-cs"/>
              </a:rPr>
              <a:t>reevaluate</a:t>
            </a:r>
            <a:r>
              <a:rPr lang="en-AU" sz="1200" b="0" i="0" u="none" strike="noStrike" kern="1200" dirty="0">
                <a:solidFill>
                  <a:schemeClr val="tx1"/>
                </a:solidFill>
                <a:effectLst/>
                <a:latin typeface="+mn-lt"/>
                <a:ea typeface="+mn-ea"/>
                <a:cs typeface="+mn-cs"/>
              </a:rPr>
              <a:t> rules button mean/do?</a:t>
            </a:r>
            <a:r>
              <a:rPr lang="en-AU" dirty="0"/>
              <a:t> </a:t>
            </a:r>
            <a:r>
              <a:rPr lang="en-AU" sz="1200" b="0" i="0" u="none" strike="noStrike" kern="1200" dirty="0">
                <a:solidFill>
                  <a:schemeClr val="tx1"/>
                </a:solidFill>
                <a:effectLst/>
                <a:latin typeface="+mn-lt"/>
                <a:ea typeface="+mn-ea"/>
                <a:cs typeface="+mn-cs"/>
              </a:rPr>
              <a:t>Validations are not real time due to the formula evaluation nature, so you can hit that button to re-evaluate the rules against the $.  This also occurs overnight.</a:t>
            </a:r>
            <a:r>
              <a:rPr lang="en-AU" dirty="0"/>
              <a:t> </a:t>
            </a:r>
          </a:p>
          <a:p>
            <a:endParaRPr lang="en-AU" dirty="0"/>
          </a:p>
          <a:p>
            <a:r>
              <a:rPr lang="en-AU" dirty="0" err="1"/>
              <a:t>Reevaluate</a:t>
            </a:r>
            <a:r>
              <a:rPr lang="en-AU" dirty="0"/>
              <a:t> rules when you make adjustments so it will check the rules again</a:t>
            </a:r>
          </a:p>
        </p:txBody>
      </p:sp>
      <p:sp>
        <p:nvSpPr>
          <p:cNvPr id="4" name="Slide Number Placeholder 3"/>
          <p:cNvSpPr>
            <a:spLocks noGrp="1"/>
          </p:cNvSpPr>
          <p:nvPr>
            <p:ph type="sldNum" sz="quarter" idx="10"/>
          </p:nvPr>
        </p:nvSpPr>
        <p:spPr/>
        <p:txBody>
          <a:bodyPr/>
          <a:lstStyle/>
          <a:p>
            <a:fld id="{A21F0A94-BE98-4D98-9658-F6BD5616A738}" type="slidenum">
              <a:rPr lang="en-AU" smtClean="0"/>
              <a:t>67</a:t>
            </a:fld>
            <a:endParaRPr lang="en-AU" dirty="0"/>
          </a:p>
        </p:txBody>
      </p:sp>
    </p:spTree>
    <p:extLst>
      <p:ext uri="{BB962C8B-B14F-4D97-AF65-F5344CB8AC3E}">
        <p14:creationId xmlns:p14="http://schemas.microsoft.com/office/powerpoint/2010/main" val="9965038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where the new data elements report comes into play</a:t>
            </a:r>
          </a:p>
        </p:txBody>
      </p:sp>
      <p:sp>
        <p:nvSpPr>
          <p:cNvPr id="4" name="Slide Number Placeholder 3"/>
          <p:cNvSpPr>
            <a:spLocks noGrp="1"/>
          </p:cNvSpPr>
          <p:nvPr>
            <p:ph type="sldNum" sz="quarter" idx="10"/>
          </p:nvPr>
        </p:nvSpPr>
        <p:spPr/>
        <p:txBody>
          <a:bodyPr/>
          <a:lstStyle/>
          <a:p>
            <a:fld id="{A21F0A94-BE98-4D98-9658-F6BD5616A738}" type="slidenum">
              <a:rPr lang="en-AU" smtClean="0"/>
              <a:t>82</a:t>
            </a:fld>
            <a:endParaRPr lang="en-AU" dirty="0"/>
          </a:p>
        </p:txBody>
      </p:sp>
    </p:spTree>
    <p:extLst>
      <p:ext uri="{BB962C8B-B14F-4D97-AF65-F5344CB8AC3E}">
        <p14:creationId xmlns:p14="http://schemas.microsoft.com/office/powerpoint/2010/main" val="3488227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aseline="0" dirty="0"/>
          </a:p>
          <a:p>
            <a:endParaRPr lang="en-AU" dirty="0"/>
          </a:p>
        </p:txBody>
      </p:sp>
      <p:sp>
        <p:nvSpPr>
          <p:cNvPr id="4" name="Slide Number Placeholder 3"/>
          <p:cNvSpPr>
            <a:spLocks noGrp="1"/>
          </p:cNvSpPr>
          <p:nvPr>
            <p:ph type="sldNum" sz="quarter" idx="10"/>
          </p:nvPr>
        </p:nvSpPr>
        <p:spPr/>
        <p:txBody>
          <a:bodyPr/>
          <a:lstStyle/>
          <a:p>
            <a:fld id="{A21F0A94-BE98-4D98-9658-F6BD5616A738}" type="slidenum">
              <a:rPr lang="en-AU" smtClean="0"/>
              <a:t>7</a:t>
            </a:fld>
            <a:endParaRPr lang="en-AU" dirty="0"/>
          </a:p>
        </p:txBody>
      </p:sp>
    </p:spTree>
    <p:extLst>
      <p:ext uri="{BB962C8B-B14F-4D97-AF65-F5344CB8AC3E}">
        <p14:creationId xmlns:p14="http://schemas.microsoft.com/office/powerpoint/2010/main" val="16661138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Refer to PET here to support the explanation, then go into create an SBR dimension where you can see the list of all possible elements</a:t>
            </a:r>
          </a:p>
        </p:txBody>
      </p:sp>
      <p:sp>
        <p:nvSpPr>
          <p:cNvPr id="4" name="Slide Number Placeholder 3"/>
          <p:cNvSpPr>
            <a:spLocks noGrp="1"/>
          </p:cNvSpPr>
          <p:nvPr>
            <p:ph type="sldNum" sz="quarter" idx="10"/>
          </p:nvPr>
        </p:nvSpPr>
        <p:spPr/>
        <p:txBody>
          <a:bodyPr/>
          <a:lstStyle/>
          <a:p>
            <a:fld id="{A21F0A94-BE98-4D98-9658-F6BD5616A738}" type="slidenum">
              <a:rPr lang="en-AU" smtClean="0"/>
              <a:t>83</a:t>
            </a:fld>
            <a:endParaRPr lang="en-AU" dirty="0"/>
          </a:p>
        </p:txBody>
      </p:sp>
    </p:spTree>
    <p:extLst>
      <p:ext uri="{BB962C8B-B14F-4D97-AF65-F5344CB8AC3E}">
        <p14:creationId xmlns:p14="http://schemas.microsoft.com/office/powerpoint/2010/main" val="22646995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NOTE: Measures dimensions are created within the Cube creation screen. The process supporting the creation is automated once you select your name and type.</a:t>
            </a:r>
          </a:p>
          <a:p>
            <a:endParaRPr lang="en-AU" dirty="0"/>
          </a:p>
          <a:p>
            <a:r>
              <a:rPr lang="en-AU" dirty="0"/>
              <a:t>NOTE: you cannot delete a dimension that has already been used in a cube. You can delete a dimension if it is yet to be used.</a:t>
            </a:r>
          </a:p>
        </p:txBody>
      </p:sp>
      <p:sp>
        <p:nvSpPr>
          <p:cNvPr id="4" name="Slide Number Placeholder 3"/>
          <p:cNvSpPr>
            <a:spLocks noGrp="1"/>
          </p:cNvSpPr>
          <p:nvPr>
            <p:ph type="sldNum" sz="quarter" idx="10"/>
          </p:nvPr>
        </p:nvSpPr>
        <p:spPr/>
        <p:txBody>
          <a:bodyPr/>
          <a:lstStyle/>
          <a:p>
            <a:fld id="{A21F0A94-BE98-4D98-9658-F6BD5616A738}" type="slidenum">
              <a:rPr lang="en-AU" smtClean="0"/>
              <a:t>88</a:t>
            </a:fld>
            <a:endParaRPr lang="en-AU" dirty="0"/>
          </a:p>
        </p:txBody>
      </p:sp>
    </p:spTree>
    <p:extLst>
      <p:ext uri="{BB962C8B-B14F-4D97-AF65-F5344CB8AC3E}">
        <p14:creationId xmlns:p14="http://schemas.microsoft.com/office/powerpoint/2010/main" val="4109264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a:t>Filter on the type of dimensions</a:t>
            </a:r>
          </a:p>
          <a:p>
            <a:endParaRPr lang="en-AU" dirty="0"/>
          </a:p>
          <a:p>
            <a:r>
              <a:rPr lang="en-AU" dirty="0"/>
              <a:t>What does overnight execution mean</a:t>
            </a:r>
          </a:p>
          <a:p>
            <a:endParaRPr lang="en-AU" dirty="0"/>
          </a:p>
          <a:p>
            <a:r>
              <a:rPr lang="en-AU" dirty="0"/>
              <a:t>What is the difference between a dimension update and a cube update?</a:t>
            </a:r>
          </a:p>
          <a:p>
            <a:endParaRPr lang="en-AU" dirty="0"/>
          </a:p>
          <a:p>
            <a:endParaRPr lang="en-AU" dirty="0"/>
          </a:p>
          <a:p>
            <a:endParaRPr lang="en-AU" dirty="0"/>
          </a:p>
          <a:p>
            <a:endParaRPr lang="en-AU" dirty="0"/>
          </a:p>
          <a:p>
            <a:endParaRPr lang="en-AU" dirty="0"/>
          </a:p>
          <a:p>
            <a:endParaRPr lang="en-AU" dirty="0"/>
          </a:p>
          <a:p>
            <a:endParaRPr lang="en-AU" dirty="0"/>
          </a:p>
        </p:txBody>
      </p:sp>
      <p:sp>
        <p:nvSpPr>
          <p:cNvPr id="4" name="Slide Number Placeholder 3"/>
          <p:cNvSpPr>
            <a:spLocks noGrp="1"/>
          </p:cNvSpPr>
          <p:nvPr>
            <p:ph type="sldNum" sz="quarter" idx="10"/>
          </p:nvPr>
        </p:nvSpPr>
        <p:spPr/>
        <p:txBody>
          <a:bodyPr/>
          <a:lstStyle/>
          <a:p>
            <a:fld id="{A21F0A94-BE98-4D98-9658-F6BD5616A738}" type="slidenum">
              <a:rPr lang="en-AU" smtClean="0"/>
              <a:t>89</a:t>
            </a:fld>
            <a:endParaRPr lang="en-AU" dirty="0"/>
          </a:p>
        </p:txBody>
      </p:sp>
    </p:spTree>
    <p:extLst>
      <p:ext uri="{BB962C8B-B14F-4D97-AF65-F5344CB8AC3E}">
        <p14:creationId xmlns:p14="http://schemas.microsoft.com/office/powerpoint/2010/main" val="33303518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NOTE: A business dimension automatically adds the naming convention of BASE before the dimension (facilitate understanding for end users)</a:t>
            </a:r>
          </a:p>
          <a:p>
            <a:endParaRPr lang="en-AU" dirty="0"/>
          </a:p>
          <a:p>
            <a:r>
              <a:rPr lang="en-AU" dirty="0"/>
              <a:t>Talk about two types of dimension being Business and SBR. We will go through an create a business dimension first and run you through the means for updating the dimension.</a:t>
            </a:r>
          </a:p>
          <a:p>
            <a:endParaRPr lang="en-AU" dirty="0"/>
          </a:p>
          <a:p>
            <a:r>
              <a:rPr lang="en-AU" dirty="0"/>
              <a:t>What you need:</a:t>
            </a:r>
          </a:p>
          <a:p>
            <a:endParaRPr lang="en-AU" dirty="0"/>
          </a:p>
          <a:p>
            <a:pPr marL="228600" indent="-228600">
              <a:buAutoNum type="arabicPeriod"/>
            </a:pPr>
            <a:r>
              <a:rPr lang="en-AU" dirty="0"/>
              <a:t>Dimension Type: Here we are going to create a business dimension, note once you select Business Dimension the SBR dimension reverts to N/A</a:t>
            </a:r>
          </a:p>
          <a:p>
            <a:pPr marL="228600" indent="-228600">
              <a:buAutoNum type="arabicPeriod"/>
            </a:pPr>
            <a:r>
              <a:rPr lang="en-AU" dirty="0"/>
              <a:t>Enter the name of your business dimension NOTE: Base will automatically be added as a prefix to your dimension name. This facilitates ease of understanding</a:t>
            </a:r>
          </a:p>
          <a:p>
            <a:pPr marL="228600" indent="-228600">
              <a:buAutoNum type="arabicPeriod"/>
            </a:pPr>
            <a:r>
              <a:rPr lang="en-AU" dirty="0"/>
              <a:t>Click button</a:t>
            </a:r>
          </a:p>
          <a:p>
            <a:pPr marL="228600" indent="-228600">
              <a:buAutoNum type="arabicPeriod"/>
            </a:pPr>
            <a:r>
              <a:rPr lang="en-AU" dirty="0"/>
              <a:t>Scroll to the dimension list and you will see you new Dimension has been created (</a:t>
            </a:r>
            <a:r>
              <a:rPr lang="en-AU" dirty="0" err="1"/>
              <a:t>n.b</a:t>
            </a:r>
            <a:r>
              <a:rPr lang="en-AU" dirty="0"/>
              <a:t> you will be searching for a dimension with prefix ‘Base’). Select your new dimension and then indicate where the dimension is updated from (by selecting drop down menu). NOTE this drives the next screen you will see, be it a screen for ODBC, Manual input, text or custom.</a:t>
            </a:r>
          </a:p>
          <a:p>
            <a:pPr marL="228600" indent="-228600">
              <a:buAutoNum type="arabicPeriod"/>
            </a:pPr>
            <a:r>
              <a:rPr lang="en-AU" dirty="0"/>
              <a:t>Update auto update column with drop down, this indicates whether you need to manually update this or not for reporting period end. (NOTE, for manual updates, no drop down appears as manual by definition cannot be automatically updated.)</a:t>
            </a:r>
          </a:p>
          <a:p>
            <a:pPr marL="228600" indent="-228600">
              <a:buAutoNum type="arabicPeriod"/>
            </a:pPr>
            <a:r>
              <a:rPr lang="en-AU" dirty="0"/>
              <a:t>Edit source to provide the details for how the dimension will be updated.</a:t>
            </a:r>
          </a:p>
          <a:p>
            <a:pPr marL="228600" indent="-228600">
              <a:buAutoNum type="arabicPeriod"/>
            </a:pPr>
            <a:r>
              <a:rPr lang="en-AU" dirty="0"/>
              <a:t>Automatically populated. NOTE: this gives you the last update only, if you did want to see historic updates you can revert to the process logs (refer to Process logs section)</a:t>
            </a:r>
          </a:p>
          <a:p>
            <a:pPr marL="228600" indent="-228600">
              <a:buAutoNum type="arabicPeriod"/>
            </a:pPr>
            <a:r>
              <a:rPr lang="en-AU" dirty="0"/>
              <a:t>Update frequency gives you more transparency and control over when you would like the dimension updated. It is updated from the next screen</a:t>
            </a:r>
          </a:p>
          <a:p>
            <a:pPr marL="228600" indent="-228600">
              <a:buAutoNum type="arabicPeriod"/>
            </a:pPr>
            <a:r>
              <a:rPr lang="en-AU" dirty="0"/>
              <a:t>This will update all those dimensions that are set to “Y” with the appropriate date </a:t>
            </a:r>
            <a:r>
              <a:rPr lang="en-AU" dirty="0" err="1"/>
              <a:t>ie</a:t>
            </a:r>
            <a:r>
              <a:rPr lang="en-AU" dirty="0"/>
              <a:t> the automatic updates. This will happen automatically, </a:t>
            </a:r>
            <a:r>
              <a:rPr lang="en-AU" dirty="0" err="1"/>
              <a:t>ie</a:t>
            </a:r>
            <a:r>
              <a:rPr lang="en-AU" dirty="0"/>
              <a:t> you do not need to select this button to run these processes. It is presented here as an button to select if ever the process did need to happen manually </a:t>
            </a:r>
            <a:r>
              <a:rPr lang="en-AU" dirty="0" err="1"/>
              <a:t>eg</a:t>
            </a:r>
            <a:r>
              <a:rPr lang="en-AU" dirty="0"/>
              <a:t> if a cube was to crash and you need to manually “re-run” this process, you can click on this button and it will run the processes.</a:t>
            </a:r>
          </a:p>
          <a:p>
            <a:pPr marL="228600" indent="-228600">
              <a:buAutoNum type="arabicPeriod"/>
            </a:pPr>
            <a:endParaRPr lang="en-AU" dirty="0"/>
          </a:p>
          <a:p>
            <a:pPr marL="0" indent="0">
              <a:buNone/>
            </a:pPr>
            <a:endParaRPr lang="en-AU" dirty="0"/>
          </a:p>
          <a:p>
            <a:endParaRPr lang="en-AU" dirty="0"/>
          </a:p>
          <a:p>
            <a:endParaRPr lang="en-AU" dirty="0"/>
          </a:p>
          <a:p>
            <a:endParaRPr lang="en-AU" dirty="0"/>
          </a:p>
          <a:p>
            <a:r>
              <a:rPr lang="en-AU" dirty="0"/>
              <a:t>This section is only about creating dimensions - &gt; highlight this section to the right (even colour code for future)</a:t>
            </a:r>
          </a:p>
          <a:p>
            <a:endParaRPr lang="en-AU" dirty="0"/>
          </a:p>
          <a:p>
            <a:r>
              <a:rPr lang="en-AU" dirty="0"/>
              <a:t>.</a:t>
            </a:r>
          </a:p>
        </p:txBody>
      </p:sp>
      <p:sp>
        <p:nvSpPr>
          <p:cNvPr id="4" name="Slide Number Placeholder 3"/>
          <p:cNvSpPr>
            <a:spLocks noGrp="1"/>
          </p:cNvSpPr>
          <p:nvPr>
            <p:ph type="sldNum" sz="quarter" idx="10"/>
          </p:nvPr>
        </p:nvSpPr>
        <p:spPr/>
        <p:txBody>
          <a:bodyPr/>
          <a:lstStyle/>
          <a:p>
            <a:fld id="{A21F0A94-BE98-4D98-9658-F6BD5616A738}" type="slidenum">
              <a:rPr lang="en-AU" smtClean="0"/>
              <a:t>90</a:t>
            </a:fld>
            <a:endParaRPr lang="en-AU" dirty="0"/>
          </a:p>
        </p:txBody>
      </p:sp>
    </p:spTree>
    <p:extLst>
      <p:ext uri="{BB962C8B-B14F-4D97-AF65-F5344CB8AC3E}">
        <p14:creationId xmlns:p14="http://schemas.microsoft.com/office/powerpoint/2010/main" val="25078919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Note: dimension updates supplement existing dimensions, they do not replace.</a:t>
            </a:r>
          </a:p>
        </p:txBody>
      </p:sp>
      <p:sp>
        <p:nvSpPr>
          <p:cNvPr id="4" name="Slide Number Placeholder 3"/>
          <p:cNvSpPr>
            <a:spLocks noGrp="1"/>
          </p:cNvSpPr>
          <p:nvPr>
            <p:ph type="sldNum" sz="quarter" idx="10"/>
          </p:nvPr>
        </p:nvSpPr>
        <p:spPr/>
        <p:txBody>
          <a:bodyPr/>
          <a:lstStyle/>
          <a:p>
            <a:fld id="{A21F0A94-BE98-4D98-9658-F6BD5616A738}" type="slidenum">
              <a:rPr lang="en-AU" smtClean="0"/>
              <a:t>91</a:t>
            </a:fld>
            <a:endParaRPr lang="en-AU" dirty="0"/>
          </a:p>
        </p:txBody>
      </p:sp>
    </p:spTree>
    <p:extLst>
      <p:ext uri="{BB962C8B-B14F-4D97-AF65-F5344CB8AC3E}">
        <p14:creationId xmlns:p14="http://schemas.microsoft.com/office/powerpoint/2010/main" val="34364635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This is a connection to a external database. If the ODBC source has not been created within CoreBIS you must first create this source.</a:t>
            </a:r>
          </a:p>
          <a:p>
            <a:endParaRPr lang="en-AU" dirty="0"/>
          </a:p>
          <a:p>
            <a:r>
              <a:rPr lang="en-AU" dirty="0"/>
              <a:t>KARL - &gt; How to change an SQL statement</a:t>
            </a:r>
          </a:p>
          <a:p>
            <a:endParaRPr lang="en-AU" dirty="0"/>
          </a:p>
          <a:p>
            <a:r>
              <a:rPr lang="en-AU" dirty="0"/>
              <a:t>KARL -&gt; What happens to history when you do change a statement?</a:t>
            </a:r>
          </a:p>
          <a:p>
            <a:endParaRPr lang="en-AU" dirty="0"/>
          </a:p>
          <a:p>
            <a:r>
              <a:rPr lang="en-AU" dirty="0"/>
              <a:t>5. If you would like to backdate a data load then this can be done through the Support team.</a:t>
            </a:r>
          </a:p>
          <a:p>
            <a:endParaRPr lang="en-AU" dirty="0"/>
          </a:p>
          <a:p>
            <a:endParaRPr lang="en-AU" dirty="0"/>
          </a:p>
          <a:p>
            <a:endParaRPr lang="en-AU" dirty="0"/>
          </a:p>
          <a:p>
            <a:endParaRPr lang="en-AU" dirty="0"/>
          </a:p>
        </p:txBody>
      </p:sp>
      <p:sp>
        <p:nvSpPr>
          <p:cNvPr id="4" name="Slide Number Placeholder 3"/>
          <p:cNvSpPr>
            <a:spLocks noGrp="1"/>
          </p:cNvSpPr>
          <p:nvPr>
            <p:ph type="sldNum" sz="quarter" idx="10"/>
          </p:nvPr>
        </p:nvSpPr>
        <p:spPr/>
        <p:txBody>
          <a:bodyPr/>
          <a:lstStyle/>
          <a:p>
            <a:fld id="{A21F0A94-BE98-4D98-9658-F6BD5616A738}" type="slidenum">
              <a:rPr lang="en-AU" smtClean="0"/>
              <a:t>92</a:t>
            </a:fld>
            <a:endParaRPr lang="en-AU" dirty="0"/>
          </a:p>
        </p:txBody>
      </p:sp>
    </p:spTree>
    <p:extLst>
      <p:ext uri="{BB962C8B-B14F-4D97-AF65-F5344CB8AC3E}">
        <p14:creationId xmlns:p14="http://schemas.microsoft.com/office/powerpoint/2010/main" val="25389248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Preview allows you to ensure the structure of the data feed is correct.</a:t>
            </a:r>
          </a:p>
          <a:p>
            <a:endParaRPr lang="en-AU" dirty="0"/>
          </a:p>
          <a:p>
            <a:r>
              <a:rPr lang="en-AU" dirty="0"/>
              <a:t>Update will physically update the dimension.</a:t>
            </a:r>
          </a:p>
          <a:p>
            <a:endParaRPr lang="en-AU" dirty="0"/>
          </a:p>
          <a:p>
            <a:r>
              <a:rPr lang="en-AU" dirty="0"/>
              <a:t>Karl - &gt; when I click on Preview from this screen it tries to run the process when the process has already been ran to generate this screen. Should the button perhaps not have a “Return to CoreBUILD” instead?</a:t>
            </a:r>
          </a:p>
          <a:p>
            <a:endParaRPr lang="en-AU" dirty="0"/>
          </a:p>
          <a:p>
            <a:r>
              <a:rPr lang="en-AU" dirty="0"/>
              <a:t>Karl - &gt; Does the update run the same process as overnight execution?</a:t>
            </a:r>
          </a:p>
        </p:txBody>
      </p:sp>
      <p:sp>
        <p:nvSpPr>
          <p:cNvPr id="4" name="Slide Number Placeholder 3"/>
          <p:cNvSpPr>
            <a:spLocks noGrp="1"/>
          </p:cNvSpPr>
          <p:nvPr>
            <p:ph type="sldNum" sz="quarter" idx="10"/>
          </p:nvPr>
        </p:nvSpPr>
        <p:spPr/>
        <p:txBody>
          <a:bodyPr/>
          <a:lstStyle/>
          <a:p>
            <a:fld id="{A21F0A94-BE98-4D98-9658-F6BD5616A738}" type="slidenum">
              <a:rPr lang="en-AU" smtClean="0"/>
              <a:t>93</a:t>
            </a:fld>
            <a:endParaRPr lang="en-AU" dirty="0"/>
          </a:p>
        </p:txBody>
      </p:sp>
    </p:spTree>
    <p:extLst>
      <p:ext uri="{BB962C8B-B14F-4D97-AF65-F5344CB8AC3E}">
        <p14:creationId xmlns:p14="http://schemas.microsoft.com/office/powerpoint/2010/main" val="12344343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NOTE - &gt; CoreBIS will not create an ODBC itself, it only references established connections (DSN’s). You need to create the System DSN manually and then reference it (the new ODBC name needs to be the same as the system DSN).</a:t>
            </a:r>
          </a:p>
          <a:p>
            <a:endParaRPr lang="en-AU" dirty="0"/>
          </a:p>
          <a:p>
            <a:endParaRPr lang="en-AU" dirty="0"/>
          </a:p>
          <a:p>
            <a:endParaRPr lang="en-AU" dirty="0"/>
          </a:p>
        </p:txBody>
      </p:sp>
      <p:sp>
        <p:nvSpPr>
          <p:cNvPr id="4" name="Slide Number Placeholder 3"/>
          <p:cNvSpPr>
            <a:spLocks noGrp="1"/>
          </p:cNvSpPr>
          <p:nvPr>
            <p:ph type="sldNum" sz="quarter" idx="10"/>
          </p:nvPr>
        </p:nvSpPr>
        <p:spPr/>
        <p:txBody>
          <a:bodyPr/>
          <a:lstStyle/>
          <a:p>
            <a:fld id="{A21F0A94-BE98-4D98-9658-F6BD5616A738}" type="slidenum">
              <a:rPr lang="en-AU" smtClean="0"/>
              <a:t>94</a:t>
            </a:fld>
            <a:endParaRPr lang="en-AU" dirty="0"/>
          </a:p>
        </p:txBody>
      </p:sp>
    </p:spTree>
    <p:extLst>
      <p:ext uri="{BB962C8B-B14F-4D97-AF65-F5344CB8AC3E}">
        <p14:creationId xmlns:p14="http://schemas.microsoft.com/office/powerpoint/2010/main" val="7070849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If you would like to update your dimensions via a text file upload then this offers the functionality. </a:t>
            </a:r>
          </a:p>
          <a:p>
            <a:endParaRPr lang="en-AU" dirty="0"/>
          </a:p>
          <a:p>
            <a:r>
              <a:rPr lang="en-AU" dirty="0"/>
              <a:t>This screen acts as a pointer to where the text file can be found and the frequency for which you would like to update the text file (if for example the dimensions were to change each month then this could be a monthly update).</a:t>
            </a:r>
          </a:p>
          <a:p>
            <a:endParaRPr lang="en-AU" dirty="0"/>
          </a:p>
          <a:p>
            <a:r>
              <a:rPr lang="en-AU" dirty="0"/>
              <a:t>For the most part dimensions will not be updating</a:t>
            </a:r>
          </a:p>
          <a:p>
            <a:endParaRPr lang="en-AU" dirty="0"/>
          </a:p>
          <a:p>
            <a:r>
              <a:rPr lang="en-AU" dirty="0"/>
              <a:t>NOTE: The text file needs to be in a pre-specified format which can be seen in the next screen</a:t>
            </a:r>
          </a:p>
          <a:p>
            <a:endParaRPr lang="en-AU" dirty="0"/>
          </a:p>
        </p:txBody>
      </p:sp>
      <p:sp>
        <p:nvSpPr>
          <p:cNvPr id="4" name="Slide Number Placeholder 3"/>
          <p:cNvSpPr>
            <a:spLocks noGrp="1"/>
          </p:cNvSpPr>
          <p:nvPr>
            <p:ph type="sldNum" sz="quarter" idx="10"/>
          </p:nvPr>
        </p:nvSpPr>
        <p:spPr/>
        <p:txBody>
          <a:bodyPr/>
          <a:lstStyle/>
          <a:p>
            <a:fld id="{A21F0A94-BE98-4D98-9658-F6BD5616A738}" type="slidenum">
              <a:rPr lang="en-AU" smtClean="0"/>
              <a:t>95</a:t>
            </a:fld>
            <a:endParaRPr lang="en-AU" dirty="0"/>
          </a:p>
        </p:txBody>
      </p:sp>
    </p:spTree>
    <p:extLst>
      <p:ext uri="{BB962C8B-B14F-4D97-AF65-F5344CB8AC3E}">
        <p14:creationId xmlns:p14="http://schemas.microsoft.com/office/powerpoint/2010/main" val="39707528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 format of the file needs to be in a prescribed layout as detailed above.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NOTE: record number not required in source file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KARL - &gt; confirm record number if not required in source file</a:t>
            </a:r>
          </a:p>
          <a:p>
            <a:endParaRPr lang="en-AU" dirty="0"/>
          </a:p>
        </p:txBody>
      </p:sp>
      <p:sp>
        <p:nvSpPr>
          <p:cNvPr id="4" name="Slide Number Placeholder 3"/>
          <p:cNvSpPr>
            <a:spLocks noGrp="1"/>
          </p:cNvSpPr>
          <p:nvPr>
            <p:ph type="sldNum" sz="quarter" idx="10"/>
          </p:nvPr>
        </p:nvSpPr>
        <p:spPr/>
        <p:txBody>
          <a:bodyPr/>
          <a:lstStyle/>
          <a:p>
            <a:fld id="{A21F0A94-BE98-4D98-9658-F6BD5616A738}" type="slidenum">
              <a:rPr lang="en-AU" smtClean="0"/>
              <a:t>96</a:t>
            </a:fld>
            <a:endParaRPr lang="en-AU" dirty="0"/>
          </a:p>
        </p:txBody>
      </p:sp>
    </p:spTree>
    <p:extLst>
      <p:ext uri="{BB962C8B-B14F-4D97-AF65-F5344CB8AC3E}">
        <p14:creationId xmlns:p14="http://schemas.microsoft.com/office/powerpoint/2010/main" val="2233118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21F0A94-BE98-4D98-9658-F6BD5616A738}" type="slidenum">
              <a:rPr lang="en-AU" smtClean="0"/>
              <a:t>8</a:t>
            </a:fld>
            <a:endParaRPr lang="en-AU" dirty="0"/>
          </a:p>
        </p:txBody>
      </p:sp>
    </p:spTree>
    <p:extLst>
      <p:ext uri="{BB962C8B-B14F-4D97-AF65-F5344CB8AC3E}">
        <p14:creationId xmlns:p14="http://schemas.microsoft.com/office/powerpoint/2010/main" val="6795530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ADD in the remove element comments.</a:t>
            </a:r>
          </a:p>
          <a:p>
            <a:endParaRPr lang="en-AU" dirty="0"/>
          </a:p>
          <a:p>
            <a:r>
              <a:rPr lang="en-AU" dirty="0"/>
              <a:t>Also note this screen does not bring back all elements within the cube, you need to go to the subset editor on previous screen. KB is considering updating this.</a:t>
            </a:r>
          </a:p>
          <a:p>
            <a:endParaRPr lang="en-AU" dirty="0"/>
          </a:p>
          <a:p>
            <a:r>
              <a:rPr lang="en-AU" dirty="0"/>
              <a:t>Be sure to select update dimension!!</a:t>
            </a:r>
          </a:p>
        </p:txBody>
      </p:sp>
      <p:sp>
        <p:nvSpPr>
          <p:cNvPr id="4" name="Slide Number Placeholder 3"/>
          <p:cNvSpPr>
            <a:spLocks noGrp="1"/>
          </p:cNvSpPr>
          <p:nvPr>
            <p:ph type="sldNum" sz="quarter" idx="10"/>
          </p:nvPr>
        </p:nvSpPr>
        <p:spPr/>
        <p:txBody>
          <a:bodyPr/>
          <a:lstStyle/>
          <a:p>
            <a:fld id="{A21F0A94-BE98-4D98-9658-F6BD5616A738}" type="slidenum">
              <a:rPr lang="en-AU" smtClean="0"/>
              <a:t>97</a:t>
            </a:fld>
            <a:endParaRPr lang="en-AU" dirty="0"/>
          </a:p>
        </p:txBody>
      </p:sp>
    </p:spTree>
    <p:extLst>
      <p:ext uri="{BB962C8B-B14F-4D97-AF65-F5344CB8AC3E}">
        <p14:creationId xmlns:p14="http://schemas.microsoft.com/office/powerpoint/2010/main" val="31477390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ADD in the remove element comments.</a:t>
            </a:r>
          </a:p>
          <a:p>
            <a:endParaRPr lang="en-AU" dirty="0"/>
          </a:p>
          <a:p>
            <a:r>
              <a:rPr lang="en-AU" dirty="0"/>
              <a:t>Also note this screen does not bring back all elements within the cube, you need to go to the subset editor on previous screen. KB is considering updating this.</a:t>
            </a:r>
          </a:p>
        </p:txBody>
      </p:sp>
      <p:sp>
        <p:nvSpPr>
          <p:cNvPr id="4" name="Slide Number Placeholder 3"/>
          <p:cNvSpPr>
            <a:spLocks noGrp="1"/>
          </p:cNvSpPr>
          <p:nvPr>
            <p:ph type="sldNum" sz="quarter" idx="10"/>
          </p:nvPr>
        </p:nvSpPr>
        <p:spPr/>
        <p:txBody>
          <a:bodyPr/>
          <a:lstStyle/>
          <a:p>
            <a:fld id="{A21F0A94-BE98-4D98-9658-F6BD5616A738}" type="slidenum">
              <a:rPr lang="en-AU" smtClean="0"/>
              <a:t>98</a:t>
            </a:fld>
            <a:endParaRPr lang="en-AU" dirty="0"/>
          </a:p>
        </p:txBody>
      </p:sp>
    </p:spTree>
    <p:extLst>
      <p:ext uri="{BB962C8B-B14F-4D97-AF65-F5344CB8AC3E}">
        <p14:creationId xmlns:p14="http://schemas.microsoft.com/office/powerpoint/2010/main" val="24075403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Karl - &gt; Is it worth having a preview button in here as well?</a:t>
            </a:r>
          </a:p>
        </p:txBody>
      </p:sp>
      <p:sp>
        <p:nvSpPr>
          <p:cNvPr id="4" name="Slide Number Placeholder 3"/>
          <p:cNvSpPr>
            <a:spLocks noGrp="1"/>
          </p:cNvSpPr>
          <p:nvPr>
            <p:ph type="sldNum" sz="quarter" idx="10"/>
          </p:nvPr>
        </p:nvSpPr>
        <p:spPr/>
        <p:txBody>
          <a:bodyPr/>
          <a:lstStyle/>
          <a:p>
            <a:fld id="{A21F0A94-BE98-4D98-9658-F6BD5616A738}" type="slidenum">
              <a:rPr lang="en-AU" smtClean="0"/>
              <a:t>100</a:t>
            </a:fld>
            <a:endParaRPr lang="en-AU" dirty="0"/>
          </a:p>
        </p:txBody>
      </p:sp>
    </p:spTree>
    <p:extLst>
      <p:ext uri="{BB962C8B-B14F-4D97-AF65-F5344CB8AC3E}">
        <p14:creationId xmlns:p14="http://schemas.microsoft.com/office/powerpoint/2010/main" val="4338865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Creating an SBR Dimension can be a one for one with the APRA taxonomy or you can create your own specific SBR dimensions that cater for your logical data model. </a:t>
            </a:r>
          </a:p>
          <a:p>
            <a:endParaRPr lang="en-AU" dirty="0"/>
          </a:p>
          <a:p>
            <a:r>
              <a:rPr lang="en-AU" dirty="0"/>
              <a:t>The SBR dimensions will automatically be populated from the SBR framework</a:t>
            </a:r>
          </a:p>
          <a:p>
            <a:endParaRPr lang="en-AU" dirty="0"/>
          </a:p>
          <a:p>
            <a:r>
              <a:rPr lang="en-AU" dirty="0"/>
              <a:t>Unfortunately the SBR framework does have some deficiencies in which we need to override these deficiencies through </a:t>
            </a:r>
            <a:r>
              <a:rPr lang="en-AU" dirty="0" err="1"/>
              <a:t>CoreBUILD</a:t>
            </a:r>
            <a:r>
              <a:rPr lang="en-AU" dirty="0"/>
              <a:t>, and that is why we give the capability or flexibility to create Business SBR dimensions for clients to cater for those instances where the dimensional build up from APRA is not great.</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CoreBUILD Dimension creation: Select SBR dimension is not a subset and hence cannot filter on the search – is there any approach to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endParaRPr lang="en-AU" dirty="0"/>
          </a:p>
          <a:p>
            <a:endParaRPr lang="en-AU" dirty="0"/>
          </a:p>
          <a:p>
            <a:endParaRPr lang="en-AU" dirty="0"/>
          </a:p>
          <a:p>
            <a:endParaRPr lang="en-AU" dirty="0"/>
          </a:p>
        </p:txBody>
      </p:sp>
      <p:sp>
        <p:nvSpPr>
          <p:cNvPr id="4" name="Slide Number Placeholder 3"/>
          <p:cNvSpPr>
            <a:spLocks noGrp="1"/>
          </p:cNvSpPr>
          <p:nvPr>
            <p:ph type="sldNum" sz="quarter" idx="10"/>
          </p:nvPr>
        </p:nvSpPr>
        <p:spPr/>
        <p:txBody>
          <a:bodyPr/>
          <a:lstStyle/>
          <a:p>
            <a:fld id="{A21F0A94-BE98-4D98-9658-F6BD5616A738}" type="slidenum">
              <a:rPr lang="en-AU" smtClean="0"/>
              <a:t>101</a:t>
            </a:fld>
            <a:endParaRPr lang="en-AU" dirty="0"/>
          </a:p>
        </p:txBody>
      </p:sp>
    </p:spTree>
    <p:extLst>
      <p:ext uri="{BB962C8B-B14F-4D97-AF65-F5344CB8AC3E}">
        <p14:creationId xmlns:p14="http://schemas.microsoft.com/office/powerpoint/2010/main" val="100216719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Whilst we use the APRA SBR dimensions, you still are required to create your company own SBR dimensions. What does this mean?</a:t>
            </a:r>
          </a:p>
          <a:p>
            <a:endParaRPr lang="en-AU" dirty="0"/>
          </a:p>
          <a:p>
            <a:r>
              <a:rPr lang="en-AU" dirty="0"/>
              <a:t>You may have dimensions that are tagged differently within your data hierarchy, you may require dimensions across different cubes to be used to service different reporting requirements </a:t>
            </a:r>
            <a:r>
              <a:rPr lang="en-AU" dirty="0" err="1"/>
              <a:t>eg</a:t>
            </a:r>
            <a:r>
              <a:rPr lang="en-AU" dirty="0"/>
              <a:t> commitments definitions. SO to address this, you create your own SBR dimensions, and the(se) dimensions are correlated to an SBR dimension, which then pulls in the </a:t>
            </a:r>
            <a:r>
              <a:rPr lang="en-AU" dirty="0" err="1"/>
              <a:t>elemets</a:t>
            </a:r>
            <a:r>
              <a:rPr lang="en-AU" dirty="0"/>
              <a:t> from the dimension, and you can tag to this. It provides ultimate flexibility.</a:t>
            </a:r>
          </a:p>
          <a:p>
            <a:endParaRPr lang="en-AU" dirty="0"/>
          </a:p>
          <a:p>
            <a:r>
              <a:rPr lang="en-AU" dirty="0"/>
              <a:t>You need to establish SBR at the front of the dimension name (you can copy and paste from the cell above). We also advise naming your SBR dimension with the name of the cube. </a:t>
            </a:r>
          </a:p>
          <a:p>
            <a:endParaRPr lang="en-AU" dirty="0"/>
          </a:p>
          <a:p>
            <a:endParaRPr lang="en-AU" dirty="0"/>
          </a:p>
        </p:txBody>
      </p:sp>
      <p:sp>
        <p:nvSpPr>
          <p:cNvPr id="4" name="Slide Number Placeholder 3"/>
          <p:cNvSpPr>
            <a:spLocks noGrp="1"/>
          </p:cNvSpPr>
          <p:nvPr>
            <p:ph type="sldNum" sz="quarter" idx="10"/>
          </p:nvPr>
        </p:nvSpPr>
        <p:spPr/>
        <p:txBody>
          <a:bodyPr/>
          <a:lstStyle/>
          <a:p>
            <a:fld id="{A21F0A94-BE98-4D98-9658-F6BD5616A738}" type="slidenum">
              <a:rPr lang="en-AU" smtClean="0"/>
              <a:t>102</a:t>
            </a:fld>
            <a:endParaRPr lang="en-AU" dirty="0"/>
          </a:p>
        </p:txBody>
      </p:sp>
    </p:spTree>
    <p:extLst>
      <p:ext uri="{BB962C8B-B14F-4D97-AF65-F5344CB8AC3E}">
        <p14:creationId xmlns:p14="http://schemas.microsoft.com/office/powerpoint/2010/main" val="7540197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You need to update the SBR tagged measure (which is created upon creation of the cube) with the relevant data fields. The best way to do this is to update manually, then copy paste from the excel workbook which will have the data contained within.</a:t>
            </a:r>
          </a:p>
        </p:txBody>
      </p:sp>
      <p:sp>
        <p:nvSpPr>
          <p:cNvPr id="4" name="Slide Number Placeholder 3"/>
          <p:cNvSpPr>
            <a:spLocks noGrp="1"/>
          </p:cNvSpPr>
          <p:nvPr>
            <p:ph type="sldNum" sz="quarter" idx="10"/>
          </p:nvPr>
        </p:nvSpPr>
        <p:spPr/>
        <p:txBody>
          <a:bodyPr/>
          <a:lstStyle/>
          <a:p>
            <a:fld id="{A21F0A94-BE98-4D98-9658-F6BD5616A738}" type="slidenum">
              <a:rPr lang="en-AU" smtClean="0"/>
              <a:t>103</a:t>
            </a:fld>
            <a:endParaRPr lang="en-AU" dirty="0"/>
          </a:p>
        </p:txBody>
      </p:sp>
    </p:spTree>
    <p:extLst>
      <p:ext uri="{BB962C8B-B14F-4D97-AF65-F5344CB8AC3E}">
        <p14:creationId xmlns:p14="http://schemas.microsoft.com/office/powerpoint/2010/main" val="347196049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Explain each of the columns</a:t>
            </a:r>
          </a:p>
          <a:p>
            <a:endParaRPr lang="en-AU" dirty="0"/>
          </a:p>
          <a:p>
            <a:r>
              <a:rPr lang="en-AU" dirty="0"/>
              <a:t>4 – you will note there is no manual update process, this can be done through manual adjustments if need be.</a:t>
            </a:r>
          </a:p>
        </p:txBody>
      </p:sp>
      <p:sp>
        <p:nvSpPr>
          <p:cNvPr id="4" name="Slide Number Placeholder 3"/>
          <p:cNvSpPr>
            <a:spLocks noGrp="1"/>
          </p:cNvSpPr>
          <p:nvPr>
            <p:ph type="sldNum" sz="quarter" idx="10"/>
          </p:nvPr>
        </p:nvSpPr>
        <p:spPr/>
        <p:txBody>
          <a:bodyPr/>
          <a:lstStyle/>
          <a:p>
            <a:fld id="{A21F0A94-BE98-4D98-9658-F6BD5616A738}" type="slidenum">
              <a:rPr lang="en-AU" smtClean="0"/>
              <a:t>107</a:t>
            </a:fld>
            <a:endParaRPr lang="en-AU" dirty="0"/>
          </a:p>
        </p:txBody>
      </p:sp>
    </p:spTree>
    <p:extLst>
      <p:ext uri="{BB962C8B-B14F-4D97-AF65-F5344CB8AC3E}">
        <p14:creationId xmlns:p14="http://schemas.microsoft.com/office/powerpoint/2010/main" val="28952222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are going to step through the creation process</a:t>
            </a:r>
          </a:p>
        </p:txBody>
      </p:sp>
      <p:sp>
        <p:nvSpPr>
          <p:cNvPr id="4" name="Slide Number Placeholder 3"/>
          <p:cNvSpPr>
            <a:spLocks noGrp="1"/>
          </p:cNvSpPr>
          <p:nvPr>
            <p:ph type="sldNum" sz="quarter" idx="10"/>
          </p:nvPr>
        </p:nvSpPr>
        <p:spPr/>
        <p:txBody>
          <a:bodyPr/>
          <a:lstStyle/>
          <a:p>
            <a:fld id="{A21F0A94-BE98-4D98-9658-F6BD5616A738}" type="slidenum">
              <a:rPr lang="en-AU" smtClean="0"/>
              <a:t>108</a:t>
            </a:fld>
            <a:endParaRPr lang="en-AU" dirty="0"/>
          </a:p>
        </p:txBody>
      </p:sp>
    </p:spTree>
    <p:extLst>
      <p:ext uri="{BB962C8B-B14F-4D97-AF65-F5344CB8AC3E}">
        <p14:creationId xmlns:p14="http://schemas.microsoft.com/office/powerpoint/2010/main" val="19566887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When you click on create cube (base), you will note that the cube has three dimensions automatically added. This is a CoreBIS control function that ensures all cubes have the same first three dimensions. </a:t>
            </a:r>
          </a:p>
          <a:p>
            <a:endParaRPr lang="en-AU" dirty="0"/>
          </a:p>
          <a:p>
            <a:r>
              <a:rPr lang="en-AU" dirty="0"/>
              <a:t>If you click on create cube this kicks off the process to create a measure, hence you should always add your dimensions in first, then you measure and then click create cube</a:t>
            </a:r>
          </a:p>
          <a:p>
            <a:endParaRPr lang="en-AU" dirty="0"/>
          </a:p>
          <a:p>
            <a:r>
              <a:rPr lang="en-AU" dirty="0"/>
              <a:t>If you go to edit source and there is no ODBC, manual or text update field entered nothing happens </a:t>
            </a:r>
            <a:r>
              <a:rPr lang="en-AU" dirty="0" err="1"/>
              <a:t>ie</a:t>
            </a:r>
            <a:r>
              <a:rPr lang="en-AU" dirty="0"/>
              <a:t> you need to identify the update source first</a:t>
            </a:r>
          </a:p>
        </p:txBody>
      </p:sp>
      <p:sp>
        <p:nvSpPr>
          <p:cNvPr id="4" name="Slide Number Placeholder 3"/>
          <p:cNvSpPr>
            <a:spLocks noGrp="1"/>
          </p:cNvSpPr>
          <p:nvPr>
            <p:ph type="sldNum" sz="quarter" idx="10"/>
          </p:nvPr>
        </p:nvSpPr>
        <p:spPr/>
        <p:txBody>
          <a:bodyPr/>
          <a:lstStyle/>
          <a:p>
            <a:fld id="{A21F0A94-BE98-4D98-9658-F6BD5616A738}" type="slidenum">
              <a:rPr lang="en-AU" smtClean="0"/>
              <a:t>109</a:t>
            </a:fld>
            <a:endParaRPr lang="en-AU" dirty="0"/>
          </a:p>
        </p:txBody>
      </p:sp>
    </p:spTree>
    <p:extLst>
      <p:ext uri="{BB962C8B-B14F-4D97-AF65-F5344CB8AC3E}">
        <p14:creationId xmlns:p14="http://schemas.microsoft.com/office/powerpoint/2010/main" val="143381501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Type an element name</a:t>
            </a:r>
          </a:p>
          <a:p>
            <a:r>
              <a:rPr lang="en-AU" dirty="0"/>
              <a:t>Type your data type.</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Measures are created when you type in the name of our element e.g. Account balance, and the type (numeric or text). When you select create cube the measures are automatically added to the list of dimensions under the dimension type “Measures” (every cube needs a measure). Think through example of measure being value, with the $ amount being value.</a:t>
            </a:r>
          </a:p>
          <a:p>
            <a:endParaRPr lang="en-AU" dirty="0"/>
          </a:p>
          <a:p>
            <a:endParaRPr lang="en-AU" dirty="0"/>
          </a:p>
          <a:p>
            <a:r>
              <a:rPr lang="en-AU" dirty="0"/>
              <a:t>Note: the actual creation of the measure occurs through automatic process once you select create cube. The dimensional measure will then appear in the list of dimensions under the Dimension type “Measures”. Measures are created per cube.</a:t>
            </a:r>
          </a:p>
        </p:txBody>
      </p:sp>
      <p:sp>
        <p:nvSpPr>
          <p:cNvPr id="4" name="Slide Number Placeholder 3"/>
          <p:cNvSpPr>
            <a:spLocks noGrp="1"/>
          </p:cNvSpPr>
          <p:nvPr>
            <p:ph type="sldNum" sz="quarter" idx="10"/>
          </p:nvPr>
        </p:nvSpPr>
        <p:spPr/>
        <p:txBody>
          <a:bodyPr/>
          <a:lstStyle/>
          <a:p>
            <a:fld id="{A21F0A94-BE98-4D98-9658-F6BD5616A738}" type="slidenum">
              <a:rPr lang="en-AU" smtClean="0"/>
              <a:t>110</a:t>
            </a:fld>
            <a:endParaRPr lang="en-AU" dirty="0"/>
          </a:p>
        </p:txBody>
      </p:sp>
    </p:spTree>
    <p:extLst>
      <p:ext uri="{BB962C8B-B14F-4D97-AF65-F5344CB8AC3E}">
        <p14:creationId xmlns:p14="http://schemas.microsoft.com/office/powerpoint/2010/main" val="1421017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Provides a snapshot of all Forms for each industry. Each Form has the D2A attributes and the SBR componentry within it.</a:t>
            </a:r>
          </a:p>
          <a:p>
            <a:endParaRPr lang="en-US" dirty="0"/>
          </a:p>
          <a:p>
            <a:r>
              <a:rPr lang="en-US" dirty="0"/>
              <a:t>Key message - &gt; this is all found within </a:t>
            </a:r>
            <a:r>
              <a:rPr lang="en-US" dirty="0" err="1"/>
              <a:t>CoreBIS</a:t>
            </a:r>
            <a:r>
              <a:rPr lang="en-US" dirty="0"/>
              <a:t> and is always reflective of the latest PET released by APRA.</a:t>
            </a:r>
          </a:p>
          <a:p>
            <a:endParaRPr lang="en-US" dirty="0"/>
          </a:p>
          <a:p>
            <a:r>
              <a:rPr lang="en-US" dirty="0"/>
              <a:t>Note - &gt; APRA cannot currently version the PET which means some of the Forms may represent future based delivery</a:t>
            </a:r>
          </a:p>
        </p:txBody>
      </p:sp>
      <p:sp>
        <p:nvSpPr>
          <p:cNvPr id="4" name="Slide Number Placeholder 3"/>
          <p:cNvSpPr>
            <a:spLocks noGrp="1"/>
          </p:cNvSpPr>
          <p:nvPr>
            <p:ph type="sldNum" sz="quarter" idx="5"/>
          </p:nvPr>
        </p:nvSpPr>
        <p:spPr/>
        <p:txBody>
          <a:bodyPr/>
          <a:lstStyle/>
          <a:p>
            <a:fld id="{A21F0A94-BE98-4D98-9658-F6BD5616A738}" type="slidenum">
              <a:rPr lang="en-AU" smtClean="0"/>
              <a:t>9</a:t>
            </a:fld>
            <a:endParaRPr lang="en-AU" dirty="0"/>
          </a:p>
        </p:txBody>
      </p:sp>
    </p:spTree>
    <p:extLst>
      <p:ext uri="{BB962C8B-B14F-4D97-AF65-F5344CB8AC3E}">
        <p14:creationId xmlns:p14="http://schemas.microsoft.com/office/powerpoint/2010/main" val="424845010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Takes you to the loading of the base cube</a:t>
            </a:r>
          </a:p>
          <a:p>
            <a:endParaRPr lang="en-AU" dirty="0"/>
          </a:p>
          <a:p>
            <a:r>
              <a:rPr lang="en-AU" dirty="0"/>
              <a:t>KB - &gt; going to provide the blurb on the SQL</a:t>
            </a:r>
          </a:p>
          <a:p>
            <a:endParaRPr lang="en-AU" dirty="0"/>
          </a:p>
          <a:p>
            <a:r>
              <a:rPr lang="en-AU" dirty="0"/>
              <a:t>The preview button will give you a snapshot of the data for the current period</a:t>
            </a:r>
          </a:p>
          <a:p>
            <a:endParaRPr lang="en-AU" dirty="0"/>
          </a:p>
          <a:p>
            <a:endParaRPr lang="en-AU" dirty="0"/>
          </a:p>
        </p:txBody>
      </p:sp>
      <p:sp>
        <p:nvSpPr>
          <p:cNvPr id="4" name="Slide Number Placeholder 3"/>
          <p:cNvSpPr>
            <a:spLocks noGrp="1"/>
          </p:cNvSpPr>
          <p:nvPr>
            <p:ph type="sldNum" sz="quarter" idx="10"/>
          </p:nvPr>
        </p:nvSpPr>
        <p:spPr/>
        <p:txBody>
          <a:bodyPr/>
          <a:lstStyle/>
          <a:p>
            <a:fld id="{A21F0A94-BE98-4D98-9658-F6BD5616A738}" type="slidenum">
              <a:rPr lang="en-AU" smtClean="0"/>
              <a:t>111</a:t>
            </a:fld>
            <a:endParaRPr lang="en-AU" dirty="0"/>
          </a:p>
        </p:txBody>
      </p:sp>
    </p:spTree>
    <p:extLst>
      <p:ext uri="{BB962C8B-B14F-4D97-AF65-F5344CB8AC3E}">
        <p14:creationId xmlns:p14="http://schemas.microsoft.com/office/powerpoint/2010/main" val="19673933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Preview data button here allows you to change the APRA period so you can preview data from different periods, it provides flexibility.</a:t>
            </a:r>
          </a:p>
          <a:p>
            <a:endParaRPr lang="en-AU" dirty="0"/>
          </a:p>
        </p:txBody>
      </p:sp>
      <p:sp>
        <p:nvSpPr>
          <p:cNvPr id="4" name="Slide Number Placeholder 3"/>
          <p:cNvSpPr>
            <a:spLocks noGrp="1"/>
          </p:cNvSpPr>
          <p:nvPr>
            <p:ph type="sldNum" sz="quarter" idx="10"/>
          </p:nvPr>
        </p:nvSpPr>
        <p:spPr/>
        <p:txBody>
          <a:bodyPr/>
          <a:lstStyle/>
          <a:p>
            <a:fld id="{A21F0A94-BE98-4D98-9658-F6BD5616A738}" type="slidenum">
              <a:rPr lang="en-AU" smtClean="0"/>
              <a:t>112</a:t>
            </a:fld>
            <a:endParaRPr lang="en-AU" dirty="0"/>
          </a:p>
        </p:txBody>
      </p:sp>
    </p:spTree>
    <p:extLst>
      <p:ext uri="{BB962C8B-B14F-4D97-AF65-F5344CB8AC3E}">
        <p14:creationId xmlns:p14="http://schemas.microsoft.com/office/powerpoint/2010/main" val="156954400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screen allows you to see when your data has been loaded historically against the nominated base cube. The used by tagging indicates whether the data has been pulled through into the tagged cube itself.</a:t>
            </a:r>
          </a:p>
          <a:p>
            <a:endParaRPr lang="en-AU" dirty="0"/>
          </a:p>
          <a:p>
            <a:r>
              <a:rPr lang="en-AU" dirty="0"/>
              <a:t>If you accidentally load data more than once, you can select the Action Drop down and select remove then apply action to delete the data that was loaded</a:t>
            </a:r>
          </a:p>
        </p:txBody>
      </p:sp>
      <p:sp>
        <p:nvSpPr>
          <p:cNvPr id="4" name="Slide Number Placeholder 3"/>
          <p:cNvSpPr>
            <a:spLocks noGrp="1"/>
          </p:cNvSpPr>
          <p:nvPr>
            <p:ph type="sldNum" sz="quarter" idx="10"/>
          </p:nvPr>
        </p:nvSpPr>
        <p:spPr/>
        <p:txBody>
          <a:bodyPr/>
          <a:lstStyle/>
          <a:p>
            <a:fld id="{A21F0A94-BE98-4D98-9658-F6BD5616A738}" type="slidenum">
              <a:rPr lang="en-AU" smtClean="0"/>
              <a:t>113</a:t>
            </a:fld>
            <a:endParaRPr lang="en-AU" dirty="0"/>
          </a:p>
        </p:txBody>
      </p:sp>
    </p:spTree>
    <p:extLst>
      <p:ext uri="{BB962C8B-B14F-4D97-AF65-F5344CB8AC3E}">
        <p14:creationId xmlns:p14="http://schemas.microsoft.com/office/powerpoint/2010/main" val="156239646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AU" dirty="0"/>
              <a:t>You will note it references the base cube that you will be tagging, this needs to be selected in the first instance and then we are going to apply the SBR dimensions over the top. </a:t>
            </a:r>
            <a:r>
              <a:rPr lang="en-AU" dirty="0" err="1"/>
              <a:t>Ie</a:t>
            </a:r>
            <a:r>
              <a:rPr lang="en-AU" dirty="0"/>
              <a:t> the SBR dimensions are what we are adding to the Base cube to create the tagged cube.</a:t>
            </a:r>
          </a:p>
          <a:p>
            <a:pPr marL="228600" indent="-228600">
              <a:buAutoNum type="arabicPeriod"/>
            </a:pPr>
            <a:r>
              <a:rPr lang="en-AU" dirty="0"/>
              <a:t>Select your SBR dimensions to use for tagging</a:t>
            </a:r>
          </a:p>
          <a:p>
            <a:pPr marL="228600" indent="-228600">
              <a:buAutoNum type="arabicPeriod"/>
            </a:pPr>
            <a:r>
              <a:rPr lang="en-AU" dirty="0"/>
              <a:t>You will note the measure is created automatically. It creates a “tagged” measure which is different to the base measure. The Tagged measure creation is then added automatically to the list of dimensions you see (in Dimensions)</a:t>
            </a:r>
          </a:p>
          <a:p>
            <a:pPr marL="0" indent="0">
              <a:buNone/>
            </a:pPr>
            <a:endParaRPr lang="en-AU" dirty="0"/>
          </a:p>
          <a:p>
            <a:pPr marL="0" indent="0">
              <a:buNone/>
            </a:pPr>
            <a:r>
              <a:rPr lang="en-AU" dirty="0"/>
              <a:t>-&gt; You can copy paste these in from excel to save time</a:t>
            </a:r>
          </a:p>
        </p:txBody>
      </p:sp>
      <p:sp>
        <p:nvSpPr>
          <p:cNvPr id="4" name="Slide Number Placeholder 3"/>
          <p:cNvSpPr>
            <a:spLocks noGrp="1"/>
          </p:cNvSpPr>
          <p:nvPr>
            <p:ph type="sldNum" sz="quarter" idx="10"/>
          </p:nvPr>
        </p:nvSpPr>
        <p:spPr/>
        <p:txBody>
          <a:bodyPr/>
          <a:lstStyle/>
          <a:p>
            <a:fld id="{A21F0A94-BE98-4D98-9658-F6BD5616A738}" type="slidenum">
              <a:rPr lang="en-AU" smtClean="0"/>
              <a:t>114</a:t>
            </a:fld>
            <a:endParaRPr lang="en-AU" dirty="0"/>
          </a:p>
        </p:txBody>
      </p:sp>
    </p:spTree>
    <p:extLst>
      <p:ext uri="{BB962C8B-B14F-4D97-AF65-F5344CB8AC3E}">
        <p14:creationId xmlns:p14="http://schemas.microsoft.com/office/powerpoint/2010/main" val="162733473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Takes you to the loading of the tagged cube (which is the base cube)</a:t>
            </a:r>
          </a:p>
          <a:p>
            <a:endParaRPr lang="en-AU" dirty="0"/>
          </a:p>
          <a:p>
            <a:r>
              <a:rPr lang="en-AU" dirty="0"/>
              <a:t>I had the issue of the tagged cube not loading after I have deleted some of my base data loads. If you delete the last data load it only reads from this when it tries to update the tagged cube, therefore you might need to reload the base cube again and then load the tagged cube.</a:t>
            </a:r>
          </a:p>
        </p:txBody>
      </p:sp>
      <p:sp>
        <p:nvSpPr>
          <p:cNvPr id="4" name="Slide Number Placeholder 3"/>
          <p:cNvSpPr>
            <a:spLocks noGrp="1"/>
          </p:cNvSpPr>
          <p:nvPr>
            <p:ph type="sldNum" sz="quarter" idx="10"/>
          </p:nvPr>
        </p:nvSpPr>
        <p:spPr/>
        <p:txBody>
          <a:bodyPr/>
          <a:lstStyle/>
          <a:p>
            <a:fld id="{A21F0A94-BE98-4D98-9658-F6BD5616A738}" type="slidenum">
              <a:rPr lang="en-AU" smtClean="0"/>
              <a:t>116</a:t>
            </a:fld>
            <a:endParaRPr lang="en-AU" dirty="0"/>
          </a:p>
        </p:txBody>
      </p:sp>
    </p:spTree>
    <p:extLst>
      <p:ext uri="{BB962C8B-B14F-4D97-AF65-F5344CB8AC3E}">
        <p14:creationId xmlns:p14="http://schemas.microsoft.com/office/powerpoint/2010/main" val="196078599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Tagged version, if we create a new workflow version e.g. resubmission, does the data load then update against resubmission and present itself here </a:t>
            </a:r>
            <a:r>
              <a:rPr lang="en-AU" dirty="0" err="1"/>
              <a:t>ie</a:t>
            </a:r>
            <a:r>
              <a:rPr lang="en-AU" dirty="0"/>
              <a:t> so there could possibly be one load date with two tagged versions?</a:t>
            </a:r>
          </a:p>
          <a:p>
            <a:endParaRPr lang="en-AU" dirty="0"/>
          </a:p>
          <a:p>
            <a:r>
              <a:rPr lang="en-AU" dirty="0"/>
              <a:t>Create working example of this.</a:t>
            </a:r>
          </a:p>
        </p:txBody>
      </p:sp>
      <p:sp>
        <p:nvSpPr>
          <p:cNvPr id="4" name="Slide Number Placeholder 3"/>
          <p:cNvSpPr>
            <a:spLocks noGrp="1"/>
          </p:cNvSpPr>
          <p:nvPr>
            <p:ph type="sldNum" sz="quarter" idx="10"/>
          </p:nvPr>
        </p:nvSpPr>
        <p:spPr/>
        <p:txBody>
          <a:bodyPr/>
          <a:lstStyle/>
          <a:p>
            <a:fld id="{A21F0A94-BE98-4D98-9658-F6BD5616A738}" type="slidenum">
              <a:rPr lang="en-AU" smtClean="0"/>
              <a:t>117</a:t>
            </a:fld>
            <a:endParaRPr lang="en-AU" dirty="0"/>
          </a:p>
        </p:txBody>
      </p:sp>
    </p:spTree>
    <p:extLst>
      <p:ext uri="{BB962C8B-B14F-4D97-AF65-F5344CB8AC3E}">
        <p14:creationId xmlns:p14="http://schemas.microsoft.com/office/powerpoint/2010/main" val="140101507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Logically the entity composition will remain relatively consistent for the majority of periods (unless acquisition or ELE changes, or capital relief trust)</a:t>
            </a:r>
          </a:p>
          <a:p>
            <a:endParaRPr lang="en-AU" dirty="0"/>
          </a:p>
          <a:p>
            <a:r>
              <a:rPr lang="en-AU" dirty="0"/>
              <a:t>Top half gives overview of periods (note the use of EV instead of TV)</a:t>
            </a:r>
          </a:p>
          <a:p>
            <a:endParaRPr lang="en-AU" dirty="0"/>
          </a:p>
          <a:p>
            <a:r>
              <a:rPr lang="en-AU" dirty="0"/>
              <a:t>Bottom half gives overview of inclusions for those periods</a:t>
            </a:r>
          </a:p>
          <a:p>
            <a:endParaRPr lang="en-AU" dirty="0"/>
          </a:p>
          <a:p>
            <a:r>
              <a:rPr lang="en-AU" dirty="0"/>
              <a:t>You will note there is no save, lock and edit buttons on this screen, it is not required, when any data source is locked the EV will be locked across all the data sources.</a:t>
            </a:r>
          </a:p>
          <a:p>
            <a:endParaRPr lang="en-AU" dirty="0"/>
          </a:p>
          <a:p>
            <a:r>
              <a:rPr lang="en-AU" dirty="0"/>
              <a:t>Note: On the Drop down, when t</a:t>
            </a:r>
            <a:r>
              <a:rPr lang="en-AU" sz="1200" kern="1200" dirty="0">
                <a:solidFill>
                  <a:schemeClr val="tx1"/>
                </a:solidFill>
                <a:effectLst/>
                <a:latin typeface="+mn-lt"/>
                <a:ea typeface="+mn-ea"/>
                <a:cs typeface="+mn-cs"/>
              </a:rPr>
              <a:t>agging the entity version </a:t>
            </a:r>
            <a:r>
              <a:rPr lang="en-AU" sz="1200" kern="1200" dirty="0" err="1">
                <a:solidFill>
                  <a:schemeClr val="tx1"/>
                </a:solidFill>
                <a:effectLst/>
                <a:latin typeface="+mn-lt"/>
                <a:ea typeface="+mn-ea"/>
                <a:cs typeface="+mn-cs"/>
              </a:rPr>
              <a:t>ie</a:t>
            </a:r>
            <a:r>
              <a:rPr lang="en-AU" sz="1200" kern="1200" dirty="0">
                <a:solidFill>
                  <a:schemeClr val="tx1"/>
                </a:solidFill>
                <a:effectLst/>
                <a:latin typeface="+mn-lt"/>
                <a:ea typeface="+mn-ea"/>
                <a:cs typeface="+mn-cs"/>
              </a:rPr>
              <a:t> when you select whether the entity is in the APRA group, there is no drop down option for “No”, so it is either Yes or blank.</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-&gt; NOTE in the first instance when creating an entity version (EV1) you need to ensure there is a workflow created, Post first time then you can copy from previous versions</a:t>
            </a:r>
          </a:p>
          <a:p>
            <a:endParaRPr lang="en-AU" dirty="0"/>
          </a:p>
        </p:txBody>
      </p:sp>
      <p:sp>
        <p:nvSpPr>
          <p:cNvPr id="4" name="Slide Number Placeholder 3"/>
          <p:cNvSpPr>
            <a:spLocks noGrp="1"/>
          </p:cNvSpPr>
          <p:nvPr>
            <p:ph type="sldNum" sz="quarter" idx="10"/>
          </p:nvPr>
        </p:nvSpPr>
        <p:spPr/>
        <p:txBody>
          <a:bodyPr/>
          <a:lstStyle/>
          <a:p>
            <a:fld id="{A21F0A94-BE98-4D98-9658-F6BD5616A738}" type="slidenum">
              <a:rPr lang="en-AU" smtClean="0"/>
              <a:t>120</a:t>
            </a:fld>
            <a:endParaRPr lang="en-AU" dirty="0"/>
          </a:p>
        </p:txBody>
      </p:sp>
    </p:spTree>
    <p:extLst>
      <p:ext uri="{BB962C8B-B14F-4D97-AF65-F5344CB8AC3E}">
        <p14:creationId xmlns:p14="http://schemas.microsoft.com/office/powerpoint/2010/main" val="356284944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Assumptions relate to the levels effectively. </a:t>
            </a:r>
          </a:p>
          <a:p>
            <a:endParaRPr lang="en-AU" dirty="0"/>
          </a:p>
          <a:p>
            <a:r>
              <a:rPr lang="en-AU" dirty="0"/>
              <a:t>Level 1 – the most granular level you can tag your data </a:t>
            </a:r>
            <a:r>
              <a:rPr lang="en-AU" dirty="0" err="1"/>
              <a:t>eg.</a:t>
            </a:r>
            <a:r>
              <a:rPr lang="en-AU" dirty="0"/>
              <a:t> GL account and product. This permits you to tag data to specific requirements</a:t>
            </a:r>
          </a:p>
          <a:p>
            <a:endParaRPr lang="en-AU" dirty="0"/>
          </a:p>
          <a:p>
            <a:r>
              <a:rPr lang="en-AU" dirty="0"/>
              <a:t>Level 2 – once level 1 has been addressed, Level 2 provides a higher level of tagging, e.g. if GL account and product is not met within the first instance then the system will move to level 2</a:t>
            </a:r>
          </a:p>
          <a:p>
            <a:r>
              <a:rPr lang="en-AU" dirty="0"/>
              <a:t>e.g. domicile </a:t>
            </a:r>
            <a:r>
              <a:rPr lang="en-AU" dirty="0" err="1"/>
              <a:t>eg</a:t>
            </a:r>
            <a:endParaRPr lang="en-AU" dirty="0"/>
          </a:p>
          <a:p>
            <a:endParaRPr lang="en-AU" dirty="0"/>
          </a:p>
          <a:p>
            <a:r>
              <a:rPr lang="en-AU" dirty="0"/>
              <a:t>Level 3 – overarching assumption where anything is not tagged</a:t>
            </a:r>
          </a:p>
          <a:p>
            <a:endParaRPr lang="en-AU" dirty="0"/>
          </a:p>
          <a:p>
            <a:r>
              <a:rPr lang="en-AU" dirty="0"/>
              <a:t>Karl -&gt; Confirm: When creating a new version, by default it always copies over from the previous version (albeit I am not sure how sometimes it appears to miss a version (TV1 – Tv3)</a:t>
            </a:r>
          </a:p>
          <a:p>
            <a:endParaRPr lang="en-AU" dirty="0"/>
          </a:p>
          <a:p>
            <a:r>
              <a:rPr lang="en-AU" dirty="0"/>
              <a:t>KARL - &gt; we should add a button on this screen for return to dimensions (if you navigate here from Dimension creation you cannot return to that screen)</a:t>
            </a:r>
          </a:p>
        </p:txBody>
      </p:sp>
      <p:sp>
        <p:nvSpPr>
          <p:cNvPr id="4" name="Slide Number Placeholder 3"/>
          <p:cNvSpPr>
            <a:spLocks noGrp="1"/>
          </p:cNvSpPr>
          <p:nvPr>
            <p:ph type="sldNum" sz="quarter" idx="10"/>
          </p:nvPr>
        </p:nvSpPr>
        <p:spPr/>
        <p:txBody>
          <a:bodyPr/>
          <a:lstStyle/>
          <a:p>
            <a:fld id="{A21F0A94-BE98-4D98-9658-F6BD5616A738}" type="slidenum">
              <a:rPr lang="en-AU" smtClean="0"/>
              <a:t>122</a:t>
            </a:fld>
            <a:endParaRPr lang="en-AU" dirty="0"/>
          </a:p>
        </p:txBody>
      </p:sp>
    </p:spTree>
    <p:extLst>
      <p:ext uri="{BB962C8B-B14F-4D97-AF65-F5344CB8AC3E}">
        <p14:creationId xmlns:p14="http://schemas.microsoft.com/office/powerpoint/2010/main" val="118927856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Save Lock and Copy will copy from the assumptions you have used previously </a:t>
            </a:r>
            <a:r>
              <a:rPr lang="en-AU" dirty="0" err="1"/>
              <a:t>ie</a:t>
            </a:r>
            <a:r>
              <a:rPr lang="en-AU" dirty="0"/>
              <a:t> the levels remain the same. The levels are not really hierarchical, they present a order for which you can create deviations to tag, and other or all</a:t>
            </a:r>
          </a:p>
          <a:p>
            <a:endParaRPr lang="en-AU" dirty="0"/>
          </a:p>
          <a:p>
            <a:r>
              <a:rPr lang="en-AU" dirty="0"/>
              <a:t>Think one exception in a </a:t>
            </a:r>
            <a:r>
              <a:rPr lang="en-AU" dirty="0" err="1"/>
              <a:t>gl</a:t>
            </a:r>
            <a:r>
              <a:rPr lang="en-AU" dirty="0"/>
              <a:t> hierarchy, </a:t>
            </a:r>
            <a:r>
              <a:rPr lang="en-AU" dirty="0" err="1"/>
              <a:t>eg</a:t>
            </a:r>
            <a:r>
              <a:rPr lang="en-AU" dirty="0"/>
              <a:t> you may want to tag one account as a liability which sits as an asset account</a:t>
            </a:r>
          </a:p>
          <a:p>
            <a:endParaRPr lang="en-AU" dirty="0"/>
          </a:p>
          <a:p>
            <a:r>
              <a:rPr lang="en-AU" dirty="0"/>
              <a:t>Reset version undoes the save, lock and copy </a:t>
            </a:r>
            <a:r>
              <a:rPr lang="en-AU" dirty="0" err="1"/>
              <a:t>ie</a:t>
            </a:r>
            <a:r>
              <a:rPr lang="en-AU" dirty="0"/>
              <a:t> it reverses the assumptions that have been locked.</a:t>
            </a:r>
          </a:p>
          <a:p>
            <a:endParaRPr lang="en-AU" dirty="0"/>
          </a:p>
          <a:p>
            <a:r>
              <a:rPr lang="en-AU" dirty="0"/>
              <a:t>If you click Create new version and then change a </a:t>
            </a:r>
          </a:p>
        </p:txBody>
      </p:sp>
      <p:sp>
        <p:nvSpPr>
          <p:cNvPr id="4" name="Slide Number Placeholder 3"/>
          <p:cNvSpPr>
            <a:spLocks noGrp="1"/>
          </p:cNvSpPr>
          <p:nvPr>
            <p:ph type="sldNum" sz="quarter" idx="10"/>
          </p:nvPr>
        </p:nvSpPr>
        <p:spPr/>
        <p:txBody>
          <a:bodyPr/>
          <a:lstStyle/>
          <a:p>
            <a:fld id="{A21F0A94-BE98-4D98-9658-F6BD5616A738}" type="slidenum">
              <a:rPr lang="en-AU" smtClean="0"/>
              <a:t>123</a:t>
            </a:fld>
            <a:endParaRPr lang="en-AU" dirty="0"/>
          </a:p>
        </p:txBody>
      </p:sp>
    </p:spTree>
    <p:extLst>
      <p:ext uri="{BB962C8B-B14F-4D97-AF65-F5344CB8AC3E}">
        <p14:creationId xmlns:p14="http://schemas.microsoft.com/office/powerpoint/2010/main" val="37217210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You have to save lock and copy the version before you commence tagging process</a:t>
            </a:r>
          </a:p>
        </p:txBody>
      </p:sp>
      <p:sp>
        <p:nvSpPr>
          <p:cNvPr id="4" name="Slide Number Placeholder 3"/>
          <p:cNvSpPr>
            <a:spLocks noGrp="1"/>
          </p:cNvSpPr>
          <p:nvPr>
            <p:ph type="sldNum" sz="quarter" idx="10"/>
          </p:nvPr>
        </p:nvSpPr>
        <p:spPr/>
        <p:txBody>
          <a:bodyPr/>
          <a:lstStyle/>
          <a:p>
            <a:fld id="{A21F0A94-BE98-4D98-9658-F6BD5616A738}" type="slidenum">
              <a:rPr lang="en-AU" smtClean="0"/>
              <a:t>124</a:t>
            </a:fld>
            <a:endParaRPr lang="en-AU" dirty="0"/>
          </a:p>
        </p:txBody>
      </p:sp>
    </p:spTree>
    <p:extLst>
      <p:ext uri="{BB962C8B-B14F-4D97-AF65-F5344CB8AC3E}">
        <p14:creationId xmlns:p14="http://schemas.microsoft.com/office/powerpoint/2010/main" val="2136391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through the PET. Look at the members of the dimension so the audience really grasps this understanding before moving into the tagging. Probably start with the 320 as an easy starting point.</a:t>
            </a:r>
          </a:p>
        </p:txBody>
      </p:sp>
      <p:sp>
        <p:nvSpPr>
          <p:cNvPr id="4" name="Slide Number Placeholder 3"/>
          <p:cNvSpPr>
            <a:spLocks noGrp="1"/>
          </p:cNvSpPr>
          <p:nvPr>
            <p:ph type="sldNum" sz="quarter" idx="5"/>
          </p:nvPr>
        </p:nvSpPr>
        <p:spPr/>
        <p:txBody>
          <a:bodyPr/>
          <a:lstStyle/>
          <a:p>
            <a:fld id="{A21F0A94-BE98-4D98-9658-F6BD5616A738}" type="slidenum">
              <a:rPr lang="en-AU" smtClean="0"/>
              <a:t>10</a:t>
            </a:fld>
            <a:endParaRPr lang="en-AU" dirty="0"/>
          </a:p>
        </p:txBody>
      </p:sp>
    </p:spTree>
    <p:extLst>
      <p:ext uri="{BB962C8B-B14F-4D97-AF65-F5344CB8AC3E}">
        <p14:creationId xmlns:p14="http://schemas.microsoft.com/office/powerpoint/2010/main" val="216705172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AU" dirty="0"/>
              <a:t>The dimension to be tagged</a:t>
            </a:r>
          </a:p>
          <a:p>
            <a:pPr marL="228600" indent="-228600">
              <a:buAutoNum type="arabicPeriod"/>
            </a:pPr>
            <a:r>
              <a:rPr lang="en-AU" dirty="0"/>
              <a:t>TV</a:t>
            </a:r>
          </a:p>
          <a:p>
            <a:pPr marL="228600" indent="-228600">
              <a:buAutoNum type="arabicPeriod"/>
            </a:pPr>
            <a:r>
              <a:rPr lang="en-AU" dirty="0"/>
              <a:t>Level 1, 2, or 3</a:t>
            </a:r>
          </a:p>
          <a:p>
            <a:pPr marL="228600" indent="-228600">
              <a:buAutoNum type="arabicPeriod"/>
            </a:pPr>
            <a:r>
              <a:rPr lang="en-AU" dirty="0"/>
              <a:t>The list of business elements that are attached to the dimension</a:t>
            </a:r>
          </a:p>
          <a:p>
            <a:pPr marL="228600" indent="-228600">
              <a:buAutoNum type="arabicPeriod"/>
            </a:pPr>
            <a:r>
              <a:rPr lang="en-AU" dirty="0"/>
              <a:t>If multiple dimensions where being used to create a tag then columns 2 to 4 could contain values</a:t>
            </a:r>
          </a:p>
          <a:p>
            <a:pPr marL="228600" indent="-228600">
              <a:buAutoNum type="arabicPeriod"/>
            </a:pPr>
            <a:r>
              <a:rPr lang="en-AU" dirty="0"/>
              <a:t>The SBR elements within the dimension (in this instance SBR Counterparty Domicile) for which you will marry up your business dimensions to create the SBR dimensional element</a:t>
            </a:r>
          </a:p>
          <a:p>
            <a:pPr marL="228600" indent="-228600">
              <a:buAutoNum type="arabicPeriod"/>
            </a:pPr>
            <a:r>
              <a:rPr lang="en-AU" dirty="0"/>
              <a:t>These drops downs allow you to add elements that have previously not been tagged. The list (under point 4) will provide all those elements that have previously been tagged. The option 7 allows you to add new ones should a new element arise.</a:t>
            </a:r>
          </a:p>
          <a:p>
            <a:pPr marL="228600" indent="-228600">
              <a:buAutoNum type="arabicPeriod"/>
            </a:pPr>
            <a:r>
              <a:rPr lang="en-AU" dirty="0"/>
              <a:t>This allows you to add the item chosen in point 7 to the table below to be tagged.</a:t>
            </a:r>
          </a:p>
          <a:p>
            <a:pPr marL="228600" indent="-228600">
              <a:buAutoNum type="arabicPeriod"/>
            </a:pPr>
            <a:r>
              <a:rPr lang="en-AU" dirty="0"/>
              <a:t>This gives you all new elements added to the cube that need to be tagged</a:t>
            </a:r>
          </a:p>
          <a:p>
            <a:pPr marL="228600" indent="-228600">
              <a:buAutoNum type="arabicPeriod"/>
            </a:pPr>
            <a:endParaRPr lang="en-AU" dirty="0"/>
          </a:p>
          <a:p>
            <a:pPr marL="0" indent="0">
              <a:buNone/>
            </a:pPr>
            <a:r>
              <a:rPr lang="en-AU" dirty="0"/>
              <a:t>NOTE: when you are happy with the tagging, select recalculate and the text under element goes from Green to black</a:t>
            </a:r>
          </a:p>
          <a:p>
            <a:pPr marL="0" indent="0">
              <a:buNone/>
            </a:pPr>
            <a:endParaRPr lang="en-AU" dirty="0"/>
          </a:p>
          <a:p>
            <a:pPr marL="0" indent="0">
              <a:buNone/>
            </a:pPr>
            <a:r>
              <a:rPr lang="en-AU" dirty="0"/>
              <a:t>NOTE: if you leave an element empty in this tagging process then it will go to no element mapping </a:t>
            </a:r>
            <a:r>
              <a:rPr lang="en-AU" dirty="0" err="1"/>
              <a:t>ie</a:t>
            </a:r>
            <a:r>
              <a:rPr lang="en-AU" dirty="0"/>
              <a:t> no problems</a:t>
            </a:r>
          </a:p>
          <a:p>
            <a:pPr marL="0" indent="0">
              <a:buNone/>
            </a:pPr>
            <a:endParaRPr lang="en-AU" dirty="0"/>
          </a:p>
          <a:p>
            <a:pPr marL="0" indent="0">
              <a:buNone/>
            </a:pPr>
            <a:r>
              <a:rPr lang="en-AU" dirty="0"/>
              <a:t>NOTE: where there is a one for one correlation of data, then you can place the base client dimension member to the measure</a:t>
            </a:r>
          </a:p>
          <a:p>
            <a:endParaRPr lang="en-AU" dirty="0"/>
          </a:p>
          <a:p>
            <a:r>
              <a:rPr lang="en-AU" dirty="0"/>
              <a:t>Karl - &gt; What is the difference between the “Add all items and Add Selected item” buttons?</a:t>
            </a:r>
          </a:p>
        </p:txBody>
      </p:sp>
      <p:sp>
        <p:nvSpPr>
          <p:cNvPr id="4" name="Slide Number Placeholder 3"/>
          <p:cNvSpPr>
            <a:spLocks noGrp="1"/>
          </p:cNvSpPr>
          <p:nvPr>
            <p:ph type="sldNum" sz="quarter" idx="10"/>
          </p:nvPr>
        </p:nvSpPr>
        <p:spPr/>
        <p:txBody>
          <a:bodyPr/>
          <a:lstStyle/>
          <a:p>
            <a:fld id="{A21F0A94-BE98-4D98-9658-F6BD5616A738}" type="slidenum">
              <a:rPr lang="en-AU" smtClean="0"/>
              <a:t>125</a:t>
            </a:fld>
            <a:endParaRPr lang="en-AU" dirty="0"/>
          </a:p>
        </p:txBody>
      </p:sp>
    </p:spTree>
    <p:extLst>
      <p:ext uri="{BB962C8B-B14F-4D97-AF65-F5344CB8AC3E}">
        <p14:creationId xmlns:p14="http://schemas.microsoft.com/office/powerpoint/2010/main" val="294173787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Karl -&gt; chicken and egg? How do we add items and then click add all items and the above message appears?</a:t>
            </a:r>
          </a:p>
          <a:p>
            <a:endParaRPr lang="en-AU" dirty="0"/>
          </a:p>
          <a:p>
            <a:endParaRPr lang="en-AU" dirty="0"/>
          </a:p>
        </p:txBody>
      </p:sp>
      <p:sp>
        <p:nvSpPr>
          <p:cNvPr id="4" name="Slide Number Placeholder 3"/>
          <p:cNvSpPr>
            <a:spLocks noGrp="1"/>
          </p:cNvSpPr>
          <p:nvPr>
            <p:ph type="sldNum" sz="quarter" idx="10"/>
          </p:nvPr>
        </p:nvSpPr>
        <p:spPr/>
        <p:txBody>
          <a:bodyPr/>
          <a:lstStyle/>
          <a:p>
            <a:fld id="{A21F0A94-BE98-4D98-9658-F6BD5616A738}" type="slidenum">
              <a:rPr lang="en-AU" smtClean="0"/>
              <a:t>126</a:t>
            </a:fld>
            <a:endParaRPr lang="en-AU" dirty="0"/>
          </a:p>
        </p:txBody>
      </p:sp>
    </p:spTree>
    <p:extLst>
      <p:ext uri="{BB962C8B-B14F-4D97-AF65-F5344CB8AC3E}">
        <p14:creationId xmlns:p14="http://schemas.microsoft.com/office/powerpoint/2010/main" val="156539675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Tagging versions are created against individual SBR dimensions, so in the above you can see Counterparty </a:t>
            </a:r>
            <a:r>
              <a:rPr lang="en-AU" dirty="0" err="1"/>
              <a:t>domocile</a:t>
            </a:r>
            <a:r>
              <a:rPr lang="en-AU" dirty="0"/>
              <a:t> is up to the 3</a:t>
            </a:r>
            <a:r>
              <a:rPr lang="en-AU" baseline="30000" dirty="0"/>
              <a:t>rd</a:t>
            </a:r>
            <a:r>
              <a:rPr lang="en-AU" dirty="0"/>
              <a:t> version of tagging, yet Counterparty type is </a:t>
            </a:r>
            <a:r>
              <a:rPr lang="en-AU" dirty="0" err="1"/>
              <a:t>is</a:t>
            </a:r>
            <a:r>
              <a:rPr lang="en-AU" dirty="0"/>
              <a:t> only at version 2.</a:t>
            </a:r>
          </a:p>
          <a:p>
            <a:endParaRPr lang="en-AU" dirty="0"/>
          </a:p>
          <a:p>
            <a:r>
              <a:rPr lang="en-AU" dirty="0"/>
              <a:t>So you can see from this report what versions where used in the final submission to APRA. However if you would like to compare the detail of these versions then you can select compare (2)</a:t>
            </a:r>
          </a:p>
        </p:txBody>
      </p:sp>
      <p:sp>
        <p:nvSpPr>
          <p:cNvPr id="4" name="Slide Number Placeholder 3"/>
          <p:cNvSpPr>
            <a:spLocks noGrp="1"/>
          </p:cNvSpPr>
          <p:nvPr>
            <p:ph type="sldNum" sz="quarter" idx="10"/>
          </p:nvPr>
        </p:nvSpPr>
        <p:spPr/>
        <p:txBody>
          <a:bodyPr/>
          <a:lstStyle/>
          <a:p>
            <a:fld id="{A21F0A94-BE98-4D98-9658-F6BD5616A738}" type="slidenum">
              <a:rPr lang="en-AU" smtClean="0"/>
              <a:t>128</a:t>
            </a:fld>
            <a:endParaRPr lang="en-AU" dirty="0"/>
          </a:p>
        </p:txBody>
      </p:sp>
    </p:spTree>
    <p:extLst>
      <p:ext uri="{BB962C8B-B14F-4D97-AF65-F5344CB8AC3E}">
        <p14:creationId xmlns:p14="http://schemas.microsoft.com/office/powerpoint/2010/main" val="292630147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You can use multiple dimensions of your base data to create the “tag”. This creates a concatenated fact to then tag.</a:t>
            </a:r>
          </a:p>
          <a:p>
            <a:endParaRPr lang="en-AU" dirty="0"/>
          </a:p>
          <a:p>
            <a:r>
              <a:rPr lang="en-AU" dirty="0"/>
              <a:t>NOTE - &gt; After updating any tagging you need to reload the tagging cube</a:t>
            </a:r>
          </a:p>
          <a:p>
            <a:endParaRPr lang="en-AU" dirty="0"/>
          </a:p>
          <a:p>
            <a:endParaRPr lang="en-AU" dirty="0"/>
          </a:p>
          <a:p>
            <a:endParaRPr lang="en-AU" dirty="0"/>
          </a:p>
          <a:p>
            <a:endParaRPr lang="en-AU" dirty="0"/>
          </a:p>
        </p:txBody>
      </p:sp>
      <p:sp>
        <p:nvSpPr>
          <p:cNvPr id="4" name="Slide Number Placeholder 3"/>
          <p:cNvSpPr>
            <a:spLocks noGrp="1"/>
          </p:cNvSpPr>
          <p:nvPr>
            <p:ph type="sldNum" sz="quarter" idx="10"/>
          </p:nvPr>
        </p:nvSpPr>
        <p:spPr/>
        <p:txBody>
          <a:bodyPr/>
          <a:lstStyle/>
          <a:p>
            <a:fld id="{A21F0A94-BE98-4D98-9658-F6BD5616A738}" type="slidenum">
              <a:rPr lang="en-AU" smtClean="0"/>
              <a:t>129</a:t>
            </a:fld>
            <a:endParaRPr lang="en-AU" dirty="0"/>
          </a:p>
        </p:txBody>
      </p:sp>
    </p:spTree>
    <p:extLst>
      <p:ext uri="{BB962C8B-B14F-4D97-AF65-F5344CB8AC3E}">
        <p14:creationId xmlns:p14="http://schemas.microsoft.com/office/powerpoint/2010/main" val="218295074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screen gives you what business dimensions have been used for the purposes of tagging against the SBR dimension. In this example the asset impairment value type.</a:t>
            </a:r>
          </a:p>
          <a:p>
            <a:endParaRPr lang="en-AU" dirty="0"/>
          </a:p>
        </p:txBody>
      </p:sp>
      <p:sp>
        <p:nvSpPr>
          <p:cNvPr id="4" name="Slide Number Placeholder 3"/>
          <p:cNvSpPr>
            <a:spLocks noGrp="1"/>
          </p:cNvSpPr>
          <p:nvPr>
            <p:ph type="sldNum" sz="quarter" idx="10"/>
          </p:nvPr>
        </p:nvSpPr>
        <p:spPr/>
        <p:txBody>
          <a:bodyPr/>
          <a:lstStyle/>
          <a:p>
            <a:fld id="{A21F0A94-BE98-4D98-9658-F6BD5616A738}" type="slidenum">
              <a:rPr lang="en-AU" smtClean="0"/>
              <a:t>130</a:t>
            </a:fld>
            <a:endParaRPr lang="en-AU" dirty="0"/>
          </a:p>
        </p:txBody>
      </p:sp>
    </p:spTree>
    <p:extLst>
      <p:ext uri="{BB962C8B-B14F-4D97-AF65-F5344CB8AC3E}">
        <p14:creationId xmlns:p14="http://schemas.microsoft.com/office/powerpoint/2010/main" val="221032090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You can see changes highlighted on the right hand side, in this instance there has been a fundamental change</a:t>
            </a:r>
          </a:p>
          <a:p>
            <a:endParaRPr lang="en-AU" dirty="0"/>
          </a:p>
        </p:txBody>
      </p:sp>
      <p:sp>
        <p:nvSpPr>
          <p:cNvPr id="4" name="Slide Number Placeholder 3"/>
          <p:cNvSpPr>
            <a:spLocks noGrp="1"/>
          </p:cNvSpPr>
          <p:nvPr>
            <p:ph type="sldNum" sz="quarter" idx="10"/>
          </p:nvPr>
        </p:nvSpPr>
        <p:spPr/>
        <p:txBody>
          <a:bodyPr/>
          <a:lstStyle/>
          <a:p>
            <a:fld id="{A21F0A94-BE98-4D98-9658-F6BD5616A738}" type="slidenum">
              <a:rPr lang="en-AU" smtClean="0"/>
              <a:t>131</a:t>
            </a:fld>
            <a:endParaRPr lang="en-AU" dirty="0"/>
          </a:p>
        </p:txBody>
      </p:sp>
    </p:spTree>
    <p:extLst>
      <p:ext uri="{BB962C8B-B14F-4D97-AF65-F5344CB8AC3E}">
        <p14:creationId xmlns:p14="http://schemas.microsoft.com/office/powerpoint/2010/main" val="421943033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It is easiest to map to concept by concept.</a:t>
            </a:r>
          </a:p>
          <a:p>
            <a:endParaRPr lang="en-AU" dirty="0"/>
          </a:p>
          <a:p>
            <a:r>
              <a:rPr lang="en-AU" dirty="0"/>
              <a:t>Select your data source, and then select the concept, this will tell which attributes the concept is used for. You can then type in the </a:t>
            </a:r>
            <a:r>
              <a:rPr lang="en-AU" dirty="0" err="1"/>
              <a:t>Tref</a:t>
            </a:r>
            <a:r>
              <a:rPr lang="en-AU" dirty="0"/>
              <a:t> ID (which is the concept ID) against the attributes as to where this concept will be used.</a:t>
            </a:r>
          </a:p>
          <a:p>
            <a:endParaRPr lang="en-AU" dirty="0"/>
          </a:p>
          <a:p>
            <a:r>
              <a:rPr lang="en-AU" dirty="0"/>
              <a:t>What is mapping</a:t>
            </a:r>
          </a:p>
          <a:p>
            <a:r>
              <a:rPr lang="en-AU" dirty="0"/>
              <a:t>Automated mapping v manual mapping (when you need to map?)</a:t>
            </a:r>
          </a:p>
          <a:p>
            <a:r>
              <a:rPr lang="en-AU" dirty="0"/>
              <a:t>Table mapping v attribute mapping</a:t>
            </a:r>
          </a:p>
          <a:p>
            <a:pPr marL="0" indent="0">
              <a:buNone/>
            </a:pPr>
            <a:r>
              <a:rPr lang="en-AU" sz="1200" dirty="0"/>
              <a:t>Table mapping is unique in that there are variables in each line presentation. There are multiple rows of data (bring up an example of table). </a:t>
            </a:r>
            <a:r>
              <a:rPr lang="en-AU" sz="1200" dirty="0" err="1"/>
              <a:t>Thje</a:t>
            </a:r>
            <a:r>
              <a:rPr lang="en-AU" sz="1200" dirty="0"/>
              <a:t> reason </a:t>
            </a:r>
            <a:r>
              <a:rPr lang="en-AU" sz="1200" dirty="0" err="1"/>
              <a:t>fo</a:t>
            </a:r>
            <a:r>
              <a:rPr lang="en-AU" sz="1200" dirty="0"/>
              <a:t> </a:t>
            </a:r>
            <a:r>
              <a:rPr lang="en-AU" sz="1200" dirty="0" err="1"/>
              <a:t>rthe</a:t>
            </a:r>
            <a:r>
              <a:rPr lang="en-AU" sz="1200" dirty="0"/>
              <a:t> difference in process is attribute is one for one because the tag has been created. Table mapping has “unlimited” combinations of data to be used in the tagging and reporting process.</a:t>
            </a:r>
          </a:p>
          <a:p>
            <a:r>
              <a:rPr lang="en-AU" dirty="0"/>
              <a:t>Changes in mapping, version control</a:t>
            </a:r>
          </a:p>
          <a:p>
            <a:r>
              <a:rPr lang="en-AU" dirty="0"/>
              <a:t>Mapping by Form v Mapping by concept (when to use, when not to use)</a:t>
            </a:r>
          </a:p>
          <a:p>
            <a:endParaRPr lang="en-AU" dirty="0"/>
          </a:p>
        </p:txBody>
      </p:sp>
      <p:sp>
        <p:nvSpPr>
          <p:cNvPr id="4" name="Slide Number Placeholder 3"/>
          <p:cNvSpPr>
            <a:spLocks noGrp="1"/>
          </p:cNvSpPr>
          <p:nvPr>
            <p:ph type="sldNum" sz="quarter" idx="10"/>
          </p:nvPr>
        </p:nvSpPr>
        <p:spPr/>
        <p:txBody>
          <a:bodyPr/>
          <a:lstStyle/>
          <a:p>
            <a:fld id="{A21F0A94-BE98-4D98-9658-F6BD5616A738}" type="slidenum">
              <a:rPr lang="en-AU" smtClean="0"/>
              <a:t>133</a:t>
            </a:fld>
            <a:endParaRPr lang="en-AU" dirty="0"/>
          </a:p>
        </p:txBody>
      </p:sp>
    </p:spTree>
    <p:extLst>
      <p:ext uri="{BB962C8B-B14F-4D97-AF65-F5344CB8AC3E}">
        <p14:creationId xmlns:p14="http://schemas.microsoft.com/office/powerpoint/2010/main" val="265815566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You need to update the Tagged GL Measure with the appropriate concepts prior to being able to map. The easiest way to do this is a manual update and copy paste from the excel logical models</a:t>
            </a:r>
          </a:p>
          <a:p>
            <a:endParaRPr lang="en-AU" dirty="0"/>
          </a:p>
          <a:p>
            <a:endParaRPr lang="en-AU" dirty="0"/>
          </a:p>
          <a:p>
            <a:endParaRPr lang="en-AU" dirty="0"/>
          </a:p>
        </p:txBody>
      </p:sp>
      <p:sp>
        <p:nvSpPr>
          <p:cNvPr id="4" name="Slide Number Placeholder 3"/>
          <p:cNvSpPr>
            <a:spLocks noGrp="1"/>
          </p:cNvSpPr>
          <p:nvPr>
            <p:ph type="sldNum" sz="quarter" idx="10"/>
          </p:nvPr>
        </p:nvSpPr>
        <p:spPr/>
        <p:txBody>
          <a:bodyPr/>
          <a:lstStyle/>
          <a:p>
            <a:fld id="{A21F0A94-BE98-4D98-9658-F6BD5616A738}" type="slidenum">
              <a:rPr lang="en-AU" smtClean="0"/>
              <a:t>134</a:t>
            </a:fld>
            <a:endParaRPr lang="en-AU" dirty="0"/>
          </a:p>
        </p:txBody>
      </p:sp>
    </p:spTree>
    <p:extLst>
      <p:ext uri="{BB962C8B-B14F-4D97-AF65-F5344CB8AC3E}">
        <p14:creationId xmlns:p14="http://schemas.microsoft.com/office/powerpoint/2010/main" val="155274136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Copy and paste the concepts into the Form (we should have had these identified in the first instance from the logical data model)</a:t>
            </a:r>
          </a:p>
          <a:p>
            <a:endParaRPr lang="en-AU" dirty="0"/>
          </a:p>
        </p:txBody>
      </p:sp>
      <p:sp>
        <p:nvSpPr>
          <p:cNvPr id="4" name="Slide Number Placeholder 3"/>
          <p:cNvSpPr>
            <a:spLocks noGrp="1"/>
          </p:cNvSpPr>
          <p:nvPr>
            <p:ph type="sldNum" sz="quarter" idx="10"/>
          </p:nvPr>
        </p:nvSpPr>
        <p:spPr/>
        <p:txBody>
          <a:bodyPr/>
          <a:lstStyle/>
          <a:p>
            <a:fld id="{A21F0A94-BE98-4D98-9658-F6BD5616A738}" type="slidenum">
              <a:rPr lang="en-AU" smtClean="0"/>
              <a:t>135</a:t>
            </a:fld>
            <a:endParaRPr lang="en-AU" dirty="0"/>
          </a:p>
        </p:txBody>
      </p:sp>
    </p:spTree>
    <p:extLst>
      <p:ext uri="{BB962C8B-B14F-4D97-AF65-F5344CB8AC3E}">
        <p14:creationId xmlns:p14="http://schemas.microsoft.com/office/powerpoint/2010/main" val="59071774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You have to map to concept at a minimum. This is a placeholder to switch on the mapping.</a:t>
            </a:r>
          </a:p>
          <a:p>
            <a:endParaRPr lang="en-AU" dirty="0"/>
          </a:p>
          <a:p>
            <a:endParaRPr lang="en-AU" dirty="0"/>
          </a:p>
          <a:p>
            <a:endParaRPr lang="en-AU" dirty="0"/>
          </a:p>
          <a:p>
            <a:r>
              <a:rPr lang="en-AU" dirty="0"/>
              <a:t>NOTE: you will see multiple versions of the Forms, </a:t>
            </a:r>
            <a:r>
              <a:rPr lang="en-AU" dirty="0" err="1"/>
              <a:t>eg</a:t>
            </a:r>
            <a:r>
              <a:rPr lang="en-AU" dirty="0"/>
              <a:t> v37</a:t>
            </a:r>
          </a:p>
        </p:txBody>
      </p:sp>
      <p:sp>
        <p:nvSpPr>
          <p:cNvPr id="4" name="Slide Number Placeholder 3"/>
          <p:cNvSpPr>
            <a:spLocks noGrp="1"/>
          </p:cNvSpPr>
          <p:nvPr>
            <p:ph type="sldNum" sz="quarter" idx="10"/>
          </p:nvPr>
        </p:nvSpPr>
        <p:spPr/>
        <p:txBody>
          <a:bodyPr/>
          <a:lstStyle/>
          <a:p>
            <a:fld id="{A21F0A94-BE98-4D98-9658-F6BD5616A738}" type="slidenum">
              <a:rPr lang="en-AU" smtClean="0"/>
              <a:t>136</a:t>
            </a:fld>
            <a:endParaRPr lang="en-AU" dirty="0"/>
          </a:p>
        </p:txBody>
      </p:sp>
    </p:spTree>
    <p:extLst>
      <p:ext uri="{BB962C8B-B14F-4D97-AF65-F5344CB8AC3E}">
        <p14:creationId xmlns:p14="http://schemas.microsoft.com/office/powerpoint/2010/main" val="565324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1F0A94-BE98-4D98-9658-F6BD5616A738}" type="slidenum">
              <a:rPr lang="en-AU" smtClean="0"/>
              <a:t>11</a:t>
            </a:fld>
            <a:endParaRPr lang="en-AU" dirty="0"/>
          </a:p>
        </p:txBody>
      </p:sp>
    </p:spTree>
    <p:extLst>
      <p:ext uri="{BB962C8B-B14F-4D97-AF65-F5344CB8AC3E}">
        <p14:creationId xmlns:p14="http://schemas.microsoft.com/office/powerpoint/2010/main" val="74316571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Drill on attribute provides the automated mapping transparency that is created, it gives you the building blocks of what is going into this attribute</a:t>
            </a:r>
          </a:p>
          <a:p>
            <a:endParaRPr lang="en-AU" dirty="0"/>
          </a:p>
          <a:p>
            <a:r>
              <a:rPr lang="en-AU" dirty="0"/>
              <a:t>Easiest to map via concept</a:t>
            </a:r>
          </a:p>
          <a:p>
            <a:endParaRPr lang="en-AU" dirty="0"/>
          </a:p>
          <a:p>
            <a:endParaRPr lang="en-AU" dirty="0"/>
          </a:p>
        </p:txBody>
      </p:sp>
      <p:sp>
        <p:nvSpPr>
          <p:cNvPr id="4" name="Slide Number Placeholder 3"/>
          <p:cNvSpPr>
            <a:spLocks noGrp="1"/>
          </p:cNvSpPr>
          <p:nvPr>
            <p:ph type="sldNum" sz="quarter" idx="10"/>
          </p:nvPr>
        </p:nvSpPr>
        <p:spPr/>
        <p:txBody>
          <a:bodyPr/>
          <a:lstStyle/>
          <a:p>
            <a:fld id="{A21F0A94-BE98-4D98-9658-F6BD5616A738}" type="slidenum">
              <a:rPr lang="en-AU" smtClean="0"/>
              <a:t>137</a:t>
            </a:fld>
            <a:endParaRPr lang="en-AU" dirty="0"/>
          </a:p>
        </p:txBody>
      </p:sp>
    </p:spTree>
    <p:extLst>
      <p:ext uri="{BB962C8B-B14F-4D97-AF65-F5344CB8AC3E}">
        <p14:creationId xmlns:p14="http://schemas.microsoft.com/office/powerpoint/2010/main" val="90866260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You can see the SBR mapping down the bottom and the list of the SBR dimensions at the top of the page (per data source).</a:t>
            </a:r>
          </a:p>
          <a:p>
            <a:endParaRPr lang="en-AU" dirty="0"/>
          </a:p>
          <a:p>
            <a:r>
              <a:rPr lang="en-AU" dirty="0"/>
              <a:t>In many of these instances to date, tagging has been done against the business dimension for the measure</a:t>
            </a:r>
          </a:p>
        </p:txBody>
      </p:sp>
      <p:sp>
        <p:nvSpPr>
          <p:cNvPr id="4" name="Slide Number Placeholder 3"/>
          <p:cNvSpPr>
            <a:spLocks noGrp="1"/>
          </p:cNvSpPr>
          <p:nvPr>
            <p:ph type="sldNum" sz="quarter" idx="10"/>
          </p:nvPr>
        </p:nvSpPr>
        <p:spPr/>
        <p:txBody>
          <a:bodyPr/>
          <a:lstStyle/>
          <a:p>
            <a:fld id="{A21F0A94-BE98-4D98-9658-F6BD5616A738}" type="slidenum">
              <a:rPr lang="en-AU" smtClean="0"/>
              <a:t>138</a:t>
            </a:fld>
            <a:endParaRPr lang="en-AU" dirty="0"/>
          </a:p>
        </p:txBody>
      </p:sp>
    </p:spTree>
    <p:extLst>
      <p:ext uri="{BB962C8B-B14F-4D97-AF65-F5344CB8AC3E}">
        <p14:creationId xmlns:p14="http://schemas.microsoft.com/office/powerpoint/2010/main" val="160514054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All tables for which the Form version for that period are required will be displayed automatically.</a:t>
            </a:r>
          </a:p>
          <a:p>
            <a:endParaRPr lang="en-AU" dirty="0"/>
          </a:p>
          <a:p>
            <a:r>
              <a:rPr lang="en-AU" dirty="0"/>
              <a:t>This screen gives an overview of what tables are in the Forms and the reference numbers of the Forms, and how many attributes (count) are within that table (CALL out an example here tying back to PET)</a:t>
            </a:r>
          </a:p>
          <a:p>
            <a:endParaRPr lang="en-AU" dirty="0"/>
          </a:p>
          <a:p>
            <a:pPr marL="228600" indent="-228600">
              <a:buAutoNum type="arabicPeriod"/>
            </a:pPr>
            <a:r>
              <a:rPr lang="en-AU" dirty="0"/>
              <a:t>Mapped will be automatically populated when you have mapped data. This function allows you to filter on those tables that you have mapped (by clicking point 2) Note the filter applies by Form version.</a:t>
            </a:r>
          </a:p>
          <a:p>
            <a:pPr marL="228600" indent="-228600">
              <a:buAutoNum type="arabicPeriod"/>
            </a:pPr>
            <a:endParaRPr lang="en-AU" dirty="0"/>
          </a:p>
        </p:txBody>
      </p:sp>
      <p:sp>
        <p:nvSpPr>
          <p:cNvPr id="4" name="Slide Number Placeholder 3"/>
          <p:cNvSpPr>
            <a:spLocks noGrp="1"/>
          </p:cNvSpPr>
          <p:nvPr>
            <p:ph type="sldNum" sz="quarter" idx="10"/>
          </p:nvPr>
        </p:nvSpPr>
        <p:spPr/>
        <p:txBody>
          <a:bodyPr/>
          <a:lstStyle/>
          <a:p>
            <a:fld id="{A21F0A94-BE98-4D98-9658-F6BD5616A738}" type="slidenum">
              <a:rPr lang="en-AU" smtClean="0"/>
              <a:t>141</a:t>
            </a:fld>
            <a:endParaRPr lang="en-AU" dirty="0"/>
          </a:p>
        </p:txBody>
      </p:sp>
    </p:spTree>
    <p:extLst>
      <p:ext uri="{BB962C8B-B14F-4D97-AF65-F5344CB8AC3E}">
        <p14:creationId xmlns:p14="http://schemas.microsoft.com/office/powerpoint/2010/main" val="49404893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Above you can see whether the attribute is table row, column or derivation rule attribute.</a:t>
            </a:r>
          </a:p>
          <a:p>
            <a:endParaRPr lang="en-AU" dirty="0"/>
          </a:p>
          <a:p>
            <a:r>
              <a:rPr lang="en-AU" dirty="0"/>
              <a:t>Row Attribute: predefined elements given by APRA</a:t>
            </a:r>
          </a:p>
          <a:p>
            <a:endParaRPr lang="en-AU" dirty="0"/>
          </a:p>
          <a:p>
            <a:r>
              <a:rPr lang="en-AU" dirty="0"/>
              <a:t>Column Attribute:</a:t>
            </a:r>
          </a:p>
          <a:p>
            <a:r>
              <a:rPr lang="en-AU" dirty="0"/>
              <a:t>;</a:t>
            </a:r>
          </a:p>
          <a:p>
            <a:r>
              <a:rPr lang="en-AU" dirty="0"/>
              <a:t>Derivation attribute:</a:t>
            </a:r>
          </a:p>
          <a:p>
            <a:endParaRPr lang="en-AU" dirty="0"/>
          </a:p>
          <a:p>
            <a:endParaRPr lang="en-AU" dirty="0"/>
          </a:p>
        </p:txBody>
      </p:sp>
      <p:sp>
        <p:nvSpPr>
          <p:cNvPr id="4" name="Slide Number Placeholder 3"/>
          <p:cNvSpPr>
            <a:spLocks noGrp="1"/>
          </p:cNvSpPr>
          <p:nvPr>
            <p:ph type="sldNum" sz="quarter" idx="10"/>
          </p:nvPr>
        </p:nvSpPr>
        <p:spPr/>
        <p:txBody>
          <a:bodyPr/>
          <a:lstStyle/>
          <a:p>
            <a:fld id="{A21F0A94-BE98-4D98-9658-F6BD5616A738}" type="slidenum">
              <a:rPr lang="en-AU" smtClean="0"/>
              <a:t>142</a:t>
            </a:fld>
            <a:endParaRPr lang="en-AU" dirty="0"/>
          </a:p>
        </p:txBody>
      </p:sp>
    </p:spTree>
    <p:extLst>
      <p:ext uri="{BB962C8B-B14F-4D97-AF65-F5344CB8AC3E}">
        <p14:creationId xmlns:p14="http://schemas.microsoft.com/office/powerpoint/2010/main" val="56770269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Need to add definition of table – how customer identifies table numbers</a:t>
            </a:r>
          </a:p>
          <a:p>
            <a:endParaRPr lang="en-AU" dirty="0"/>
          </a:p>
          <a:p>
            <a:r>
              <a:rPr lang="en-AU" dirty="0"/>
              <a:t>Add New table Data Map</a:t>
            </a:r>
          </a:p>
          <a:p>
            <a:r>
              <a:rPr lang="en-AU" dirty="0"/>
              <a:t>1.</a:t>
            </a:r>
          </a:p>
          <a:p>
            <a:r>
              <a:rPr lang="en-AU" dirty="0"/>
              <a:t>2. This provides a list of all tables required for the versions of Forms</a:t>
            </a:r>
          </a:p>
          <a:p>
            <a:r>
              <a:rPr lang="en-AU" dirty="0"/>
              <a:t>3. After point 4 your data will appear</a:t>
            </a:r>
          </a:p>
          <a:p>
            <a:r>
              <a:rPr lang="en-AU" dirty="0"/>
              <a:t>4. Select your data source that is going to be used to provide your business data, then select Add New Table Data Map</a:t>
            </a:r>
          </a:p>
          <a:p>
            <a:r>
              <a:rPr lang="en-AU" dirty="0"/>
              <a:t>5. This takes you through to the detailed mapping data</a:t>
            </a:r>
          </a:p>
          <a:p>
            <a:endParaRPr lang="en-AU" dirty="0"/>
          </a:p>
          <a:p>
            <a:endParaRPr lang="en-AU" dirty="0"/>
          </a:p>
          <a:p>
            <a:endParaRPr lang="en-AU" dirty="0"/>
          </a:p>
        </p:txBody>
      </p:sp>
      <p:sp>
        <p:nvSpPr>
          <p:cNvPr id="4" name="Slide Number Placeholder 3"/>
          <p:cNvSpPr>
            <a:spLocks noGrp="1"/>
          </p:cNvSpPr>
          <p:nvPr>
            <p:ph type="sldNum" sz="quarter" idx="10"/>
          </p:nvPr>
        </p:nvSpPr>
        <p:spPr/>
        <p:txBody>
          <a:bodyPr/>
          <a:lstStyle/>
          <a:p>
            <a:fld id="{A21F0A94-BE98-4D98-9658-F6BD5616A738}" type="slidenum">
              <a:rPr lang="en-AU" smtClean="0"/>
              <a:t>143</a:t>
            </a:fld>
            <a:endParaRPr lang="en-AU" dirty="0"/>
          </a:p>
        </p:txBody>
      </p:sp>
    </p:spTree>
    <p:extLst>
      <p:ext uri="{BB962C8B-B14F-4D97-AF65-F5344CB8AC3E}">
        <p14:creationId xmlns:p14="http://schemas.microsoft.com/office/powerpoint/2010/main" val="171238954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Resubmission process you need to reload the tagged cubes (through </a:t>
            </a:r>
            <a:r>
              <a:rPr lang="en-AU" dirty="0" err="1"/>
              <a:t>corebuild</a:t>
            </a:r>
            <a:r>
              <a:rPr lang="en-AU" dirty="0"/>
              <a:t>)</a:t>
            </a:r>
          </a:p>
          <a:p>
            <a:endParaRPr lang="en-AU" dirty="0"/>
          </a:p>
        </p:txBody>
      </p:sp>
      <p:sp>
        <p:nvSpPr>
          <p:cNvPr id="4" name="Slide Number Placeholder 3"/>
          <p:cNvSpPr>
            <a:spLocks noGrp="1"/>
          </p:cNvSpPr>
          <p:nvPr>
            <p:ph type="sldNum" sz="quarter" idx="10"/>
          </p:nvPr>
        </p:nvSpPr>
        <p:spPr/>
        <p:txBody>
          <a:bodyPr/>
          <a:lstStyle/>
          <a:p>
            <a:fld id="{A21F0A94-BE98-4D98-9658-F6BD5616A738}" type="slidenum">
              <a:rPr lang="en-AU" smtClean="0"/>
              <a:t>146</a:t>
            </a:fld>
            <a:endParaRPr lang="en-AU" dirty="0"/>
          </a:p>
        </p:txBody>
      </p:sp>
    </p:spTree>
    <p:extLst>
      <p:ext uri="{BB962C8B-B14F-4D97-AF65-F5344CB8AC3E}">
        <p14:creationId xmlns:p14="http://schemas.microsoft.com/office/powerpoint/2010/main" val="74815478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Screen split into 2 sections being the creation of a workflow, however it is a two stepped process where you actually need to generate or activate the workflow</a:t>
            </a:r>
          </a:p>
          <a:p>
            <a:endParaRPr lang="en-AU" dirty="0"/>
          </a:p>
          <a:p>
            <a:r>
              <a:rPr lang="en-AU" dirty="0"/>
              <a:t>Type in cell is a discretionary option for people to define and create their own workflow outside of the submission and resubmission versions which are defaulted options (note when the type in option is used, when you look at prior versions </a:t>
            </a:r>
            <a:r>
              <a:rPr lang="en-AU" dirty="0" err="1"/>
              <a:t>eg</a:t>
            </a:r>
            <a:r>
              <a:rPr lang="en-AU" dirty="0"/>
              <a:t> TV1, 2 etc) then this is filtered by the submission type.</a:t>
            </a:r>
          </a:p>
          <a:p>
            <a:endParaRPr lang="en-AU" dirty="0"/>
          </a:p>
          <a:p>
            <a:r>
              <a:rPr lang="en-AU" dirty="0"/>
              <a:t>What is the difference between the security setup for data vs the workflow setup for data? This is specific to the workflow and not security groupings overall, </a:t>
            </a:r>
            <a:r>
              <a:rPr lang="en-AU" dirty="0" err="1"/>
              <a:t>ie</a:t>
            </a:r>
            <a:r>
              <a:rPr lang="en-AU" dirty="0"/>
              <a:t> this only controls what appears in the workflow, think if you need a resubmission you may only want to reload certain data sources and certain Forms to go through the process.</a:t>
            </a:r>
          </a:p>
          <a:p>
            <a:endParaRPr lang="en-AU" dirty="0"/>
          </a:p>
          <a:p>
            <a:endParaRPr lang="en-AU" dirty="0"/>
          </a:p>
          <a:p>
            <a:endParaRPr lang="en-AU" dirty="0"/>
          </a:p>
        </p:txBody>
      </p:sp>
      <p:sp>
        <p:nvSpPr>
          <p:cNvPr id="4" name="Slide Number Placeholder 3"/>
          <p:cNvSpPr>
            <a:spLocks noGrp="1"/>
          </p:cNvSpPr>
          <p:nvPr>
            <p:ph type="sldNum" sz="quarter" idx="10"/>
          </p:nvPr>
        </p:nvSpPr>
        <p:spPr/>
        <p:txBody>
          <a:bodyPr/>
          <a:lstStyle/>
          <a:p>
            <a:fld id="{A21F0A94-BE98-4D98-9658-F6BD5616A738}" type="slidenum">
              <a:rPr lang="en-AU" smtClean="0"/>
              <a:t>147</a:t>
            </a:fld>
            <a:endParaRPr lang="en-AU" dirty="0"/>
          </a:p>
        </p:txBody>
      </p:sp>
    </p:spTree>
    <p:extLst>
      <p:ext uri="{BB962C8B-B14F-4D97-AF65-F5344CB8AC3E}">
        <p14:creationId xmlns:p14="http://schemas.microsoft.com/office/powerpoint/2010/main" val="299055072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21F0A94-BE98-4D98-9658-F6BD5616A738}" type="slidenum">
              <a:rPr lang="en-AU" smtClean="0"/>
              <a:t>148</a:t>
            </a:fld>
            <a:endParaRPr lang="en-AU" dirty="0"/>
          </a:p>
        </p:txBody>
      </p:sp>
    </p:spTree>
    <p:extLst>
      <p:ext uri="{BB962C8B-B14F-4D97-AF65-F5344CB8AC3E}">
        <p14:creationId xmlns:p14="http://schemas.microsoft.com/office/powerpoint/2010/main" val="299931152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dirty="0">
                <a:solidFill>
                  <a:schemeClr val="tx1"/>
                </a:solidFill>
                <a:effectLst/>
                <a:latin typeface="+mn-lt"/>
                <a:ea typeface="+mn-ea"/>
                <a:cs typeface="+mn-cs"/>
              </a:rPr>
              <a:t>Populate Source- If you remove the 1's then the </a:t>
            </a:r>
            <a:r>
              <a:rPr lang="en-AU" sz="1200" b="0" i="0" u="none" strike="noStrike" kern="1200" dirty="0" err="1">
                <a:solidFill>
                  <a:schemeClr val="tx1"/>
                </a:solidFill>
                <a:effectLst/>
                <a:latin typeface="+mn-lt"/>
                <a:ea typeface="+mn-ea"/>
                <a:cs typeface="+mn-cs"/>
              </a:rPr>
              <a:t>datasources</a:t>
            </a:r>
            <a:r>
              <a:rPr lang="en-AU" sz="1200" b="0" i="0" u="none" strike="noStrike" kern="1200" dirty="0">
                <a:solidFill>
                  <a:schemeClr val="tx1"/>
                </a:solidFill>
                <a:effectLst/>
                <a:latin typeface="+mn-lt"/>
                <a:ea typeface="+mn-ea"/>
                <a:cs typeface="+mn-cs"/>
              </a:rPr>
              <a:t> they disappear.  This button brings all of them back.</a:t>
            </a:r>
            <a:r>
              <a:rPr lang="en-AU" dirty="0"/>
              <a:t> </a:t>
            </a:r>
          </a:p>
        </p:txBody>
      </p:sp>
      <p:sp>
        <p:nvSpPr>
          <p:cNvPr id="4" name="Slide Number Placeholder 3"/>
          <p:cNvSpPr>
            <a:spLocks noGrp="1"/>
          </p:cNvSpPr>
          <p:nvPr>
            <p:ph type="sldNum" sz="quarter" idx="10"/>
          </p:nvPr>
        </p:nvSpPr>
        <p:spPr/>
        <p:txBody>
          <a:bodyPr/>
          <a:lstStyle/>
          <a:p>
            <a:fld id="{A21F0A94-BE98-4D98-9658-F6BD5616A738}" type="slidenum">
              <a:rPr lang="en-AU" smtClean="0"/>
              <a:t>149</a:t>
            </a:fld>
            <a:endParaRPr lang="en-AU" dirty="0"/>
          </a:p>
        </p:txBody>
      </p:sp>
    </p:spTree>
    <p:extLst>
      <p:ext uri="{BB962C8B-B14F-4D97-AF65-F5344CB8AC3E}">
        <p14:creationId xmlns:p14="http://schemas.microsoft.com/office/powerpoint/2010/main" val="215177353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NOTE - &gt; only two levels of approval on Data workflow</a:t>
            </a:r>
          </a:p>
        </p:txBody>
      </p:sp>
      <p:sp>
        <p:nvSpPr>
          <p:cNvPr id="4" name="Slide Number Placeholder 3"/>
          <p:cNvSpPr>
            <a:spLocks noGrp="1"/>
          </p:cNvSpPr>
          <p:nvPr>
            <p:ph type="sldNum" sz="quarter" idx="10"/>
          </p:nvPr>
        </p:nvSpPr>
        <p:spPr/>
        <p:txBody>
          <a:bodyPr/>
          <a:lstStyle/>
          <a:p>
            <a:fld id="{A21F0A94-BE98-4D98-9658-F6BD5616A738}" type="slidenum">
              <a:rPr lang="en-AU" smtClean="0"/>
              <a:t>150</a:t>
            </a:fld>
            <a:endParaRPr lang="en-AU" dirty="0"/>
          </a:p>
        </p:txBody>
      </p:sp>
    </p:spTree>
    <p:extLst>
      <p:ext uri="{BB962C8B-B14F-4D97-AF65-F5344CB8AC3E}">
        <p14:creationId xmlns:p14="http://schemas.microsoft.com/office/powerpoint/2010/main" val="1411037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4998558"/>
            <a:ext cx="12192000" cy="1859441"/>
          </a:xfrm>
          <a:prstGeom prst="rect">
            <a:avLst/>
          </a:prstGeom>
        </p:spPr>
      </p:pic>
      <p:sp>
        <p:nvSpPr>
          <p:cNvPr id="2" name="Title 1"/>
          <p:cNvSpPr>
            <a:spLocks noGrp="1"/>
          </p:cNvSpPr>
          <p:nvPr>
            <p:ph type="ctrTitle"/>
          </p:nvPr>
        </p:nvSpPr>
        <p:spPr>
          <a:xfrm>
            <a:off x="3344779" y="5098174"/>
            <a:ext cx="8261683" cy="698797"/>
          </a:xfrm>
        </p:spPr>
        <p:txBody>
          <a:bodyPr anchor="b">
            <a:noAutofit/>
          </a:bodyPr>
          <a:lstStyle>
            <a:lvl1pPr algn="r">
              <a:defRPr sz="4000">
                <a:solidFill>
                  <a:schemeClr val="bg1"/>
                </a:solidFill>
              </a:defRPr>
            </a:lvl1pPr>
          </a:lstStyle>
          <a:p>
            <a:r>
              <a:rPr lang="en-US" dirty="0"/>
              <a:t>Click to edit Master title style</a:t>
            </a:r>
            <a:endParaRPr lang="en-AU" dirty="0"/>
          </a:p>
        </p:txBody>
      </p:sp>
      <p:sp>
        <p:nvSpPr>
          <p:cNvPr id="3" name="Subtitle 2"/>
          <p:cNvSpPr>
            <a:spLocks noGrp="1"/>
          </p:cNvSpPr>
          <p:nvPr>
            <p:ph type="subTitle" idx="1"/>
          </p:nvPr>
        </p:nvSpPr>
        <p:spPr>
          <a:xfrm>
            <a:off x="5799220" y="5872963"/>
            <a:ext cx="5807242" cy="528964"/>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pic>
        <p:nvPicPr>
          <p:cNvPr id="4" name="Picture 3"/>
          <p:cNvPicPr>
            <a:picLocks noChangeAspect="1"/>
          </p:cNvPicPr>
          <p:nvPr userDrawn="1"/>
        </p:nvPicPr>
        <p:blipFill>
          <a:blip r:embed="rId3"/>
          <a:stretch>
            <a:fillRect/>
          </a:stretch>
        </p:blipFill>
        <p:spPr>
          <a:xfrm>
            <a:off x="259857" y="62630"/>
            <a:ext cx="1806938" cy="547171"/>
          </a:xfrm>
          <a:prstGeom prst="rect">
            <a:avLst/>
          </a:prstGeom>
        </p:spPr>
      </p:pic>
    </p:spTree>
    <p:extLst>
      <p:ext uri="{BB962C8B-B14F-4D97-AF65-F5344CB8AC3E}">
        <p14:creationId xmlns:p14="http://schemas.microsoft.com/office/powerpoint/2010/main" val="325892024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a:xfrm>
            <a:off x="838200" y="1825625"/>
            <a:ext cx="10515600" cy="3913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30101143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61452" y="914400"/>
            <a:ext cx="1492348" cy="5017168"/>
          </a:xfrm>
        </p:spPr>
        <p:txBody>
          <a:bodyPr vert="eaVert">
            <a:normAutofit/>
          </a:bodyPr>
          <a:lstStyle>
            <a:lvl1pPr>
              <a:defRPr sz="2400">
                <a:solidFill>
                  <a:schemeClr val="accent1">
                    <a:lumMod val="75000"/>
                  </a:schemeClr>
                </a:solidFill>
              </a:defRPr>
            </a:lvl1pPr>
          </a:lstStyle>
          <a:p>
            <a:r>
              <a:rPr lang="en-US" dirty="0"/>
              <a:t>Click to edit Master title style</a:t>
            </a:r>
            <a:endParaRPr lang="en-AU" dirty="0"/>
          </a:p>
        </p:txBody>
      </p:sp>
      <p:sp>
        <p:nvSpPr>
          <p:cNvPr id="3" name="Vertical Text Placeholder 2"/>
          <p:cNvSpPr>
            <a:spLocks noGrp="1"/>
          </p:cNvSpPr>
          <p:nvPr>
            <p:ph type="body" orient="vert" idx="1"/>
          </p:nvPr>
        </p:nvSpPr>
        <p:spPr>
          <a:xfrm>
            <a:off x="838199" y="914400"/>
            <a:ext cx="8910711" cy="5002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88365123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39495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itle 3"/>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244380370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771275"/>
            <a:ext cx="10515600" cy="2852737"/>
          </a:xfrm>
        </p:spPr>
        <p:txBody>
          <a:bodyPr anchor="b">
            <a:normAutofit/>
          </a:bodyPr>
          <a:lstStyle>
            <a:lvl1pPr>
              <a:defRPr sz="4400">
                <a:solidFill>
                  <a:schemeClr val="accent1">
                    <a:lumMod val="75000"/>
                  </a:schemeClr>
                </a:solidFill>
              </a:defRPr>
            </a:lvl1pPr>
          </a:lstStyle>
          <a:p>
            <a:r>
              <a:rPr lang="en-US" dirty="0"/>
              <a:t>Click to edit Master title style</a:t>
            </a:r>
            <a:endParaRPr lang="en-AU" dirty="0"/>
          </a:p>
        </p:txBody>
      </p:sp>
      <p:sp>
        <p:nvSpPr>
          <p:cNvPr id="3" name="Text Placeholder 2"/>
          <p:cNvSpPr>
            <a:spLocks noGrp="1"/>
          </p:cNvSpPr>
          <p:nvPr>
            <p:ph type="body" idx="1"/>
          </p:nvPr>
        </p:nvSpPr>
        <p:spPr>
          <a:xfrm>
            <a:off x="831850" y="3629443"/>
            <a:ext cx="10515600" cy="1500187"/>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09780458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79609" y="0"/>
            <a:ext cx="10515600" cy="737534"/>
          </a:xfrm>
        </p:spPr>
        <p:txBody>
          <a:bodyPr/>
          <a:lstStyle/>
          <a:p>
            <a:r>
              <a:rPr lang="en-US" dirty="0"/>
              <a:t>Click to edit Master title style</a:t>
            </a:r>
            <a:endParaRPr lang="en-AU" dirty="0"/>
          </a:p>
        </p:txBody>
      </p:sp>
      <p:sp>
        <p:nvSpPr>
          <p:cNvPr id="3" name="Content Placeholder 2"/>
          <p:cNvSpPr>
            <a:spLocks noGrp="1"/>
          </p:cNvSpPr>
          <p:nvPr>
            <p:ph sz="half" idx="1"/>
          </p:nvPr>
        </p:nvSpPr>
        <p:spPr>
          <a:xfrm>
            <a:off x="479609" y="1341529"/>
            <a:ext cx="5181600" cy="392547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6521827" y="1341529"/>
            <a:ext cx="5181600" cy="392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83921674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26022" y="0"/>
            <a:ext cx="10515600" cy="777874"/>
          </a:xfrm>
        </p:spPr>
        <p:txBody>
          <a:bodyPr/>
          <a:lstStyle/>
          <a:p>
            <a:r>
              <a:rPr lang="en-US"/>
              <a:t>Click to edit Master title style</a:t>
            </a:r>
            <a:endParaRPr lang="en-AU"/>
          </a:p>
        </p:txBody>
      </p:sp>
      <p:sp>
        <p:nvSpPr>
          <p:cNvPr id="3" name="Text Placeholder 2"/>
          <p:cNvSpPr>
            <a:spLocks noGrp="1"/>
          </p:cNvSpPr>
          <p:nvPr>
            <p:ph type="body" idx="1"/>
          </p:nvPr>
        </p:nvSpPr>
        <p:spPr>
          <a:xfrm>
            <a:off x="526022" y="1072116"/>
            <a:ext cx="5157787" cy="609224"/>
          </a:xfrm>
        </p:spPr>
        <p:txBody>
          <a:bodyPr anchor="b">
            <a:normAutofit/>
          </a:bodyPr>
          <a:lstStyle>
            <a:lvl1pPr marL="0" indent="0">
              <a:buNone/>
              <a:defRPr sz="2000" b="0">
                <a:solidFill>
                  <a:srgbClr val="0070C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26022" y="1949391"/>
            <a:ext cx="5157787" cy="33903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Text Placeholder 4"/>
          <p:cNvSpPr>
            <a:spLocks noGrp="1"/>
          </p:cNvSpPr>
          <p:nvPr>
            <p:ph type="body" sz="quarter" idx="3"/>
          </p:nvPr>
        </p:nvSpPr>
        <p:spPr>
          <a:xfrm>
            <a:off x="6512861" y="1072116"/>
            <a:ext cx="5183188" cy="609224"/>
          </a:xfrm>
        </p:spPr>
        <p:txBody>
          <a:bodyPr anchor="b">
            <a:normAutofit/>
          </a:bodyPr>
          <a:lstStyle>
            <a:lvl1pPr marL="0" indent="0">
              <a:buNone/>
              <a:defRPr sz="2000" b="0">
                <a:solidFill>
                  <a:srgbClr val="0070C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2861" y="1949391"/>
            <a:ext cx="5183188" cy="33903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68155443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371596485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879013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accent1">
                    <a:lumMod val="75000"/>
                  </a:schemeClr>
                </a:solidFill>
              </a:defRPr>
            </a:lvl1pPr>
          </a:lstStyle>
          <a:p>
            <a:r>
              <a:rPr lang="en-US" dirty="0"/>
              <a:t>Click to edit Master title style</a:t>
            </a:r>
            <a:endParaRPr lang="en-AU"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22059487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accent1">
                    <a:lumMod val="75000"/>
                  </a:schemeClr>
                </a:solidFill>
              </a:defRPr>
            </a:lvl1pPr>
          </a:lstStyle>
          <a:p>
            <a:r>
              <a:rPr lang="en-US" dirty="0"/>
              <a:t>Click to edit Master title style</a:t>
            </a:r>
            <a:endParaRPr lang="en-AU"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545972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246095"/>
            <a:ext cx="10515600" cy="47003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8" name="Picture 7"/>
          <p:cNvPicPr>
            <a:picLocks noChangeAspect="1"/>
          </p:cNvPicPr>
          <p:nvPr userDrawn="1"/>
        </p:nvPicPr>
        <p:blipFill>
          <a:blip r:embed="rId13"/>
          <a:stretch>
            <a:fillRect/>
          </a:stretch>
        </p:blipFill>
        <p:spPr>
          <a:xfrm>
            <a:off x="0" y="6087978"/>
            <a:ext cx="12193057" cy="770021"/>
          </a:xfrm>
          <a:prstGeom prst="rect">
            <a:avLst/>
          </a:prstGeom>
        </p:spPr>
      </p:pic>
      <p:pic>
        <p:nvPicPr>
          <p:cNvPr id="9" name="Picture 8"/>
          <p:cNvPicPr>
            <a:picLocks noChangeAspect="1"/>
          </p:cNvPicPr>
          <p:nvPr userDrawn="1"/>
        </p:nvPicPr>
        <p:blipFill>
          <a:blip r:embed="rId14"/>
          <a:stretch>
            <a:fillRect/>
          </a:stretch>
        </p:blipFill>
        <p:spPr>
          <a:xfrm>
            <a:off x="1057" y="0"/>
            <a:ext cx="12192000" cy="735106"/>
          </a:xfrm>
          <a:prstGeom prst="rect">
            <a:avLst/>
          </a:prstGeom>
        </p:spPr>
      </p:pic>
      <p:pic>
        <p:nvPicPr>
          <p:cNvPr id="4" name="Picture 3"/>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9062" y="6263014"/>
            <a:ext cx="1555721" cy="473032"/>
          </a:xfrm>
          <a:prstGeom prst="rect">
            <a:avLst/>
          </a:prstGeom>
        </p:spPr>
      </p:pic>
      <p:sp>
        <p:nvSpPr>
          <p:cNvPr id="2" name="Title Placeholder 1"/>
          <p:cNvSpPr>
            <a:spLocks noGrp="1"/>
          </p:cNvSpPr>
          <p:nvPr>
            <p:ph type="title"/>
          </p:nvPr>
        </p:nvSpPr>
        <p:spPr>
          <a:xfrm>
            <a:off x="838200" y="0"/>
            <a:ext cx="10515600" cy="737534"/>
          </a:xfrm>
          <a:prstGeom prst="rect">
            <a:avLst/>
          </a:prstGeom>
        </p:spPr>
        <p:txBody>
          <a:bodyPr vert="horz" lIns="91440" tIns="45720" rIns="91440" bIns="45720" rtlCol="0" anchor="ctr">
            <a:normAutofit/>
          </a:bodyPr>
          <a:lstStyle/>
          <a:p>
            <a:r>
              <a:rPr lang="en-US" dirty="0"/>
              <a:t>Click to edit Master title style</a:t>
            </a:r>
            <a:endParaRPr lang="en-AU" dirty="0"/>
          </a:p>
        </p:txBody>
      </p:sp>
    </p:spTree>
    <p:extLst>
      <p:ext uri="{BB962C8B-B14F-4D97-AF65-F5344CB8AC3E}">
        <p14:creationId xmlns:p14="http://schemas.microsoft.com/office/powerpoint/2010/main" val="12783174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hf hdr="0" dt="0"/>
  <p:txStyles>
    <p:titleStyle>
      <a:lvl1pPr algn="l" defTabSz="914400" rtl="0" eaLnBrk="1" latinLnBrk="0" hangingPunct="1">
        <a:lnSpc>
          <a:spcPct val="90000"/>
        </a:lnSpc>
        <a:spcBef>
          <a:spcPct val="0"/>
        </a:spcBef>
        <a:buNone/>
        <a:defRPr sz="2800" kern="120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Clr>
          <a:schemeClr val="accent1">
            <a:lumMod val="75000"/>
          </a:schemeClr>
        </a:buClr>
        <a:buSzPct val="100000"/>
        <a:buFont typeface="Wingdings" panose="05000000000000000000" pitchFamily="2" charset="2"/>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chemeClr val="accent1">
            <a:lumMod val="75000"/>
          </a:schemeClr>
        </a:buClr>
        <a:buSzPct val="100000"/>
        <a:buFont typeface="Wingdings" panose="05000000000000000000" pitchFamily="2" charset="2"/>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chemeClr val="accent1">
            <a:lumMod val="75000"/>
          </a:schemeClr>
        </a:buClr>
        <a:buSzPct val="100000"/>
        <a:buFont typeface="Wingdings" panose="05000000000000000000" pitchFamily="2" charset="2"/>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chemeClr val="accent1">
            <a:lumMod val="75000"/>
          </a:schemeClr>
        </a:buClr>
        <a:buSzPct val="100000"/>
        <a:buFont typeface="Wingdings" panose="05000000000000000000" pitchFamily="2" charset="2"/>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chemeClr val="accent1">
            <a:lumMod val="75000"/>
          </a:schemeClr>
        </a:buClr>
        <a:buSzPct val="100000"/>
        <a:buFont typeface="Wingdings" panose="05000000000000000000" pitchFamily="2" charset="2"/>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720" userDrawn="1">
          <p15:clr>
            <a:srgbClr val="F26B43"/>
          </p15:clr>
        </p15:guide>
        <p15:guide id="2" pos="52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sbr.gov.au/"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www.sbr.gov.au/software-developers/enabling-sbr-in-my-application/sbr-taxonomy"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ED1C1-8AB8-480B-A0A4-1C79DE43AE32}"/>
              </a:ext>
            </a:extLst>
          </p:cNvPr>
          <p:cNvSpPr>
            <a:spLocks noGrp="1"/>
          </p:cNvSpPr>
          <p:nvPr>
            <p:ph type="ctrTitle"/>
          </p:nvPr>
        </p:nvSpPr>
        <p:spPr/>
        <p:txBody>
          <a:bodyPr/>
          <a:lstStyle/>
          <a:p>
            <a:r>
              <a:rPr lang="en-AU" dirty="0"/>
              <a:t>CoreBIS Training Overview</a:t>
            </a:r>
          </a:p>
        </p:txBody>
      </p:sp>
      <p:sp>
        <p:nvSpPr>
          <p:cNvPr id="3" name="Subtitle 2">
            <a:extLst>
              <a:ext uri="{FF2B5EF4-FFF2-40B4-BE49-F238E27FC236}">
                <a16:creationId xmlns:a16="http://schemas.microsoft.com/office/drawing/2014/main" id="{976170C3-D692-4522-A36F-AE50A41966AC}"/>
              </a:ext>
            </a:extLst>
          </p:cNvPr>
          <p:cNvSpPr>
            <a:spLocks noGrp="1"/>
          </p:cNvSpPr>
          <p:nvPr>
            <p:ph type="subTitle" idx="1"/>
          </p:nvPr>
        </p:nvSpPr>
        <p:spPr/>
        <p:txBody>
          <a:bodyPr/>
          <a:lstStyle/>
          <a:p>
            <a:r>
              <a:rPr lang="en-AU" dirty="0"/>
              <a:t>A to Z CoreBIS</a:t>
            </a:r>
          </a:p>
        </p:txBody>
      </p:sp>
    </p:spTree>
    <p:extLst>
      <p:ext uri="{BB962C8B-B14F-4D97-AF65-F5344CB8AC3E}">
        <p14:creationId xmlns:p14="http://schemas.microsoft.com/office/powerpoint/2010/main" val="39409572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A31087-5373-1845-AD27-374DEEBB7B86}"/>
              </a:ext>
            </a:extLst>
          </p:cNvPr>
          <p:cNvSpPr>
            <a:spLocks noGrp="1"/>
          </p:cNvSpPr>
          <p:nvPr>
            <p:ph type="title"/>
          </p:nvPr>
        </p:nvSpPr>
        <p:spPr/>
        <p:txBody>
          <a:bodyPr vert="horz" lIns="91440" tIns="45720" rIns="91440" bIns="45720" rtlCol="0" anchor="ctr">
            <a:noAutofit/>
          </a:bodyPr>
          <a:lstStyle/>
          <a:p>
            <a:pPr algn="ctr"/>
            <a:r>
              <a:rPr lang="en-US" sz="4000" b="1" dirty="0"/>
              <a:t>PET continued</a:t>
            </a:r>
          </a:p>
        </p:txBody>
      </p:sp>
      <p:pic>
        <p:nvPicPr>
          <p:cNvPr id="7" name="Picture 6">
            <a:extLst>
              <a:ext uri="{FF2B5EF4-FFF2-40B4-BE49-F238E27FC236}">
                <a16:creationId xmlns:a16="http://schemas.microsoft.com/office/drawing/2014/main" id="{069E472D-4F7F-0D44-B162-CE396B7C82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073" y="883403"/>
            <a:ext cx="11769854" cy="2676463"/>
          </a:xfrm>
          <a:prstGeom prst="rect">
            <a:avLst/>
          </a:prstGeom>
        </p:spPr>
      </p:pic>
      <p:sp>
        <p:nvSpPr>
          <p:cNvPr id="8" name="TextBox 7">
            <a:extLst>
              <a:ext uri="{FF2B5EF4-FFF2-40B4-BE49-F238E27FC236}">
                <a16:creationId xmlns:a16="http://schemas.microsoft.com/office/drawing/2014/main" id="{497451F8-D134-5841-8407-F11BF6E27297}"/>
              </a:ext>
            </a:extLst>
          </p:cNvPr>
          <p:cNvSpPr txBox="1"/>
          <p:nvPr/>
        </p:nvSpPr>
        <p:spPr>
          <a:xfrm>
            <a:off x="211073" y="3719593"/>
            <a:ext cx="11366161" cy="2462213"/>
          </a:xfrm>
          <a:prstGeom prst="rect">
            <a:avLst/>
          </a:prstGeom>
          <a:noFill/>
        </p:spPr>
        <p:txBody>
          <a:bodyPr wrap="square" rtlCol="0">
            <a:spAutoFit/>
          </a:bodyPr>
          <a:lstStyle/>
          <a:p>
            <a:pPr marL="285750" indent="-285750">
              <a:buFont typeface="Arial" panose="020B0604020202020204" pitchFamily="34" charset="0"/>
              <a:buChar char="•"/>
            </a:pPr>
            <a:r>
              <a:rPr lang="en-US" dirty="0"/>
              <a:t>Attribute – as seen on Form. Used in mapping,  they will cease to exist for all future dated APRA forms</a:t>
            </a:r>
          </a:p>
          <a:p>
            <a:pPr marL="285750" indent="-285750">
              <a:buFont typeface="Arial" panose="020B0604020202020204" pitchFamily="34" charset="0"/>
              <a:buChar char="•"/>
            </a:pPr>
            <a:r>
              <a:rPr lang="en-US" dirty="0"/>
              <a:t>Concept – key SBR building block, really indicates the measure of what is reported</a:t>
            </a:r>
          </a:p>
          <a:p>
            <a:pPr marL="285750" indent="-285750">
              <a:buFont typeface="Arial" panose="020B0604020202020204" pitchFamily="34" charset="0"/>
              <a:buChar char="•"/>
            </a:pPr>
            <a:r>
              <a:rPr lang="en-US" dirty="0"/>
              <a:t>Label -  plain English reference</a:t>
            </a:r>
          </a:p>
          <a:p>
            <a:pPr marL="285750" indent="-285750">
              <a:buFont typeface="Arial" panose="020B0604020202020204" pitchFamily="34" charset="0"/>
              <a:buChar char="•"/>
            </a:pPr>
            <a:r>
              <a:rPr lang="en-US" dirty="0"/>
              <a:t>Concept Guidance – further commentary about the concept</a:t>
            </a:r>
          </a:p>
          <a:p>
            <a:pPr marL="285750" indent="-285750">
              <a:buFont typeface="Arial" panose="020B0604020202020204" pitchFamily="34" charset="0"/>
              <a:buChar char="•"/>
            </a:pPr>
            <a:r>
              <a:rPr lang="en-US" dirty="0"/>
              <a:t>Dimensions – can be multiple dimensions used to create the data point. The member of the dimension represents the data point that is required to be mapped to for this particular reporting item. </a:t>
            </a:r>
          </a:p>
          <a:p>
            <a:r>
              <a:rPr lang="en-US" dirty="0"/>
              <a:t>	</a:t>
            </a:r>
            <a:endParaRPr lang="en-US" i="1" dirty="0"/>
          </a:p>
          <a:p>
            <a:r>
              <a:rPr lang="en-US" i="1" dirty="0"/>
              <a:t>	</a:t>
            </a:r>
            <a:r>
              <a:rPr lang="en-US" sz="2800" b="1" i="1" dirty="0"/>
              <a:t>So dimensional member + concept = reporting item</a:t>
            </a:r>
          </a:p>
        </p:txBody>
      </p:sp>
    </p:spTree>
    <p:extLst>
      <p:ext uri="{BB962C8B-B14F-4D97-AF65-F5344CB8AC3E}">
        <p14:creationId xmlns:p14="http://schemas.microsoft.com/office/powerpoint/2010/main" val="39028152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AE9AA1-8C98-4B2B-B25A-68913FE16F0C}"/>
              </a:ext>
            </a:extLst>
          </p:cNvPr>
          <p:cNvSpPr>
            <a:spLocks noGrp="1"/>
          </p:cNvSpPr>
          <p:nvPr>
            <p:ph type="title"/>
          </p:nvPr>
        </p:nvSpPr>
        <p:spPr/>
        <p:txBody>
          <a:bodyPr vert="horz" lIns="91440" tIns="45720" rIns="91440" bIns="45720" rtlCol="0" anchor="ctr">
            <a:noAutofit/>
          </a:bodyPr>
          <a:lstStyle/>
          <a:p>
            <a:pPr algn="ctr"/>
            <a:r>
              <a:rPr lang="en-AU" sz="4000" b="1" dirty="0"/>
              <a:t>Creating an SBR Dimension</a:t>
            </a:r>
          </a:p>
        </p:txBody>
      </p:sp>
      <p:pic>
        <p:nvPicPr>
          <p:cNvPr id="4" name="Picture 3">
            <a:extLst>
              <a:ext uri="{FF2B5EF4-FFF2-40B4-BE49-F238E27FC236}">
                <a16:creationId xmlns:a16="http://schemas.microsoft.com/office/drawing/2014/main" id="{EC9E9CDD-E6E9-4214-972C-F14E8FFB599C}"/>
              </a:ext>
            </a:extLst>
          </p:cNvPr>
          <p:cNvPicPr>
            <a:picLocks noChangeAspect="1"/>
          </p:cNvPicPr>
          <p:nvPr/>
        </p:nvPicPr>
        <p:blipFill>
          <a:blip r:embed="rId3"/>
          <a:stretch>
            <a:fillRect/>
          </a:stretch>
        </p:blipFill>
        <p:spPr>
          <a:xfrm>
            <a:off x="1787769" y="1005620"/>
            <a:ext cx="8616462" cy="4846760"/>
          </a:xfrm>
          <a:prstGeom prst="rect">
            <a:avLst/>
          </a:prstGeom>
        </p:spPr>
      </p:pic>
    </p:spTree>
    <p:extLst>
      <p:ext uri="{BB962C8B-B14F-4D97-AF65-F5344CB8AC3E}">
        <p14:creationId xmlns:p14="http://schemas.microsoft.com/office/powerpoint/2010/main" val="398154089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94C91C-F120-4F9C-8AE1-19AEBDAC6355}"/>
              </a:ext>
            </a:extLst>
          </p:cNvPr>
          <p:cNvSpPr>
            <a:spLocks noGrp="1"/>
          </p:cNvSpPr>
          <p:nvPr>
            <p:ph type="title"/>
          </p:nvPr>
        </p:nvSpPr>
        <p:spPr/>
        <p:txBody>
          <a:bodyPr vert="horz" lIns="91440" tIns="45720" rIns="91440" bIns="45720" rtlCol="0" anchor="ctr">
            <a:noAutofit/>
          </a:bodyPr>
          <a:lstStyle/>
          <a:p>
            <a:pPr algn="ctr"/>
            <a:r>
              <a:rPr lang="en-AU" sz="4000" b="1" dirty="0"/>
              <a:t>Creating an SBR Dimension</a:t>
            </a:r>
          </a:p>
        </p:txBody>
      </p:sp>
      <p:pic>
        <p:nvPicPr>
          <p:cNvPr id="4" name="Picture 3">
            <a:extLst>
              <a:ext uri="{FF2B5EF4-FFF2-40B4-BE49-F238E27FC236}">
                <a16:creationId xmlns:a16="http://schemas.microsoft.com/office/drawing/2014/main" id="{9EE59090-678E-4405-8355-E9A84DAC2212}"/>
              </a:ext>
            </a:extLst>
          </p:cNvPr>
          <p:cNvPicPr>
            <a:picLocks noChangeAspect="1"/>
          </p:cNvPicPr>
          <p:nvPr/>
        </p:nvPicPr>
        <p:blipFill>
          <a:blip r:embed="rId3"/>
          <a:stretch>
            <a:fillRect/>
          </a:stretch>
        </p:blipFill>
        <p:spPr>
          <a:xfrm>
            <a:off x="978740" y="1149881"/>
            <a:ext cx="10234519" cy="3812324"/>
          </a:xfrm>
          <a:prstGeom prst="rect">
            <a:avLst/>
          </a:prstGeom>
        </p:spPr>
      </p:pic>
    </p:spTree>
    <p:extLst>
      <p:ext uri="{BB962C8B-B14F-4D97-AF65-F5344CB8AC3E}">
        <p14:creationId xmlns:p14="http://schemas.microsoft.com/office/powerpoint/2010/main" val="87671383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F670A2-6DDD-401C-99D7-52B49821B426}"/>
              </a:ext>
            </a:extLst>
          </p:cNvPr>
          <p:cNvSpPr>
            <a:spLocks noGrp="1"/>
          </p:cNvSpPr>
          <p:nvPr>
            <p:ph idx="1"/>
          </p:nvPr>
        </p:nvSpPr>
        <p:spPr>
          <a:xfrm>
            <a:off x="467811" y="945949"/>
            <a:ext cx="10515600" cy="4829818"/>
          </a:xfrm>
        </p:spPr>
        <p:txBody>
          <a:bodyPr>
            <a:normAutofit/>
          </a:bodyPr>
          <a:lstStyle/>
          <a:p>
            <a:pPr marL="0" indent="0">
              <a:buNone/>
            </a:pPr>
            <a:r>
              <a:rPr lang="en-AU" dirty="0"/>
              <a:t>There are 4 system generated dimensions:</a:t>
            </a:r>
          </a:p>
          <a:p>
            <a:endParaRPr lang="en-AU" dirty="0"/>
          </a:p>
          <a:p>
            <a:r>
              <a:rPr lang="en-AU" dirty="0" err="1"/>
              <a:t>BASE_Cube_Load_Date</a:t>
            </a:r>
            <a:endParaRPr lang="en-AU" dirty="0"/>
          </a:p>
          <a:p>
            <a:pPr marL="0" indent="0">
              <a:buNone/>
            </a:pPr>
            <a:r>
              <a:rPr lang="en-AU" sz="2000" dirty="0"/>
              <a:t>	Keeps track of individual data loads to the individual base cube</a:t>
            </a:r>
          </a:p>
          <a:p>
            <a:r>
              <a:rPr lang="en-AU" dirty="0" err="1"/>
              <a:t>Reporting_Period</a:t>
            </a:r>
            <a:endParaRPr lang="en-AU" dirty="0"/>
          </a:p>
          <a:p>
            <a:pPr marL="0" indent="0">
              <a:buNone/>
            </a:pPr>
            <a:r>
              <a:rPr lang="en-AU" dirty="0"/>
              <a:t>	</a:t>
            </a:r>
            <a:r>
              <a:rPr lang="en-AU" sz="2000" dirty="0"/>
              <a:t>Driven by the APRA reporting period</a:t>
            </a:r>
          </a:p>
          <a:p>
            <a:r>
              <a:rPr lang="en-AU" dirty="0" err="1"/>
              <a:t>BASE_Entity</a:t>
            </a:r>
            <a:endParaRPr lang="en-AU" dirty="0"/>
          </a:p>
          <a:p>
            <a:pPr marL="0" indent="0">
              <a:buNone/>
            </a:pPr>
            <a:r>
              <a:rPr lang="en-AU" dirty="0"/>
              <a:t>	</a:t>
            </a:r>
            <a:r>
              <a:rPr lang="en-AU" sz="2000" dirty="0"/>
              <a:t>correlates to the banks entity structure</a:t>
            </a:r>
          </a:p>
          <a:p>
            <a:r>
              <a:rPr lang="en-AU" dirty="0" err="1"/>
              <a:t>SYS_CB_Tagged_Version</a:t>
            </a:r>
            <a:endParaRPr lang="en-AU" dirty="0"/>
          </a:p>
          <a:p>
            <a:pPr marL="0" indent="0">
              <a:buNone/>
            </a:pPr>
            <a:r>
              <a:rPr lang="en-AU" dirty="0"/>
              <a:t>	</a:t>
            </a:r>
            <a:r>
              <a:rPr lang="en-AU" sz="2000" dirty="0"/>
              <a:t>submission, resubmission version control (controlled via workflow)</a:t>
            </a:r>
          </a:p>
          <a:p>
            <a:pPr marL="0" indent="0">
              <a:buNone/>
            </a:pPr>
            <a:endParaRPr lang="en-AU" dirty="0"/>
          </a:p>
        </p:txBody>
      </p:sp>
      <p:sp>
        <p:nvSpPr>
          <p:cNvPr id="3" name="Title 2">
            <a:extLst>
              <a:ext uri="{FF2B5EF4-FFF2-40B4-BE49-F238E27FC236}">
                <a16:creationId xmlns:a16="http://schemas.microsoft.com/office/drawing/2014/main" id="{953B0289-D120-4734-BB9C-192742E07C85}"/>
              </a:ext>
            </a:extLst>
          </p:cNvPr>
          <p:cNvSpPr>
            <a:spLocks noGrp="1"/>
          </p:cNvSpPr>
          <p:nvPr>
            <p:ph type="title"/>
          </p:nvPr>
        </p:nvSpPr>
        <p:spPr/>
        <p:txBody>
          <a:bodyPr vert="horz" lIns="91440" tIns="45720" rIns="91440" bIns="45720" rtlCol="0" anchor="ctr">
            <a:noAutofit/>
          </a:bodyPr>
          <a:lstStyle/>
          <a:p>
            <a:pPr algn="ctr"/>
            <a:r>
              <a:rPr lang="en-AU" sz="4000" b="1" dirty="0"/>
              <a:t>System Dimensions</a:t>
            </a:r>
          </a:p>
        </p:txBody>
      </p:sp>
    </p:spTree>
    <p:extLst>
      <p:ext uri="{BB962C8B-B14F-4D97-AF65-F5344CB8AC3E}">
        <p14:creationId xmlns:p14="http://schemas.microsoft.com/office/powerpoint/2010/main" val="43397873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0E85A2-9131-42D8-9F45-995E1EB15B66}"/>
              </a:ext>
            </a:extLst>
          </p:cNvPr>
          <p:cNvSpPr>
            <a:spLocks noGrp="1"/>
          </p:cNvSpPr>
          <p:nvPr>
            <p:ph type="title"/>
          </p:nvPr>
        </p:nvSpPr>
        <p:spPr/>
        <p:txBody>
          <a:bodyPr vert="horz" lIns="91440" tIns="45720" rIns="91440" bIns="45720" rtlCol="0" anchor="ctr">
            <a:noAutofit/>
          </a:bodyPr>
          <a:lstStyle/>
          <a:p>
            <a:pPr algn="ctr"/>
            <a:r>
              <a:rPr lang="en-AU" sz="4000" b="1" dirty="0"/>
              <a:t>Cubes</a:t>
            </a:r>
          </a:p>
        </p:txBody>
      </p:sp>
      <p:pic>
        <p:nvPicPr>
          <p:cNvPr id="4" name="Picture 3">
            <a:extLst>
              <a:ext uri="{FF2B5EF4-FFF2-40B4-BE49-F238E27FC236}">
                <a16:creationId xmlns:a16="http://schemas.microsoft.com/office/drawing/2014/main" id="{EF4A88D6-5853-4B68-9FFF-6C8C8C58D849}"/>
              </a:ext>
            </a:extLst>
          </p:cNvPr>
          <p:cNvPicPr>
            <a:picLocks noChangeAspect="1"/>
          </p:cNvPicPr>
          <p:nvPr/>
        </p:nvPicPr>
        <p:blipFill>
          <a:blip r:embed="rId2"/>
          <a:stretch>
            <a:fillRect/>
          </a:stretch>
        </p:blipFill>
        <p:spPr>
          <a:xfrm>
            <a:off x="3889863" y="1132612"/>
            <a:ext cx="4412273" cy="4592775"/>
          </a:xfrm>
          <a:prstGeom prst="rect">
            <a:avLst/>
          </a:prstGeom>
        </p:spPr>
      </p:pic>
    </p:spTree>
    <p:extLst>
      <p:ext uri="{BB962C8B-B14F-4D97-AF65-F5344CB8AC3E}">
        <p14:creationId xmlns:p14="http://schemas.microsoft.com/office/powerpoint/2010/main" val="379034715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F7FE32-1FD6-400E-9617-F85E0F9E970E}"/>
              </a:ext>
            </a:extLst>
          </p:cNvPr>
          <p:cNvPicPr>
            <a:picLocks noChangeAspect="1"/>
          </p:cNvPicPr>
          <p:nvPr/>
        </p:nvPicPr>
        <p:blipFill>
          <a:blip r:embed="rId2"/>
          <a:stretch>
            <a:fillRect/>
          </a:stretch>
        </p:blipFill>
        <p:spPr>
          <a:xfrm>
            <a:off x="2075277" y="784617"/>
            <a:ext cx="6834261" cy="5288766"/>
          </a:xfrm>
          <a:prstGeom prst="rect">
            <a:avLst/>
          </a:prstGeom>
        </p:spPr>
      </p:pic>
      <p:sp>
        <p:nvSpPr>
          <p:cNvPr id="3" name="Title 2">
            <a:extLst>
              <a:ext uri="{FF2B5EF4-FFF2-40B4-BE49-F238E27FC236}">
                <a16:creationId xmlns:a16="http://schemas.microsoft.com/office/drawing/2014/main" id="{F9AE9AA1-8C98-4B2B-B25A-68913FE16F0C}"/>
              </a:ext>
            </a:extLst>
          </p:cNvPr>
          <p:cNvSpPr>
            <a:spLocks noGrp="1"/>
          </p:cNvSpPr>
          <p:nvPr>
            <p:ph type="title"/>
          </p:nvPr>
        </p:nvSpPr>
        <p:spPr/>
        <p:txBody>
          <a:bodyPr vert="horz" lIns="91440" tIns="45720" rIns="91440" bIns="45720" rtlCol="0" anchor="ctr">
            <a:noAutofit/>
          </a:bodyPr>
          <a:lstStyle/>
          <a:p>
            <a:pPr algn="ctr"/>
            <a:r>
              <a:rPr lang="en-AU" sz="4000" b="1" dirty="0"/>
              <a:t>Entity</a:t>
            </a:r>
          </a:p>
        </p:txBody>
      </p:sp>
      <p:sp>
        <p:nvSpPr>
          <p:cNvPr id="4" name="Oval 3">
            <a:extLst>
              <a:ext uri="{FF2B5EF4-FFF2-40B4-BE49-F238E27FC236}">
                <a16:creationId xmlns:a16="http://schemas.microsoft.com/office/drawing/2014/main" id="{40A9D76A-EB64-48D0-8562-E47C2758DD04}"/>
              </a:ext>
            </a:extLst>
          </p:cNvPr>
          <p:cNvSpPr/>
          <p:nvPr/>
        </p:nvSpPr>
        <p:spPr>
          <a:xfrm>
            <a:off x="2895598" y="2731985"/>
            <a:ext cx="1395045" cy="50358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30010933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F4124DD-A4F8-46C8-A03B-62FEBEC38E77}"/>
              </a:ext>
            </a:extLst>
          </p:cNvPr>
          <p:cNvSpPr>
            <a:spLocks noGrp="1"/>
          </p:cNvSpPr>
          <p:nvPr>
            <p:ph idx="1"/>
          </p:nvPr>
        </p:nvSpPr>
        <p:spPr>
          <a:xfrm>
            <a:off x="757177" y="1339488"/>
            <a:ext cx="10515600" cy="3949533"/>
          </a:xfrm>
        </p:spPr>
        <p:txBody>
          <a:bodyPr/>
          <a:lstStyle/>
          <a:p>
            <a:r>
              <a:rPr lang="en-AU" dirty="0"/>
              <a:t>A cube is a collection of 2 or more dimensions and a measure</a:t>
            </a:r>
          </a:p>
          <a:p>
            <a:pPr marL="0" indent="0">
              <a:buNone/>
            </a:pPr>
            <a:endParaRPr lang="en-AU" dirty="0"/>
          </a:p>
          <a:p>
            <a:r>
              <a:rPr lang="en-AU" dirty="0"/>
              <a:t>Within CoreBIS there are 2 primary types of cube you will be using:</a:t>
            </a:r>
          </a:p>
          <a:p>
            <a:pPr marL="0" indent="0">
              <a:buNone/>
            </a:pPr>
            <a:endParaRPr lang="en-AU" dirty="0"/>
          </a:p>
          <a:p>
            <a:pPr lvl="1">
              <a:buFont typeface="Wingdings" panose="05000000000000000000" pitchFamily="2" charset="2"/>
              <a:buChar char="Ø"/>
            </a:pPr>
            <a:r>
              <a:rPr lang="en-AU" sz="2400" dirty="0"/>
              <a:t> Base cube – containing your business data</a:t>
            </a:r>
          </a:p>
          <a:p>
            <a:pPr marL="457200" lvl="1" indent="0">
              <a:buNone/>
            </a:pPr>
            <a:endParaRPr lang="en-AU" sz="2400" dirty="0"/>
          </a:p>
          <a:p>
            <a:pPr lvl="1">
              <a:buFont typeface="Wingdings" panose="05000000000000000000" pitchFamily="2" charset="2"/>
              <a:buChar char="Ø"/>
            </a:pPr>
            <a:r>
              <a:rPr lang="en-AU" sz="2400" dirty="0"/>
              <a:t> Tagged cube – containing base cube data joined to SBR</a:t>
            </a:r>
          </a:p>
          <a:p>
            <a:pPr marL="0" indent="0">
              <a:buNone/>
            </a:pPr>
            <a:endParaRPr lang="en-AU" dirty="0"/>
          </a:p>
          <a:p>
            <a:endParaRPr lang="en-AU" dirty="0"/>
          </a:p>
          <a:p>
            <a:endParaRPr lang="en-AU" dirty="0"/>
          </a:p>
          <a:p>
            <a:endParaRPr lang="en-AU" dirty="0"/>
          </a:p>
        </p:txBody>
      </p:sp>
      <p:sp>
        <p:nvSpPr>
          <p:cNvPr id="3" name="Title 2">
            <a:extLst>
              <a:ext uri="{FF2B5EF4-FFF2-40B4-BE49-F238E27FC236}">
                <a16:creationId xmlns:a16="http://schemas.microsoft.com/office/drawing/2014/main" id="{3ACAFFA4-EFB9-4CCF-B73F-425CCE4555D2}"/>
              </a:ext>
            </a:extLst>
          </p:cNvPr>
          <p:cNvSpPr>
            <a:spLocks noGrp="1"/>
          </p:cNvSpPr>
          <p:nvPr>
            <p:ph type="title"/>
          </p:nvPr>
        </p:nvSpPr>
        <p:spPr/>
        <p:txBody>
          <a:bodyPr vert="horz" lIns="91440" tIns="45720" rIns="91440" bIns="45720" rtlCol="0" anchor="ctr">
            <a:noAutofit/>
          </a:bodyPr>
          <a:lstStyle/>
          <a:p>
            <a:pPr algn="ctr"/>
            <a:r>
              <a:rPr lang="en-AU" sz="4000" b="1" dirty="0"/>
              <a:t>Types of Cubes</a:t>
            </a:r>
          </a:p>
        </p:txBody>
      </p:sp>
    </p:spTree>
    <p:extLst>
      <p:ext uri="{BB962C8B-B14F-4D97-AF65-F5344CB8AC3E}">
        <p14:creationId xmlns:p14="http://schemas.microsoft.com/office/powerpoint/2010/main" val="93493318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0173B4-EDFB-4FE1-A21F-CF0545363BDF}"/>
              </a:ext>
            </a:extLst>
          </p:cNvPr>
          <p:cNvPicPr>
            <a:picLocks noChangeAspect="1"/>
          </p:cNvPicPr>
          <p:nvPr/>
        </p:nvPicPr>
        <p:blipFill>
          <a:blip r:embed="rId3"/>
          <a:stretch>
            <a:fillRect/>
          </a:stretch>
        </p:blipFill>
        <p:spPr>
          <a:xfrm>
            <a:off x="1318843" y="1008321"/>
            <a:ext cx="10363200" cy="4841358"/>
          </a:xfrm>
          <a:prstGeom prst="rect">
            <a:avLst/>
          </a:prstGeom>
        </p:spPr>
      </p:pic>
      <p:sp>
        <p:nvSpPr>
          <p:cNvPr id="3" name="Title 2">
            <a:extLst>
              <a:ext uri="{FF2B5EF4-FFF2-40B4-BE49-F238E27FC236}">
                <a16:creationId xmlns:a16="http://schemas.microsoft.com/office/drawing/2014/main" id="{F9AE9AA1-8C98-4B2B-B25A-68913FE16F0C}"/>
              </a:ext>
            </a:extLst>
          </p:cNvPr>
          <p:cNvSpPr>
            <a:spLocks noGrp="1"/>
          </p:cNvSpPr>
          <p:nvPr>
            <p:ph type="title"/>
          </p:nvPr>
        </p:nvSpPr>
        <p:spPr/>
        <p:txBody>
          <a:bodyPr vert="horz" lIns="91440" tIns="45720" rIns="91440" bIns="45720" rtlCol="0" anchor="ctr">
            <a:noAutofit/>
          </a:bodyPr>
          <a:lstStyle/>
          <a:p>
            <a:pPr algn="ctr"/>
            <a:r>
              <a:rPr lang="en-AU" sz="4000" b="1" dirty="0"/>
              <a:t>Cubes</a:t>
            </a:r>
          </a:p>
        </p:txBody>
      </p:sp>
      <p:sp>
        <p:nvSpPr>
          <p:cNvPr id="4" name="Oval 3">
            <a:extLst>
              <a:ext uri="{FF2B5EF4-FFF2-40B4-BE49-F238E27FC236}">
                <a16:creationId xmlns:a16="http://schemas.microsoft.com/office/drawing/2014/main" id="{7BA147EB-2D7A-4D98-8443-7894B5D152CA}"/>
              </a:ext>
            </a:extLst>
          </p:cNvPr>
          <p:cNvSpPr/>
          <p:nvPr/>
        </p:nvSpPr>
        <p:spPr>
          <a:xfrm>
            <a:off x="2543905" y="3905105"/>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1</a:t>
            </a:r>
          </a:p>
        </p:txBody>
      </p:sp>
      <p:sp>
        <p:nvSpPr>
          <p:cNvPr id="5" name="Oval 4">
            <a:extLst>
              <a:ext uri="{FF2B5EF4-FFF2-40B4-BE49-F238E27FC236}">
                <a16:creationId xmlns:a16="http://schemas.microsoft.com/office/drawing/2014/main" id="{A6C37C8A-BADF-4DB3-B98C-E91CDB1CF304}"/>
              </a:ext>
            </a:extLst>
          </p:cNvPr>
          <p:cNvSpPr/>
          <p:nvPr/>
        </p:nvSpPr>
        <p:spPr>
          <a:xfrm>
            <a:off x="3853958" y="4088999"/>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2</a:t>
            </a:r>
          </a:p>
        </p:txBody>
      </p:sp>
      <p:sp>
        <p:nvSpPr>
          <p:cNvPr id="6" name="Oval 5">
            <a:extLst>
              <a:ext uri="{FF2B5EF4-FFF2-40B4-BE49-F238E27FC236}">
                <a16:creationId xmlns:a16="http://schemas.microsoft.com/office/drawing/2014/main" id="{34AA18AB-3682-4125-A1DD-122A928ED86D}"/>
              </a:ext>
            </a:extLst>
          </p:cNvPr>
          <p:cNvSpPr/>
          <p:nvPr/>
        </p:nvSpPr>
        <p:spPr>
          <a:xfrm>
            <a:off x="4501665" y="4681305"/>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3</a:t>
            </a:r>
          </a:p>
        </p:txBody>
      </p:sp>
      <p:sp>
        <p:nvSpPr>
          <p:cNvPr id="7" name="Oval 6">
            <a:extLst>
              <a:ext uri="{FF2B5EF4-FFF2-40B4-BE49-F238E27FC236}">
                <a16:creationId xmlns:a16="http://schemas.microsoft.com/office/drawing/2014/main" id="{804D1D2B-C23F-4B32-B052-E5DC0DFEC47E}"/>
              </a:ext>
            </a:extLst>
          </p:cNvPr>
          <p:cNvSpPr/>
          <p:nvPr/>
        </p:nvSpPr>
        <p:spPr>
          <a:xfrm>
            <a:off x="6330459" y="4087679"/>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4</a:t>
            </a:r>
          </a:p>
        </p:txBody>
      </p:sp>
      <p:sp>
        <p:nvSpPr>
          <p:cNvPr id="8" name="Oval 7">
            <a:extLst>
              <a:ext uri="{FF2B5EF4-FFF2-40B4-BE49-F238E27FC236}">
                <a16:creationId xmlns:a16="http://schemas.microsoft.com/office/drawing/2014/main" id="{35BA89F4-77DF-45CC-9E9B-E2E06EE4436C}"/>
              </a:ext>
            </a:extLst>
          </p:cNvPr>
          <p:cNvSpPr/>
          <p:nvPr/>
        </p:nvSpPr>
        <p:spPr>
          <a:xfrm>
            <a:off x="7951177" y="4681305"/>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5</a:t>
            </a:r>
          </a:p>
        </p:txBody>
      </p:sp>
      <p:sp>
        <p:nvSpPr>
          <p:cNvPr id="9" name="Oval 8">
            <a:extLst>
              <a:ext uri="{FF2B5EF4-FFF2-40B4-BE49-F238E27FC236}">
                <a16:creationId xmlns:a16="http://schemas.microsoft.com/office/drawing/2014/main" id="{384BFE60-AD97-4CE5-A012-1561BB8E68D3}"/>
              </a:ext>
            </a:extLst>
          </p:cNvPr>
          <p:cNvSpPr/>
          <p:nvPr/>
        </p:nvSpPr>
        <p:spPr>
          <a:xfrm>
            <a:off x="9020910" y="4028197"/>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6</a:t>
            </a:r>
          </a:p>
        </p:txBody>
      </p:sp>
    </p:spTree>
    <p:extLst>
      <p:ext uri="{BB962C8B-B14F-4D97-AF65-F5344CB8AC3E}">
        <p14:creationId xmlns:p14="http://schemas.microsoft.com/office/powerpoint/2010/main" val="156097738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0173B4-EDFB-4FE1-A21F-CF0545363BDF}"/>
              </a:ext>
            </a:extLst>
          </p:cNvPr>
          <p:cNvPicPr>
            <a:picLocks noChangeAspect="1"/>
          </p:cNvPicPr>
          <p:nvPr/>
        </p:nvPicPr>
        <p:blipFill>
          <a:blip r:embed="rId3"/>
          <a:stretch>
            <a:fillRect/>
          </a:stretch>
        </p:blipFill>
        <p:spPr>
          <a:xfrm>
            <a:off x="1168560" y="960149"/>
            <a:ext cx="10363200" cy="4841358"/>
          </a:xfrm>
          <a:prstGeom prst="rect">
            <a:avLst/>
          </a:prstGeom>
        </p:spPr>
      </p:pic>
      <p:sp>
        <p:nvSpPr>
          <p:cNvPr id="3" name="Title 2">
            <a:extLst>
              <a:ext uri="{FF2B5EF4-FFF2-40B4-BE49-F238E27FC236}">
                <a16:creationId xmlns:a16="http://schemas.microsoft.com/office/drawing/2014/main" id="{F9AE9AA1-8C98-4B2B-B25A-68913FE16F0C}"/>
              </a:ext>
            </a:extLst>
          </p:cNvPr>
          <p:cNvSpPr>
            <a:spLocks noGrp="1"/>
          </p:cNvSpPr>
          <p:nvPr>
            <p:ph type="title"/>
          </p:nvPr>
        </p:nvSpPr>
        <p:spPr/>
        <p:txBody>
          <a:bodyPr vert="horz" lIns="91440" tIns="45720" rIns="91440" bIns="45720" rtlCol="0" anchor="ctr">
            <a:noAutofit/>
          </a:bodyPr>
          <a:lstStyle/>
          <a:p>
            <a:pPr algn="ctr"/>
            <a:r>
              <a:rPr lang="en-AU" sz="4000" b="1" dirty="0"/>
              <a:t>Cubes</a:t>
            </a:r>
          </a:p>
        </p:txBody>
      </p:sp>
      <p:sp>
        <p:nvSpPr>
          <p:cNvPr id="5" name="Oval 4">
            <a:extLst>
              <a:ext uri="{FF2B5EF4-FFF2-40B4-BE49-F238E27FC236}">
                <a16:creationId xmlns:a16="http://schemas.microsoft.com/office/drawing/2014/main" id="{A6C37C8A-BADF-4DB3-B98C-E91CDB1CF304}"/>
              </a:ext>
            </a:extLst>
          </p:cNvPr>
          <p:cNvSpPr/>
          <p:nvPr/>
        </p:nvSpPr>
        <p:spPr>
          <a:xfrm>
            <a:off x="6350160" y="2789498"/>
            <a:ext cx="3464723" cy="914400"/>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rgbClr val="FF0000"/>
              </a:solidFill>
            </a:endParaRPr>
          </a:p>
        </p:txBody>
      </p:sp>
    </p:spTree>
    <p:extLst>
      <p:ext uri="{BB962C8B-B14F-4D97-AF65-F5344CB8AC3E}">
        <p14:creationId xmlns:p14="http://schemas.microsoft.com/office/powerpoint/2010/main" val="156394545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FB86D1-F35E-4259-B278-2CED1849A6E8}"/>
              </a:ext>
            </a:extLst>
          </p:cNvPr>
          <p:cNvSpPr>
            <a:spLocks noGrp="1"/>
          </p:cNvSpPr>
          <p:nvPr>
            <p:ph type="title"/>
          </p:nvPr>
        </p:nvSpPr>
        <p:spPr/>
        <p:txBody>
          <a:bodyPr vert="horz" lIns="91440" tIns="45720" rIns="91440" bIns="45720" rtlCol="0" anchor="ctr">
            <a:noAutofit/>
          </a:bodyPr>
          <a:lstStyle/>
          <a:p>
            <a:pPr algn="ctr"/>
            <a:r>
              <a:rPr lang="en-AU" sz="4000" b="1" dirty="0"/>
              <a:t>Create a new Base Cube</a:t>
            </a:r>
          </a:p>
        </p:txBody>
      </p:sp>
      <p:pic>
        <p:nvPicPr>
          <p:cNvPr id="5" name="Picture 4">
            <a:extLst>
              <a:ext uri="{FF2B5EF4-FFF2-40B4-BE49-F238E27FC236}">
                <a16:creationId xmlns:a16="http://schemas.microsoft.com/office/drawing/2014/main" id="{6954C294-0607-4450-866C-548412883150}"/>
              </a:ext>
            </a:extLst>
          </p:cNvPr>
          <p:cNvPicPr>
            <a:picLocks noChangeAspect="1"/>
          </p:cNvPicPr>
          <p:nvPr/>
        </p:nvPicPr>
        <p:blipFill>
          <a:blip r:embed="rId3"/>
          <a:stretch>
            <a:fillRect/>
          </a:stretch>
        </p:blipFill>
        <p:spPr>
          <a:xfrm>
            <a:off x="426306" y="744462"/>
            <a:ext cx="11339388" cy="3460604"/>
          </a:xfrm>
          <a:prstGeom prst="rect">
            <a:avLst/>
          </a:prstGeom>
        </p:spPr>
      </p:pic>
      <p:sp>
        <p:nvSpPr>
          <p:cNvPr id="4" name="Oval 3">
            <a:extLst>
              <a:ext uri="{FF2B5EF4-FFF2-40B4-BE49-F238E27FC236}">
                <a16:creationId xmlns:a16="http://schemas.microsoft.com/office/drawing/2014/main" id="{450482CA-A194-46C4-9337-0E22AE90ECDB}"/>
              </a:ext>
            </a:extLst>
          </p:cNvPr>
          <p:cNvSpPr/>
          <p:nvPr/>
        </p:nvSpPr>
        <p:spPr>
          <a:xfrm>
            <a:off x="4067030" y="3584645"/>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2</a:t>
            </a:r>
          </a:p>
        </p:txBody>
      </p:sp>
      <p:sp>
        <p:nvSpPr>
          <p:cNvPr id="6" name="Oval 5">
            <a:extLst>
              <a:ext uri="{FF2B5EF4-FFF2-40B4-BE49-F238E27FC236}">
                <a16:creationId xmlns:a16="http://schemas.microsoft.com/office/drawing/2014/main" id="{4B5807F2-9D3E-4D90-B09E-9276A822C312}"/>
              </a:ext>
            </a:extLst>
          </p:cNvPr>
          <p:cNvSpPr/>
          <p:nvPr/>
        </p:nvSpPr>
        <p:spPr>
          <a:xfrm>
            <a:off x="10316480" y="3212984"/>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3</a:t>
            </a:r>
          </a:p>
        </p:txBody>
      </p:sp>
      <p:sp>
        <p:nvSpPr>
          <p:cNvPr id="7" name="Oval 6">
            <a:extLst>
              <a:ext uri="{FF2B5EF4-FFF2-40B4-BE49-F238E27FC236}">
                <a16:creationId xmlns:a16="http://schemas.microsoft.com/office/drawing/2014/main" id="{FCBF392B-F3F3-47C2-8BF0-C888701BBFB2}"/>
              </a:ext>
            </a:extLst>
          </p:cNvPr>
          <p:cNvSpPr/>
          <p:nvPr/>
        </p:nvSpPr>
        <p:spPr>
          <a:xfrm>
            <a:off x="3256090" y="2474764"/>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1</a:t>
            </a:r>
          </a:p>
        </p:txBody>
      </p:sp>
      <p:sp>
        <p:nvSpPr>
          <p:cNvPr id="2" name="TextBox 1">
            <a:extLst>
              <a:ext uri="{FF2B5EF4-FFF2-40B4-BE49-F238E27FC236}">
                <a16:creationId xmlns:a16="http://schemas.microsoft.com/office/drawing/2014/main" id="{81CE432B-86D0-4EFE-8F1F-BD1938DCECB2}"/>
              </a:ext>
            </a:extLst>
          </p:cNvPr>
          <p:cNvSpPr txBox="1"/>
          <p:nvPr/>
        </p:nvSpPr>
        <p:spPr>
          <a:xfrm>
            <a:off x="268406" y="4725725"/>
            <a:ext cx="11655188" cy="923330"/>
          </a:xfrm>
          <a:prstGeom prst="rect">
            <a:avLst/>
          </a:prstGeom>
          <a:noFill/>
        </p:spPr>
        <p:txBody>
          <a:bodyPr wrap="square" rtlCol="0">
            <a:spAutoFit/>
          </a:bodyPr>
          <a:lstStyle/>
          <a:p>
            <a:pPr marL="342900" indent="-342900">
              <a:buAutoNum type="arabicPeriod"/>
            </a:pPr>
            <a:r>
              <a:rPr lang="en-AU" dirty="0"/>
              <a:t>Cube name is generally attached to subject matter area of the data</a:t>
            </a:r>
          </a:p>
          <a:p>
            <a:pPr marL="342900" indent="-342900">
              <a:buAutoNum type="arabicPeriod"/>
            </a:pPr>
            <a:r>
              <a:rPr lang="en-AU" dirty="0"/>
              <a:t>Dimensions that have been created will be provided in a drop down list for the user to select from</a:t>
            </a:r>
          </a:p>
          <a:p>
            <a:pPr marL="342900" indent="-342900">
              <a:buAutoNum type="arabicPeriod"/>
            </a:pPr>
            <a:r>
              <a:rPr lang="en-AU" dirty="0"/>
              <a:t>See next screen</a:t>
            </a:r>
          </a:p>
        </p:txBody>
      </p:sp>
    </p:spTree>
    <p:extLst>
      <p:ext uri="{BB962C8B-B14F-4D97-AF65-F5344CB8AC3E}">
        <p14:creationId xmlns:p14="http://schemas.microsoft.com/office/powerpoint/2010/main" val="186490951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4DA504-52A7-470B-9C0B-7985BEDD9B4C}"/>
              </a:ext>
            </a:extLst>
          </p:cNvPr>
          <p:cNvSpPr>
            <a:spLocks noGrp="1"/>
          </p:cNvSpPr>
          <p:nvPr>
            <p:ph type="title"/>
          </p:nvPr>
        </p:nvSpPr>
        <p:spPr/>
        <p:txBody>
          <a:bodyPr vert="horz" lIns="91440" tIns="45720" rIns="91440" bIns="45720" rtlCol="0" anchor="ctr">
            <a:noAutofit/>
          </a:bodyPr>
          <a:lstStyle/>
          <a:p>
            <a:pPr algn="ctr"/>
            <a:r>
              <a:rPr lang="en-AU" sz="4000" b="1" dirty="0"/>
              <a:t>Creating a measure</a:t>
            </a:r>
          </a:p>
        </p:txBody>
      </p:sp>
      <p:pic>
        <p:nvPicPr>
          <p:cNvPr id="4" name="Picture 3">
            <a:extLst>
              <a:ext uri="{FF2B5EF4-FFF2-40B4-BE49-F238E27FC236}">
                <a16:creationId xmlns:a16="http://schemas.microsoft.com/office/drawing/2014/main" id="{B124CD5F-9778-47C1-AEC5-E38AA32A48F7}"/>
              </a:ext>
            </a:extLst>
          </p:cNvPr>
          <p:cNvPicPr>
            <a:picLocks noChangeAspect="1"/>
          </p:cNvPicPr>
          <p:nvPr/>
        </p:nvPicPr>
        <p:blipFill>
          <a:blip r:embed="rId3"/>
          <a:stretch>
            <a:fillRect/>
          </a:stretch>
        </p:blipFill>
        <p:spPr>
          <a:xfrm>
            <a:off x="296612" y="737534"/>
            <a:ext cx="11598774" cy="3521167"/>
          </a:xfrm>
          <a:prstGeom prst="rect">
            <a:avLst/>
          </a:prstGeom>
        </p:spPr>
      </p:pic>
      <p:pic>
        <p:nvPicPr>
          <p:cNvPr id="5" name="Picture 4">
            <a:extLst>
              <a:ext uri="{FF2B5EF4-FFF2-40B4-BE49-F238E27FC236}">
                <a16:creationId xmlns:a16="http://schemas.microsoft.com/office/drawing/2014/main" id="{878604CC-9B19-4F67-A9D6-DA2CEC59878E}"/>
              </a:ext>
            </a:extLst>
          </p:cNvPr>
          <p:cNvPicPr>
            <a:picLocks noChangeAspect="1"/>
          </p:cNvPicPr>
          <p:nvPr/>
        </p:nvPicPr>
        <p:blipFill>
          <a:blip r:embed="rId4"/>
          <a:stretch>
            <a:fillRect/>
          </a:stretch>
        </p:blipFill>
        <p:spPr>
          <a:xfrm>
            <a:off x="3862728" y="4149858"/>
            <a:ext cx="5209195" cy="2496602"/>
          </a:xfrm>
          <a:prstGeom prst="rect">
            <a:avLst/>
          </a:prstGeom>
        </p:spPr>
      </p:pic>
      <p:sp>
        <p:nvSpPr>
          <p:cNvPr id="6" name="Oval 5">
            <a:extLst>
              <a:ext uri="{FF2B5EF4-FFF2-40B4-BE49-F238E27FC236}">
                <a16:creationId xmlns:a16="http://schemas.microsoft.com/office/drawing/2014/main" id="{48C346EC-6159-41B3-B0DB-DD496034B63F}"/>
              </a:ext>
            </a:extLst>
          </p:cNvPr>
          <p:cNvSpPr/>
          <p:nvPr/>
        </p:nvSpPr>
        <p:spPr>
          <a:xfrm>
            <a:off x="6346206" y="5800299"/>
            <a:ext cx="1583143" cy="846161"/>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rgbClr val="FF0000"/>
              </a:solidFill>
            </a:endParaRPr>
          </a:p>
        </p:txBody>
      </p:sp>
      <p:sp>
        <p:nvSpPr>
          <p:cNvPr id="7" name="TextBox 6">
            <a:extLst>
              <a:ext uri="{FF2B5EF4-FFF2-40B4-BE49-F238E27FC236}">
                <a16:creationId xmlns:a16="http://schemas.microsoft.com/office/drawing/2014/main" id="{C77E0148-6AAB-4861-80DE-F3FD4BEBE3A7}"/>
              </a:ext>
            </a:extLst>
          </p:cNvPr>
          <p:cNvSpPr txBox="1"/>
          <p:nvPr/>
        </p:nvSpPr>
        <p:spPr>
          <a:xfrm>
            <a:off x="177421" y="4586248"/>
            <a:ext cx="3179928" cy="1200329"/>
          </a:xfrm>
          <a:prstGeom prst="rect">
            <a:avLst/>
          </a:prstGeom>
          <a:noFill/>
        </p:spPr>
        <p:txBody>
          <a:bodyPr wrap="square" rtlCol="0">
            <a:spAutoFit/>
          </a:bodyPr>
          <a:lstStyle/>
          <a:p>
            <a:r>
              <a:rPr lang="en-AU" dirty="0"/>
              <a:t>You do not enter your measure details in the dimension screen, the measure will be automatically created</a:t>
            </a:r>
          </a:p>
        </p:txBody>
      </p:sp>
    </p:spTree>
    <p:extLst>
      <p:ext uri="{BB962C8B-B14F-4D97-AF65-F5344CB8AC3E}">
        <p14:creationId xmlns:p14="http://schemas.microsoft.com/office/powerpoint/2010/main" val="342854150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1E6DCF-63B5-3D48-8145-ED2C7EEC5D30}"/>
              </a:ext>
            </a:extLst>
          </p:cNvPr>
          <p:cNvSpPr>
            <a:spLocks noGrp="1"/>
          </p:cNvSpPr>
          <p:nvPr>
            <p:ph type="title"/>
          </p:nvPr>
        </p:nvSpPr>
        <p:spPr/>
        <p:txBody>
          <a:bodyPr vert="horz" lIns="91440" tIns="45720" rIns="91440" bIns="45720" rtlCol="0" anchor="ctr">
            <a:noAutofit/>
          </a:bodyPr>
          <a:lstStyle/>
          <a:p>
            <a:pPr algn="ctr"/>
            <a:r>
              <a:rPr lang="en-US" sz="4000" b="1" dirty="0"/>
              <a:t>Form Variants</a:t>
            </a:r>
          </a:p>
        </p:txBody>
      </p:sp>
      <p:pic>
        <p:nvPicPr>
          <p:cNvPr id="5" name="Picture 4" descr="A screenshot of a social media post&#10;&#10;Description automatically generated">
            <a:extLst>
              <a:ext uri="{FF2B5EF4-FFF2-40B4-BE49-F238E27FC236}">
                <a16:creationId xmlns:a16="http://schemas.microsoft.com/office/drawing/2014/main" id="{BC99EDB7-B1EF-6342-99DD-7F5232A183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1575" y="886392"/>
            <a:ext cx="6957629" cy="4923169"/>
          </a:xfrm>
          <a:prstGeom prst="rect">
            <a:avLst/>
          </a:prstGeom>
        </p:spPr>
      </p:pic>
      <p:sp>
        <p:nvSpPr>
          <p:cNvPr id="2" name="Speech Bubble: Rectangle with Corners Rounded 1">
            <a:extLst>
              <a:ext uri="{FF2B5EF4-FFF2-40B4-BE49-F238E27FC236}">
                <a16:creationId xmlns:a16="http://schemas.microsoft.com/office/drawing/2014/main" id="{D6D36CF7-424C-41C1-BB16-72F17D9C287E}"/>
              </a:ext>
            </a:extLst>
          </p:cNvPr>
          <p:cNvSpPr/>
          <p:nvPr/>
        </p:nvSpPr>
        <p:spPr>
          <a:xfrm>
            <a:off x="451411" y="2705582"/>
            <a:ext cx="2685327" cy="1727522"/>
          </a:xfrm>
          <a:prstGeom prst="wedgeRoundRectCallout">
            <a:avLst>
              <a:gd name="adj1" fmla="val 80046"/>
              <a:gd name="adj2" fmla="val -4073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Form Variant = level 1</a:t>
            </a:r>
          </a:p>
          <a:p>
            <a:pPr algn="ctr"/>
            <a:endParaRPr lang="en-AU" dirty="0"/>
          </a:p>
          <a:p>
            <a:pPr algn="ctr"/>
            <a:r>
              <a:rPr lang="en-AU" dirty="0"/>
              <a:t>Form variant = level 2</a:t>
            </a:r>
          </a:p>
        </p:txBody>
      </p:sp>
      <p:sp>
        <p:nvSpPr>
          <p:cNvPr id="6" name="Oval 5">
            <a:extLst>
              <a:ext uri="{FF2B5EF4-FFF2-40B4-BE49-F238E27FC236}">
                <a16:creationId xmlns:a16="http://schemas.microsoft.com/office/drawing/2014/main" id="{D3FC75D9-DF6E-4779-A031-2E5B2E343262}"/>
              </a:ext>
            </a:extLst>
          </p:cNvPr>
          <p:cNvSpPr/>
          <p:nvPr/>
        </p:nvSpPr>
        <p:spPr>
          <a:xfrm>
            <a:off x="3668377" y="2473107"/>
            <a:ext cx="2231756" cy="4649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990743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C33286-033A-43CD-99DC-CF5C802750F8}"/>
              </a:ext>
            </a:extLst>
          </p:cNvPr>
          <p:cNvSpPr>
            <a:spLocks noGrp="1"/>
          </p:cNvSpPr>
          <p:nvPr>
            <p:ph type="title"/>
          </p:nvPr>
        </p:nvSpPr>
        <p:spPr/>
        <p:txBody>
          <a:bodyPr vert="horz" lIns="91440" tIns="45720" rIns="91440" bIns="45720" rtlCol="0" anchor="ctr">
            <a:noAutofit/>
          </a:bodyPr>
          <a:lstStyle/>
          <a:p>
            <a:pPr algn="ctr"/>
            <a:r>
              <a:rPr lang="en-AU" sz="4000" b="1" dirty="0"/>
              <a:t>Edit Source on Base Cube</a:t>
            </a:r>
          </a:p>
        </p:txBody>
      </p:sp>
      <p:pic>
        <p:nvPicPr>
          <p:cNvPr id="4" name="Picture 3">
            <a:extLst>
              <a:ext uri="{FF2B5EF4-FFF2-40B4-BE49-F238E27FC236}">
                <a16:creationId xmlns:a16="http://schemas.microsoft.com/office/drawing/2014/main" id="{47CC178C-6D3F-417A-B799-F33B1FA14D8D}"/>
              </a:ext>
            </a:extLst>
          </p:cNvPr>
          <p:cNvPicPr>
            <a:picLocks noChangeAspect="1"/>
          </p:cNvPicPr>
          <p:nvPr/>
        </p:nvPicPr>
        <p:blipFill>
          <a:blip r:embed="rId3"/>
          <a:stretch>
            <a:fillRect/>
          </a:stretch>
        </p:blipFill>
        <p:spPr>
          <a:xfrm>
            <a:off x="1942917" y="890913"/>
            <a:ext cx="8306166" cy="4712718"/>
          </a:xfrm>
          <a:prstGeom prst="rect">
            <a:avLst/>
          </a:prstGeom>
        </p:spPr>
      </p:pic>
    </p:spTree>
    <p:extLst>
      <p:ext uri="{BB962C8B-B14F-4D97-AF65-F5344CB8AC3E}">
        <p14:creationId xmlns:p14="http://schemas.microsoft.com/office/powerpoint/2010/main" val="421293325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053980-1945-4A89-8952-B8BC45C8322B}"/>
              </a:ext>
            </a:extLst>
          </p:cNvPr>
          <p:cNvSpPr>
            <a:spLocks noGrp="1"/>
          </p:cNvSpPr>
          <p:nvPr>
            <p:ph type="title"/>
          </p:nvPr>
        </p:nvSpPr>
        <p:spPr/>
        <p:txBody>
          <a:bodyPr vert="horz" lIns="91440" tIns="45720" rIns="91440" bIns="45720" rtlCol="0" anchor="ctr">
            <a:noAutofit/>
          </a:bodyPr>
          <a:lstStyle/>
          <a:p>
            <a:pPr algn="ctr"/>
            <a:r>
              <a:rPr lang="en-AU" sz="4000" b="1" dirty="0"/>
              <a:t>Preview of Base Cube</a:t>
            </a:r>
          </a:p>
        </p:txBody>
      </p:sp>
      <p:pic>
        <p:nvPicPr>
          <p:cNvPr id="4" name="Picture 3">
            <a:extLst>
              <a:ext uri="{FF2B5EF4-FFF2-40B4-BE49-F238E27FC236}">
                <a16:creationId xmlns:a16="http://schemas.microsoft.com/office/drawing/2014/main" id="{71CBACD1-EF51-4439-B54F-B43278FBF902}"/>
              </a:ext>
            </a:extLst>
          </p:cNvPr>
          <p:cNvPicPr>
            <a:picLocks noChangeAspect="1"/>
          </p:cNvPicPr>
          <p:nvPr/>
        </p:nvPicPr>
        <p:blipFill>
          <a:blip r:embed="rId3"/>
          <a:stretch>
            <a:fillRect/>
          </a:stretch>
        </p:blipFill>
        <p:spPr>
          <a:xfrm>
            <a:off x="1676400" y="1160585"/>
            <a:ext cx="8445210" cy="4151129"/>
          </a:xfrm>
          <a:prstGeom prst="rect">
            <a:avLst/>
          </a:prstGeom>
        </p:spPr>
      </p:pic>
    </p:spTree>
    <p:extLst>
      <p:ext uri="{BB962C8B-B14F-4D97-AF65-F5344CB8AC3E}">
        <p14:creationId xmlns:p14="http://schemas.microsoft.com/office/powerpoint/2010/main" val="287325122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F8FC08-6444-4528-A124-90415BD30F95}"/>
              </a:ext>
            </a:extLst>
          </p:cNvPr>
          <p:cNvSpPr>
            <a:spLocks noGrp="1"/>
          </p:cNvSpPr>
          <p:nvPr>
            <p:ph type="title"/>
          </p:nvPr>
        </p:nvSpPr>
        <p:spPr/>
        <p:txBody>
          <a:bodyPr vert="horz" lIns="91440" tIns="45720" rIns="91440" bIns="45720" rtlCol="0" anchor="ctr">
            <a:noAutofit/>
          </a:bodyPr>
          <a:lstStyle/>
          <a:p>
            <a:pPr algn="ctr"/>
            <a:r>
              <a:rPr lang="en-AU" sz="4000" b="1" dirty="0"/>
              <a:t>Base Cubes – load details</a:t>
            </a:r>
          </a:p>
        </p:txBody>
      </p:sp>
      <p:pic>
        <p:nvPicPr>
          <p:cNvPr id="4" name="Picture 3">
            <a:extLst>
              <a:ext uri="{FF2B5EF4-FFF2-40B4-BE49-F238E27FC236}">
                <a16:creationId xmlns:a16="http://schemas.microsoft.com/office/drawing/2014/main" id="{AADE42FB-686E-464E-BF72-14CDBDB7B402}"/>
              </a:ext>
            </a:extLst>
          </p:cNvPr>
          <p:cNvPicPr>
            <a:picLocks noChangeAspect="1"/>
          </p:cNvPicPr>
          <p:nvPr/>
        </p:nvPicPr>
        <p:blipFill>
          <a:blip r:embed="rId3"/>
          <a:stretch>
            <a:fillRect/>
          </a:stretch>
        </p:blipFill>
        <p:spPr>
          <a:xfrm>
            <a:off x="76767" y="751115"/>
            <a:ext cx="11981883" cy="5330598"/>
          </a:xfrm>
          <a:prstGeom prst="rect">
            <a:avLst/>
          </a:prstGeom>
        </p:spPr>
      </p:pic>
    </p:spTree>
    <p:extLst>
      <p:ext uri="{BB962C8B-B14F-4D97-AF65-F5344CB8AC3E}">
        <p14:creationId xmlns:p14="http://schemas.microsoft.com/office/powerpoint/2010/main" val="284583279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817CC7-B073-4B80-B801-62F31F1D1F8B}"/>
              </a:ext>
            </a:extLst>
          </p:cNvPr>
          <p:cNvSpPr>
            <a:spLocks noGrp="1"/>
          </p:cNvSpPr>
          <p:nvPr>
            <p:ph type="title"/>
          </p:nvPr>
        </p:nvSpPr>
        <p:spPr/>
        <p:txBody>
          <a:bodyPr vert="horz" lIns="91440" tIns="45720" rIns="91440" bIns="45720" rtlCol="0" anchor="ctr">
            <a:noAutofit/>
          </a:bodyPr>
          <a:lstStyle/>
          <a:p>
            <a:pPr algn="ctr"/>
            <a:r>
              <a:rPr lang="en-AU" sz="4000" b="1" dirty="0"/>
              <a:t>Create new Tagged Cube</a:t>
            </a:r>
          </a:p>
        </p:txBody>
      </p:sp>
      <p:pic>
        <p:nvPicPr>
          <p:cNvPr id="4" name="Picture 3">
            <a:extLst>
              <a:ext uri="{FF2B5EF4-FFF2-40B4-BE49-F238E27FC236}">
                <a16:creationId xmlns:a16="http://schemas.microsoft.com/office/drawing/2014/main" id="{F30B7B24-7A0A-4CD8-A7C7-A4F6E71DEF3A}"/>
              </a:ext>
            </a:extLst>
          </p:cNvPr>
          <p:cNvPicPr>
            <a:picLocks noChangeAspect="1"/>
          </p:cNvPicPr>
          <p:nvPr/>
        </p:nvPicPr>
        <p:blipFill>
          <a:blip r:embed="rId3"/>
          <a:stretch>
            <a:fillRect/>
          </a:stretch>
        </p:blipFill>
        <p:spPr>
          <a:xfrm>
            <a:off x="1676400" y="902676"/>
            <a:ext cx="9273576" cy="4806945"/>
          </a:xfrm>
          <a:prstGeom prst="rect">
            <a:avLst/>
          </a:prstGeom>
        </p:spPr>
      </p:pic>
      <p:sp>
        <p:nvSpPr>
          <p:cNvPr id="5" name="Oval 4">
            <a:extLst>
              <a:ext uri="{FF2B5EF4-FFF2-40B4-BE49-F238E27FC236}">
                <a16:creationId xmlns:a16="http://schemas.microsoft.com/office/drawing/2014/main" id="{340523E4-DE2D-4FD5-A4FD-56666205CB66}"/>
              </a:ext>
            </a:extLst>
          </p:cNvPr>
          <p:cNvSpPr/>
          <p:nvPr/>
        </p:nvSpPr>
        <p:spPr>
          <a:xfrm>
            <a:off x="5486397" y="2656597"/>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1</a:t>
            </a:r>
          </a:p>
        </p:txBody>
      </p:sp>
      <p:sp>
        <p:nvSpPr>
          <p:cNvPr id="6" name="Oval 5">
            <a:extLst>
              <a:ext uri="{FF2B5EF4-FFF2-40B4-BE49-F238E27FC236}">
                <a16:creationId xmlns:a16="http://schemas.microsoft.com/office/drawing/2014/main" id="{6FB1A594-AD85-4D9E-948C-AC8F1677BAAD}"/>
              </a:ext>
            </a:extLst>
          </p:cNvPr>
          <p:cNvSpPr/>
          <p:nvPr/>
        </p:nvSpPr>
        <p:spPr>
          <a:xfrm>
            <a:off x="8569566" y="3139094"/>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2</a:t>
            </a:r>
          </a:p>
        </p:txBody>
      </p:sp>
      <p:sp>
        <p:nvSpPr>
          <p:cNvPr id="7" name="Oval 6">
            <a:extLst>
              <a:ext uri="{FF2B5EF4-FFF2-40B4-BE49-F238E27FC236}">
                <a16:creationId xmlns:a16="http://schemas.microsoft.com/office/drawing/2014/main" id="{66DC7C6B-1D77-44AB-83B6-8540416FB9E1}"/>
              </a:ext>
            </a:extLst>
          </p:cNvPr>
          <p:cNvSpPr/>
          <p:nvPr/>
        </p:nvSpPr>
        <p:spPr>
          <a:xfrm>
            <a:off x="6313188" y="5375513"/>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3</a:t>
            </a:r>
          </a:p>
        </p:txBody>
      </p:sp>
    </p:spTree>
    <p:extLst>
      <p:ext uri="{BB962C8B-B14F-4D97-AF65-F5344CB8AC3E}">
        <p14:creationId xmlns:p14="http://schemas.microsoft.com/office/powerpoint/2010/main" val="358200139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5F286C-271A-4032-ABD0-7B4EB1FFF802}"/>
              </a:ext>
            </a:extLst>
          </p:cNvPr>
          <p:cNvSpPr>
            <a:spLocks noGrp="1"/>
          </p:cNvSpPr>
          <p:nvPr>
            <p:ph type="title"/>
          </p:nvPr>
        </p:nvSpPr>
        <p:spPr/>
        <p:txBody>
          <a:bodyPr vert="horz" lIns="91440" tIns="45720" rIns="91440" bIns="45720" rtlCol="0" anchor="ctr">
            <a:noAutofit/>
          </a:bodyPr>
          <a:lstStyle/>
          <a:p>
            <a:pPr algn="ctr"/>
            <a:r>
              <a:rPr lang="en-AU" sz="4000" b="1" dirty="0"/>
              <a:t>Tagged Cube – auto update</a:t>
            </a:r>
          </a:p>
        </p:txBody>
      </p:sp>
      <p:pic>
        <p:nvPicPr>
          <p:cNvPr id="4" name="Picture 3">
            <a:extLst>
              <a:ext uri="{FF2B5EF4-FFF2-40B4-BE49-F238E27FC236}">
                <a16:creationId xmlns:a16="http://schemas.microsoft.com/office/drawing/2014/main" id="{C705FC01-D44E-43A9-B978-805741D8136B}"/>
              </a:ext>
            </a:extLst>
          </p:cNvPr>
          <p:cNvPicPr>
            <a:picLocks noChangeAspect="1"/>
          </p:cNvPicPr>
          <p:nvPr/>
        </p:nvPicPr>
        <p:blipFill>
          <a:blip r:embed="rId2"/>
          <a:stretch>
            <a:fillRect/>
          </a:stretch>
        </p:blipFill>
        <p:spPr>
          <a:xfrm>
            <a:off x="2335335" y="890701"/>
            <a:ext cx="9242724" cy="4317907"/>
          </a:xfrm>
          <a:prstGeom prst="rect">
            <a:avLst/>
          </a:prstGeom>
        </p:spPr>
      </p:pic>
      <p:sp>
        <p:nvSpPr>
          <p:cNvPr id="6" name="Oval 5">
            <a:extLst>
              <a:ext uri="{FF2B5EF4-FFF2-40B4-BE49-F238E27FC236}">
                <a16:creationId xmlns:a16="http://schemas.microsoft.com/office/drawing/2014/main" id="{49DE5387-9FA6-4B43-908F-1493724F1D65}"/>
              </a:ext>
            </a:extLst>
          </p:cNvPr>
          <p:cNvSpPr/>
          <p:nvPr/>
        </p:nvSpPr>
        <p:spPr>
          <a:xfrm>
            <a:off x="5440101" y="3428999"/>
            <a:ext cx="289366" cy="251749"/>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rgbClr val="FF0000"/>
              </a:solidFill>
            </a:endParaRPr>
          </a:p>
        </p:txBody>
      </p:sp>
      <p:sp>
        <p:nvSpPr>
          <p:cNvPr id="7" name="Oval 6">
            <a:extLst>
              <a:ext uri="{FF2B5EF4-FFF2-40B4-BE49-F238E27FC236}">
                <a16:creationId xmlns:a16="http://schemas.microsoft.com/office/drawing/2014/main" id="{1A10B848-6EE5-4921-9348-ECC1542EAEEB}"/>
              </a:ext>
            </a:extLst>
          </p:cNvPr>
          <p:cNvSpPr/>
          <p:nvPr/>
        </p:nvSpPr>
        <p:spPr>
          <a:xfrm>
            <a:off x="5463249" y="4110943"/>
            <a:ext cx="289366" cy="217990"/>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rgbClr val="FF0000"/>
              </a:solidFill>
            </a:endParaRPr>
          </a:p>
        </p:txBody>
      </p:sp>
      <p:sp>
        <p:nvSpPr>
          <p:cNvPr id="8" name="TextBox 7">
            <a:extLst>
              <a:ext uri="{FF2B5EF4-FFF2-40B4-BE49-F238E27FC236}">
                <a16:creationId xmlns:a16="http://schemas.microsoft.com/office/drawing/2014/main" id="{88DED8C9-419B-4F3D-8AC4-1C70336C672D}"/>
              </a:ext>
            </a:extLst>
          </p:cNvPr>
          <p:cNvSpPr txBox="1"/>
          <p:nvPr/>
        </p:nvSpPr>
        <p:spPr>
          <a:xfrm>
            <a:off x="162045" y="2242182"/>
            <a:ext cx="2013995" cy="2308324"/>
          </a:xfrm>
          <a:prstGeom prst="rect">
            <a:avLst/>
          </a:prstGeom>
          <a:noFill/>
        </p:spPr>
        <p:txBody>
          <a:bodyPr wrap="square" rtlCol="0">
            <a:spAutoFit/>
          </a:bodyPr>
          <a:lstStyle/>
          <a:p>
            <a:r>
              <a:rPr lang="en-AU" dirty="0"/>
              <a:t>A Tagged cube can be automatically updated if the associated base cube is automatically updated, simply by clicking “Y”</a:t>
            </a:r>
          </a:p>
        </p:txBody>
      </p:sp>
    </p:spTree>
    <p:extLst>
      <p:ext uri="{BB962C8B-B14F-4D97-AF65-F5344CB8AC3E}">
        <p14:creationId xmlns:p14="http://schemas.microsoft.com/office/powerpoint/2010/main" val="367694100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13A6F0-06F3-4CE3-A012-2A8433E22594}"/>
              </a:ext>
            </a:extLst>
          </p:cNvPr>
          <p:cNvSpPr>
            <a:spLocks noGrp="1"/>
          </p:cNvSpPr>
          <p:nvPr>
            <p:ph type="title"/>
          </p:nvPr>
        </p:nvSpPr>
        <p:spPr/>
        <p:txBody>
          <a:bodyPr vert="horz" lIns="91440" tIns="45720" rIns="91440" bIns="45720" rtlCol="0" anchor="ctr">
            <a:noAutofit/>
          </a:bodyPr>
          <a:lstStyle/>
          <a:p>
            <a:pPr algn="ctr"/>
            <a:r>
              <a:rPr lang="en-AU" sz="4000" b="1" dirty="0"/>
              <a:t>Data load for Tagged Cube</a:t>
            </a:r>
          </a:p>
        </p:txBody>
      </p:sp>
      <p:pic>
        <p:nvPicPr>
          <p:cNvPr id="4" name="Picture 3">
            <a:extLst>
              <a:ext uri="{FF2B5EF4-FFF2-40B4-BE49-F238E27FC236}">
                <a16:creationId xmlns:a16="http://schemas.microsoft.com/office/drawing/2014/main" id="{C0BA9DBD-A896-456B-ADC0-7E0CCCD99075}"/>
              </a:ext>
            </a:extLst>
          </p:cNvPr>
          <p:cNvPicPr>
            <a:picLocks noChangeAspect="1"/>
          </p:cNvPicPr>
          <p:nvPr/>
        </p:nvPicPr>
        <p:blipFill>
          <a:blip r:embed="rId3"/>
          <a:stretch>
            <a:fillRect/>
          </a:stretch>
        </p:blipFill>
        <p:spPr>
          <a:xfrm>
            <a:off x="838200" y="880060"/>
            <a:ext cx="10389259" cy="4455760"/>
          </a:xfrm>
          <a:prstGeom prst="rect">
            <a:avLst/>
          </a:prstGeom>
        </p:spPr>
      </p:pic>
      <p:sp>
        <p:nvSpPr>
          <p:cNvPr id="5" name="Oval 4">
            <a:extLst>
              <a:ext uri="{FF2B5EF4-FFF2-40B4-BE49-F238E27FC236}">
                <a16:creationId xmlns:a16="http://schemas.microsoft.com/office/drawing/2014/main" id="{89FB18E2-DC09-4DDE-9B8C-313865F43B4B}"/>
              </a:ext>
            </a:extLst>
          </p:cNvPr>
          <p:cNvSpPr/>
          <p:nvPr/>
        </p:nvSpPr>
        <p:spPr>
          <a:xfrm>
            <a:off x="4875083" y="4294691"/>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1</a:t>
            </a:r>
          </a:p>
        </p:txBody>
      </p:sp>
      <p:sp>
        <p:nvSpPr>
          <p:cNvPr id="2" name="TextBox 1">
            <a:extLst>
              <a:ext uri="{FF2B5EF4-FFF2-40B4-BE49-F238E27FC236}">
                <a16:creationId xmlns:a16="http://schemas.microsoft.com/office/drawing/2014/main" id="{D9BF2505-7B84-4F33-85E0-6FF012583422}"/>
              </a:ext>
            </a:extLst>
          </p:cNvPr>
          <p:cNvSpPr txBox="1"/>
          <p:nvPr/>
        </p:nvSpPr>
        <p:spPr>
          <a:xfrm>
            <a:off x="648182" y="5162309"/>
            <a:ext cx="11169570" cy="369332"/>
          </a:xfrm>
          <a:prstGeom prst="rect">
            <a:avLst/>
          </a:prstGeom>
          <a:noFill/>
        </p:spPr>
        <p:txBody>
          <a:bodyPr wrap="square" rtlCol="0">
            <a:spAutoFit/>
          </a:bodyPr>
          <a:lstStyle/>
          <a:p>
            <a:r>
              <a:rPr lang="en-AU" dirty="0"/>
              <a:t>1.  you need to remember to reload the data against a resubmission version when you prepare the resubmission</a:t>
            </a:r>
          </a:p>
        </p:txBody>
      </p:sp>
    </p:spTree>
    <p:extLst>
      <p:ext uri="{BB962C8B-B14F-4D97-AF65-F5344CB8AC3E}">
        <p14:creationId xmlns:p14="http://schemas.microsoft.com/office/powerpoint/2010/main" val="348266205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2338A3-5239-49A4-A5CD-B9470783DBB3}"/>
              </a:ext>
            </a:extLst>
          </p:cNvPr>
          <p:cNvSpPr>
            <a:spLocks noGrp="1"/>
          </p:cNvSpPr>
          <p:nvPr>
            <p:ph type="title"/>
          </p:nvPr>
        </p:nvSpPr>
        <p:spPr/>
        <p:txBody>
          <a:bodyPr vert="horz" lIns="91440" tIns="45720" rIns="91440" bIns="45720" rtlCol="0" anchor="ctr">
            <a:noAutofit/>
          </a:bodyPr>
          <a:lstStyle/>
          <a:p>
            <a:pPr algn="ctr"/>
            <a:r>
              <a:rPr lang="en-AU" sz="4000" b="1" dirty="0"/>
              <a:t>Tagged Load Detail</a:t>
            </a:r>
          </a:p>
        </p:txBody>
      </p:sp>
      <p:pic>
        <p:nvPicPr>
          <p:cNvPr id="4" name="Picture 3">
            <a:extLst>
              <a:ext uri="{FF2B5EF4-FFF2-40B4-BE49-F238E27FC236}">
                <a16:creationId xmlns:a16="http://schemas.microsoft.com/office/drawing/2014/main" id="{9CB62456-332C-4379-BE1D-B33C588FFE04}"/>
              </a:ext>
            </a:extLst>
          </p:cNvPr>
          <p:cNvPicPr>
            <a:picLocks noChangeAspect="1"/>
          </p:cNvPicPr>
          <p:nvPr/>
        </p:nvPicPr>
        <p:blipFill>
          <a:blip r:embed="rId3"/>
          <a:stretch>
            <a:fillRect/>
          </a:stretch>
        </p:blipFill>
        <p:spPr>
          <a:xfrm>
            <a:off x="919005" y="1013069"/>
            <a:ext cx="10353990" cy="4831862"/>
          </a:xfrm>
          <a:prstGeom prst="rect">
            <a:avLst/>
          </a:prstGeom>
        </p:spPr>
      </p:pic>
    </p:spTree>
    <p:extLst>
      <p:ext uri="{BB962C8B-B14F-4D97-AF65-F5344CB8AC3E}">
        <p14:creationId xmlns:p14="http://schemas.microsoft.com/office/powerpoint/2010/main" val="124523424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F7FE32-1FD6-400E-9617-F85E0F9E970E}"/>
              </a:ext>
            </a:extLst>
          </p:cNvPr>
          <p:cNvPicPr>
            <a:picLocks noChangeAspect="1"/>
          </p:cNvPicPr>
          <p:nvPr/>
        </p:nvPicPr>
        <p:blipFill>
          <a:blip r:embed="rId2"/>
          <a:stretch>
            <a:fillRect/>
          </a:stretch>
        </p:blipFill>
        <p:spPr>
          <a:xfrm>
            <a:off x="2075277" y="784617"/>
            <a:ext cx="6834261" cy="5288766"/>
          </a:xfrm>
          <a:prstGeom prst="rect">
            <a:avLst/>
          </a:prstGeom>
        </p:spPr>
      </p:pic>
      <p:sp>
        <p:nvSpPr>
          <p:cNvPr id="3" name="Title 2">
            <a:extLst>
              <a:ext uri="{FF2B5EF4-FFF2-40B4-BE49-F238E27FC236}">
                <a16:creationId xmlns:a16="http://schemas.microsoft.com/office/drawing/2014/main" id="{F9AE9AA1-8C98-4B2B-B25A-68913FE16F0C}"/>
              </a:ext>
            </a:extLst>
          </p:cNvPr>
          <p:cNvSpPr>
            <a:spLocks noGrp="1"/>
          </p:cNvSpPr>
          <p:nvPr>
            <p:ph type="title"/>
          </p:nvPr>
        </p:nvSpPr>
        <p:spPr/>
        <p:txBody>
          <a:bodyPr vert="horz" lIns="91440" tIns="45720" rIns="91440" bIns="45720" rtlCol="0" anchor="ctr">
            <a:noAutofit/>
          </a:bodyPr>
          <a:lstStyle/>
          <a:p>
            <a:pPr algn="ctr"/>
            <a:r>
              <a:rPr lang="en-AU" sz="4000" b="1" dirty="0"/>
              <a:t>Entity</a:t>
            </a:r>
          </a:p>
        </p:txBody>
      </p:sp>
      <p:sp>
        <p:nvSpPr>
          <p:cNvPr id="4" name="Oval 3">
            <a:extLst>
              <a:ext uri="{FF2B5EF4-FFF2-40B4-BE49-F238E27FC236}">
                <a16:creationId xmlns:a16="http://schemas.microsoft.com/office/drawing/2014/main" id="{40A9D76A-EB64-48D0-8562-E47C2758DD04}"/>
              </a:ext>
            </a:extLst>
          </p:cNvPr>
          <p:cNvSpPr/>
          <p:nvPr/>
        </p:nvSpPr>
        <p:spPr>
          <a:xfrm>
            <a:off x="2907321" y="3060232"/>
            <a:ext cx="1395045" cy="50358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49099035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592542-92CB-450B-A2B8-F7A504BE6E11}"/>
              </a:ext>
            </a:extLst>
          </p:cNvPr>
          <p:cNvSpPr>
            <a:spLocks noGrp="1"/>
          </p:cNvSpPr>
          <p:nvPr>
            <p:ph idx="1"/>
          </p:nvPr>
        </p:nvSpPr>
        <p:spPr>
          <a:xfrm>
            <a:off x="409936" y="1041723"/>
            <a:ext cx="11616159" cy="4420920"/>
          </a:xfrm>
        </p:spPr>
        <p:txBody>
          <a:bodyPr>
            <a:normAutofit lnSpcReduction="10000"/>
          </a:bodyPr>
          <a:lstStyle/>
          <a:p>
            <a:r>
              <a:rPr lang="en-AU" dirty="0"/>
              <a:t>You always need an entity cube which all the other cubes read from. The entity mapping button in CoreBUILD correlates the business related entities to that used by APRA.</a:t>
            </a:r>
          </a:p>
          <a:p>
            <a:endParaRPr lang="en-AU" dirty="0"/>
          </a:p>
          <a:p>
            <a:r>
              <a:rPr lang="en-AU" dirty="0"/>
              <a:t>You do not necessarily need to bring in all the business related entity data if the consolidation contains it.</a:t>
            </a:r>
          </a:p>
          <a:p>
            <a:endParaRPr lang="en-AU" dirty="0"/>
          </a:p>
          <a:p>
            <a:r>
              <a:rPr lang="en-AU" dirty="0"/>
              <a:t>There is no lock save and copy function, this is controlled through the data workflow</a:t>
            </a:r>
          </a:p>
          <a:p>
            <a:endParaRPr lang="en-AU" dirty="0"/>
          </a:p>
          <a:p>
            <a:r>
              <a:rPr lang="en-AU" dirty="0"/>
              <a:t>This means when first setting up, you need to create the workflow first</a:t>
            </a:r>
          </a:p>
        </p:txBody>
      </p:sp>
      <p:sp>
        <p:nvSpPr>
          <p:cNvPr id="3" name="Title 2">
            <a:extLst>
              <a:ext uri="{FF2B5EF4-FFF2-40B4-BE49-F238E27FC236}">
                <a16:creationId xmlns:a16="http://schemas.microsoft.com/office/drawing/2014/main" id="{C73C1EF3-784A-4D21-BD89-254077517654}"/>
              </a:ext>
            </a:extLst>
          </p:cNvPr>
          <p:cNvSpPr>
            <a:spLocks noGrp="1"/>
          </p:cNvSpPr>
          <p:nvPr>
            <p:ph type="title"/>
          </p:nvPr>
        </p:nvSpPr>
        <p:spPr/>
        <p:txBody>
          <a:bodyPr vert="horz" lIns="91440" tIns="45720" rIns="91440" bIns="45720" rtlCol="0" anchor="ctr">
            <a:noAutofit/>
          </a:bodyPr>
          <a:lstStyle/>
          <a:p>
            <a:pPr algn="ctr"/>
            <a:r>
              <a:rPr lang="en-AU" sz="4000" b="1" dirty="0"/>
              <a:t>Entity Data makeup</a:t>
            </a:r>
          </a:p>
        </p:txBody>
      </p:sp>
    </p:spTree>
    <p:extLst>
      <p:ext uri="{BB962C8B-B14F-4D97-AF65-F5344CB8AC3E}">
        <p14:creationId xmlns:p14="http://schemas.microsoft.com/office/powerpoint/2010/main" val="386298621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34D53A-6EC2-4BA0-BDB2-4E52D5B989F5}"/>
              </a:ext>
            </a:extLst>
          </p:cNvPr>
          <p:cNvSpPr>
            <a:spLocks noGrp="1"/>
          </p:cNvSpPr>
          <p:nvPr>
            <p:ph idx="1"/>
          </p:nvPr>
        </p:nvSpPr>
        <p:spPr>
          <a:xfrm>
            <a:off x="340489" y="1238492"/>
            <a:ext cx="3525456" cy="4433103"/>
          </a:xfrm>
        </p:spPr>
        <p:txBody>
          <a:bodyPr>
            <a:normAutofit/>
          </a:bodyPr>
          <a:lstStyle/>
          <a:p>
            <a:r>
              <a:rPr lang="en-AU" dirty="0"/>
              <a:t>Level 1, 2, 3</a:t>
            </a:r>
          </a:p>
          <a:p>
            <a:endParaRPr lang="en-AU" dirty="0"/>
          </a:p>
          <a:p>
            <a:r>
              <a:rPr lang="en-AU" dirty="0"/>
              <a:t>SPV</a:t>
            </a:r>
          </a:p>
          <a:p>
            <a:endParaRPr lang="en-AU" dirty="0"/>
          </a:p>
          <a:p>
            <a:r>
              <a:rPr lang="en-AU" dirty="0"/>
              <a:t>Group books</a:t>
            </a:r>
          </a:p>
          <a:p>
            <a:endParaRPr lang="en-AU" dirty="0"/>
          </a:p>
          <a:p>
            <a:r>
              <a:rPr lang="en-AU" dirty="0"/>
              <a:t>Solo books</a:t>
            </a:r>
          </a:p>
          <a:p>
            <a:endParaRPr lang="en-AU" dirty="0"/>
          </a:p>
          <a:p>
            <a:r>
              <a:rPr lang="en-AU" dirty="0"/>
              <a:t>(Statutory?)</a:t>
            </a:r>
          </a:p>
          <a:p>
            <a:endParaRPr lang="en-AU" dirty="0"/>
          </a:p>
        </p:txBody>
      </p:sp>
      <p:sp>
        <p:nvSpPr>
          <p:cNvPr id="3" name="Title 2">
            <a:extLst>
              <a:ext uri="{FF2B5EF4-FFF2-40B4-BE49-F238E27FC236}">
                <a16:creationId xmlns:a16="http://schemas.microsoft.com/office/drawing/2014/main" id="{1465A489-8391-4463-AEFD-151AC6C0BFBF}"/>
              </a:ext>
            </a:extLst>
          </p:cNvPr>
          <p:cNvSpPr>
            <a:spLocks noGrp="1"/>
          </p:cNvSpPr>
          <p:nvPr>
            <p:ph type="title"/>
          </p:nvPr>
        </p:nvSpPr>
        <p:spPr/>
        <p:txBody>
          <a:bodyPr vert="horz" lIns="91440" tIns="45720" rIns="91440" bIns="45720" rtlCol="0" anchor="ctr">
            <a:noAutofit/>
          </a:bodyPr>
          <a:lstStyle/>
          <a:p>
            <a:pPr algn="ctr"/>
            <a:r>
              <a:rPr lang="en-AU" sz="4000" b="1" dirty="0"/>
              <a:t>Entities</a:t>
            </a:r>
          </a:p>
        </p:txBody>
      </p:sp>
      <p:pic>
        <p:nvPicPr>
          <p:cNvPr id="4" name="Picture 3">
            <a:extLst>
              <a:ext uri="{FF2B5EF4-FFF2-40B4-BE49-F238E27FC236}">
                <a16:creationId xmlns:a16="http://schemas.microsoft.com/office/drawing/2014/main" id="{5FEC25F9-10CF-4C82-8B32-9C806CA11E88}"/>
              </a:ext>
            </a:extLst>
          </p:cNvPr>
          <p:cNvPicPr>
            <a:picLocks noChangeAspect="1"/>
          </p:cNvPicPr>
          <p:nvPr/>
        </p:nvPicPr>
        <p:blipFill>
          <a:blip r:embed="rId3"/>
          <a:stretch>
            <a:fillRect/>
          </a:stretch>
        </p:blipFill>
        <p:spPr>
          <a:xfrm>
            <a:off x="4034342" y="844952"/>
            <a:ext cx="8001176" cy="4942390"/>
          </a:xfrm>
          <a:prstGeom prst="rect">
            <a:avLst/>
          </a:prstGeom>
        </p:spPr>
      </p:pic>
    </p:spTree>
    <p:extLst>
      <p:ext uri="{BB962C8B-B14F-4D97-AF65-F5344CB8AC3E}">
        <p14:creationId xmlns:p14="http://schemas.microsoft.com/office/powerpoint/2010/main" val="140503912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08E795-FF35-B241-AB9D-B03760D8D389}"/>
              </a:ext>
            </a:extLst>
          </p:cNvPr>
          <p:cNvSpPr>
            <a:spLocks noGrp="1"/>
          </p:cNvSpPr>
          <p:nvPr>
            <p:ph type="title"/>
          </p:nvPr>
        </p:nvSpPr>
        <p:spPr/>
        <p:txBody>
          <a:bodyPr vert="horz" lIns="91440" tIns="45720" rIns="91440" bIns="45720" rtlCol="0" anchor="ctr">
            <a:noAutofit/>
          </a:bodyPr>
          <a:lstStyle/>
          <a:p>
            <a:pPr algn="ctr"/>
            <a:r>
              <a:rPr lang="en-US" sz="4000" b="1" dirty="0"/>
              <a:t>Form Versions</a:t>
            </a:r>
          </a:p>
        </p:txBody>
      </p:sp>
      <p:pic>
        <p:nvPicPr>
          <p:cNvPr id="6" name="Picture 5" descr="A screenshot of a cell phone&#10;&#10;Description automatically generated">
            <a:extLst>
              <a:ext uri="{FF2B5EF4-FFF2-40B4-BE49-F238E27FC236}">
                <a16:creationId xmlns:a16="http://schemas.microsoft.com/office/drawing/2014/main" id="{DB01E7DE-1D33-CF43-9248-862C50939D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216" y="893378"/>
            <a:ext cx="9034874" cy="4887127"/>
          </a:xfrm>
          <a:prstGeom prst="rect">
            <a:avLst/>
          </a:prstGeom>
        </p:spPr>
      </p:pic>
      <p:sp>
        <p:nvSpPr>
          <p:cNvPr id="4" name="Oval 3">
            <a:extLst>
              <a:ext uri="{FF2B5EF4-FFF2-40B4-BE49-F238E27FC236}">
                <a16:creationId xmlns:a16="http://schemas.microsoft.com/office/drawing/2014/main" id="{5BA3680D-D48D-0D40-A734-08660B6E4143}"/>
              </a:ext>
            </a:extLst>
          </p:cNvPr>
          <p:cNvSpPr/>
          <p:nvPr/>
        </p:nvSpPr>
        <p:spPr>
          <a:xfrm>
            <a:off x="3436883" y="1466104"/>
            <a:ext cx="2231756" cy="4649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ine Callout 1 7">
            <a:extLst>
              <a:ext uri="{FF2B5EF4-FFF2-40B4-BE49-F238E27FC236}">
                <a16:creationId xmlns:a16="http://schemas.microsoft.com/office/drawing/2014/main" id="{E046D5C6-029C-7D42-989D-620E82180684}"/>
              </a:ext>
            </a:extLst>
          </p:cNvPr>
          <p:cNvSpPr/>
          <p:nvPr/>
        </p:nvSpPr>
        <p:spPr>
          <a:xfrm>
            <a:off x="5668639" y="893378"/>
            <a:ext cx="5062423" cy="805200"/>
          </a:xfrm>
          <a:prstGeom prst="borderCallout1">
            <a:avLst>
              <a:gd name="adj1" fmla="val 51383"/>
              <a:gd name="adj2" fmla="val -444"/>
              <a:gd name="adj3" fmla="val 89004"/>
              <a:gd name="adj4" fmla="val -16326"/>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Form Version can be seen here as the extension to the Form </a:t>
            </a:r>
            <a:r>
              <a:rPr lang="en-US"/>
              <a:t>number ie</a:t>
            </a:r>
            <a:r>
              <a:rPr lang="en-US" dirty="0"/>
              <a:t> version 3</a:t>
            </a:r>
          </a:p>
        </p:txBody>
      </p:sp>
    </p:spTree>
    <p:extLst>
      <p:ext uri="{BB962C8B-B14F-4D97-AF65-F5344CB8AC3E}">
        <p14:creationId xmlns:p14="http://schemas.microsoft.com/office/powerpoint/2010/main" val="417200392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F7FE32-1FD6-400E-9617-F85E0F9E970E}"/>
              </a:ext>
            </a:extLst>
          </p:cNvPr>
          <p:cNvPicPr>
            <a:picLocks noChangeAspect="1"/>
          </p:cNvPicPr>
          <p:nvPr/>
        </p:nvPicPr>
        <p:blipFill>
          <a:blip r:embed="rId2"/>
          <a:stretch>
            <a:fillRect/>
          </a:stretch>
        </p:blipFill>
        <p:spPr>
          <a:xfrm>
            <a:off x="2192507" y="737534"/>
            <a:ext cx="6834261" cy="5288766"/>
          </a:xfrm>
          <a:prstGeom prst="rect">
            <a:avLst/>
          </a:prstGeom>
        </p:spPr>
      </p:pic>
      <p:sp>
        <p:nvSpPr>
          <p:cNvPr id="3" name="Title 2">
            <a:extLst>
              <a:ext uri="{FF2B5EF4-FFF2-40B4-BE49-F238E27FC236}">
                <a16:creationId xmlns:a16="http://schemas.microsoft.com/office/drawing/2014/main" id="{F9AE9AA1-8C98-4B2B-B25A-68913FE16F0C}"/>
              </a:ext>
            </a:extLst>
          </p:cNvPr>
          <p:cNvSpPr>
            <a:spLocks noGrp="1"/>
          </p:cNvSpPr>
          <p:nvPr>
            <p:ph type="title"/>
          </p:nvPr>
        </p:nvSpPr>
        <p:spPr/>
        <p:txBody>
          <a:bodyPr vert="horz" lIns="91440" tIns="45720" rIns="91440" bIns="45720" rtlCol="0" anchor="ctr">
            <a:noAutofit/>
          </a:bodyPr>
          <a:lstStyle/>
          <a:p>
            <a:pPr algn="ctr"/>
            <a:r>
              <a:rPr lang="en-AU" sz="4000" b="1" dirty="0"/>
              <a:t>Tagging</a:t>
            </a:r>
          </a:p>
        </p:txBody>
      </p:sp>
      <p:sp>
        <p:nvSpPr>
          <p:cNvPr id="4" name="Oval 3">
            <a:extLst>
              <a:ext uri="{FF2B5EF4-FFF2-40B4-BE49-F238E27FC236}">
                <a16:creationId xmlns:a16="http://schemas.microsoft.com/office/drawing/2014/main" id="{40A9D76A-EB64-48D0-8562-E47C2758DD04}"/>
              </a:ext>
            </a:extLst>
          </p:cNvPr>
          <p:cNvSpPr/>
          <p:nvPr/>
        </p:nvSpPr>
        <p:spPr>
          <a:xfrm>
            <a:off x="3036275" y="3974123"/>
            <a:ext cx="1395045" cy="5744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1612831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E8C0606-D1FE-4432-A359-9B250D328EE4}"/>
              </a:ext>
            </a:extLst>
          </p:cNvPr>
          <p:cNvPicPr>
            <a:picLocks noChangeAspect="1"/>
          </p:cNvPicPr>
          <p:nvPr/>
        </p:nvPicPr>
        <p:blipFill>
          <a:blip r:embed="rId3"/>
          <a:stretch>
            <a:fillRect/>
          </a:stretch>
        </p:blipFill>
        <p:spPr>
          <a:xfrm>
            <a:off x="330248" y="1145894"/>
            <a:ext cx="9774451" cy="4299587"/>
          </a:xfrm>
          <a:prstGeom prst="rect">
            <a:avLst/>
          </a:prstGeom>
        </p:spPr>
      </p:pic>
      <p:sp>
        <p:nvSpPr>
          <p:cNvPr id="3" name="Title 2">
            <a:extLst>
              <a:ext uri="{FF2B5EF4-FFF2-40B4-BE49-F238E27FC236}">
                <a16:creationId xmlns:a16="http://schemas.microsoft.com/office/drawing/2014/main" id="{47598915-9D64-419A-8CC7-4823A19CADD6}"/>
              </a:ext>
            </a:extLst>
          </p:cNvPr>
          <p:cNvSpPr>
            <a:spLocks noGrp="1"/>
          </p:cNvSpPr>
          <p:nvPr>
            <p:ph type="title"/>
          </p:nvPr>
        </p:nvSpPr>
        <p:spPr/>
        <p:txBody>
          <a:bodyPr vert="horz" lIns="91440" tIns="45720" rIns="91440" bIns="45720" rtlCol="0" anchor="ctr">
            <a:noAutofit/>
          </a:bodyPr>
          <a:lstStyle/>
          <a:p>
            <a:pPr algn="ctr"/>
            <a:r>
              <a:rPr lang="en-AU" sz="4000" b="1" dirty="0"/>
              <a:t>Tagging</a:t>
            </a:r>
          </a:p>
        </p:txBody>
      </p:sp>
      <p:sp>
        <p:nvSpPr>
          <p:cNvPr id="9" name="Oval 8">
            <a:extLst>
              <a:ext uri="{FF2B5EF4-FFF2-40B4-BE49-F238E27FC236}">
                <a16:creationId xmlns:a16="http://schemas.microsoft.com/office/drawing/2014/main" id="{E8E66D94-E772-459C-8D84-183931BE7671}"/>
              </a:ext>
            </a:extLst>
          </p:cNvPr>
          <p:cNvSpPr/>
          <p:nvPr/>
        </p:nvSpPr>
        <p:spPr>
          <a:xfrm>
            <a:off x="5608749" y="1908672"/>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1</a:t>
            </a:r>
          </a:p>
        </p:txBody>
      </p:sp>
      <p:sp>
        <p:nvSpPr>
          <p:cNvPr id="14" name="Oval 13">
            <a:extLst>
              <a:ext uri="{FF2B5EF4-FFF2-40B4-BE49-F238E27FC236}">
                <a16:creationId xmlns:a16="http://schemas.microsoft.com/office/drawing/2014/main" id="{00D074DD-9513-49EF-A6B4-AEB3AB6C08D2}"/>
              </a:ext>
            </a:extLst>
          </p:cNvPr>
          <p:cNvSpPr/>
          <p:nvPr/>
        </p:nvSpPr>
        <p:spPr>
          <a:xfrm>
            <a:off x="5268780" y="4561270"/>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1</a:t>
            </a:r>
          </a:p>
        </p:txBody>
      </p:sp>
      <p:sp>
        <p:nvSpPr>
          <p:cNvPr id="15" name="TextBox 14">
            <a:extLst>
              <a:ext uri="{FF2B5EF4-FFF2-40B4-BE49-F238E27FC236}">
                <a16:creationId xmlns:a16="http://schemas.microsoft.com/office/drawing/2014/main" id="{C6EC508D-435D-43A2-886C-9AA6C5DAD6DF}"/>
              </a:ext>
            </a:extLst>
          </p:cNvPr>
          <p:cNvSpPr txBox="1"/>
          <p:nvPr/>
        </p:nvSpPr>
        <p:spPr>
          <a:xfrm>
            <a:off x="10104699" y="1145894"/>
            <a:ext cx="1895949" cy="4247317"/>
          </a:xfrm>
          <a:prstGeom prst="rect">
            <a:avLst/>
          </a:prstGeom>
          <a:noFill/>
        </p:spPr>
        <p:txBody>
          <a:bodyPr wrap="square" rtlCol="0">
            <a:spAutoFit/>
          </a:bodyPr>
          <a:lstStyle/>
          <a:p>
            <a:r>
              <a:rPr lang="en-AU" dirty="0"/>
              <a:t>What combination of Base dimensions and base elements  are we going to use to create the data point to tag to?</a:t>
            </a:r>
          </a:p>
          <a:p>
            <a:endParaRPr lang="en-AU" dirty="0"/>
          </a:p>
          <a:p>
            <a:endParaRPr lang="en-AU" dirty="0"/>
          </a:p>
          <a:p>
            <a:r>
              <a:rPr lang="en-AU" dirty="0"/>
              <a:t>Choice of Level 1, 2 and 3, with a combination of dimensions within each</a:t>
            </a:r>
          </a:p>
        </p:txBody>
      </p:sp>
    </p:spTree>
    <p:extLst>
      <p:ext uri="{BB962C8B-B14F-4D97-AF65-F5344CB8AC3E}">
        <p14:creationId xmlns:p14="http://schemas.microsoft.com/office/powerpoint/2010/main" val="401317673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2476CC-683D-4DD0-905A-1F4D32AE0A5F}"/>
              </a:ext>
            </a:extLst>
          </p:cNvPr>
          <p:cNvSpPr>
            <a:spLocks noGrp="1"/>
          </p:cNvSpPr>
          <p:nvPr>
            <p:ph type="title"/>
          </p:nvPr>
        </p:nvSpPr>
        <p:spPr/>
        <p:txBody>
          <a:bodyPr vert="horz" lIns="91440" tIns="45720" rIns="91440" bIns="45720" rtlCol="0" anchor="ctr">
            <a:noAutofit/>
          </a:bodyPr>
          <a:lstStyle/>
          <a:p>
            <a:pPr algn="ctr"/>
            <a:endParaRPr lang="en-AU" sz="4000" b="1" dirty="0"/>
          </a:p>
        </p:txBody>
      </p:sp>
      <p:pic>
        <p:nvPicPr>
          <p:cNvPr id="4" name="Picture 3">
            <a:extLst>
              <a:ext uri="{FF2B5EF4-FFF2-40B4-BE49-F238E27FC236}">
                <a16:creationId xmlns:a16="http://schemas.microsoft.com/office/drawing/2014/main" id="{9BEDE862-B39D-4C76-A05D-165C85A1DBB9}"/>
              </a:ext>
            </a:extLst>
          </p:cNvPr>
          <p:cNvPicPr>
            <a:picLocks noChangeAspect="1"/>
          </p:cNvPicPr>
          <p:nvPr/>
        </p:nvPicPr>
        <p:blipFill>
          <a:blip r:embed="rId3"/>
          <a:stretch>
            <a:fillRect/>
          </a:stretch>
        </p:blipFill>
        <p:spPr>
          <a:xfrm>
            <a:off x="386862" y="948329"/>
            <a:ext cx="8388364" cy="4961342"/>
          </a:xfrm>
          <a:prstGeom prst="rect">
            <a:avLst/>
          </a:prstGeom>
        </p:spPr>
      </p:pic>
      <p:sp>
        <p:nvSpPr>
          <p:cNvPr id="5" name="Oval 4">
            <a:extLst>
              <a:ext uri="{FF2B5EF4-FFF2-40B4-BE49-F238E27FC236}">
                <a16:creationId xmlns:a16="http://schemas.microsoft.com/office/drawing/2014/main" id="{0AF7B391-AAE6-4202-A710-534DDCB38052}"/>
              </a:ext>
            </a:extLst>
          </p:cNvPr>
          <p:cNvSpPr/>
          <p:nvPr/>
        </p:nvSpPr>
        <p:spPr>
          <a:xfrm>
            <a:off x="5351577" y="4221738"/>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3</a:t>
            </a:r>
          </a:p>
        </p:txBody>
      </p:sp>
      <p:sp>
        <p:nvSpPr>
          <p:cNvPr id="6" name="Oval 5">
            <a:extLst>
              <a:ext uri="{FF2B5EF4-FFF2-40B4-BE49-F238E27FC236}">
                <a16:creationId xmlns:a16="http://schemas.microsoft.com/office/drawing/2014/main" id="{47D9E55D-64BD-4D2C-AE79-703ACAA9F8AF}"/>
              </a:ext>
            </a:extLst>
          </p:cNvPr>
          <p:cNvSpPr/>
          <p:nvPr/>
        </p:nvSpPr>
        <p:spPr>
          <a:xfrm>
            <a:off x="7450012" y="4221738"/>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1</a:t>
            </a:r>
          </a:p>
        </p:txBody>
      </p:sp>
      <p:sp>
        <p:nvSpPr>
          <p:cNvPr id="7" name="Oval 6">
            <a:extLst>
              <a:ext uri="{FF2B5EF4-FFF2-40B4-BE49-F238E27FC236}">
                <a16:creationId xmlns:a16="http://schemas.microsoft.com/office/drawing/2014/main" id="{F033F78C-7EB1-4EF7-A304-EA613B6A7E24}"/>
              </a:ext>
            </a:extLst>
          </p:cNvPr>
          <p:cNvSpPr/>
          <p:nvPr/>
        </p:nvSpPr>
        <p:spPr>
          <a:xfrm>
            <a:off x="3851026" y="3483154"/>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4</a:t>
            </a:r>
          </a:p>
        </p:txBody>
      </p:sp>
      <p:sp>
        <p:nvSpPr>
          <p:cNvPr id="8" name="Oval 7">
            <a:extLst>
              <a:ext uri="{FF2B5EF4-FFF2-40B4-BE49-F238E27FC236}">
                <a16:creationId xmlns:a16="http://schemas.microsoft.com/office/drawing/2014/main" id="{86C5F4B8-C6E6-41BC-98F0-00F04A3DE5B1}"/>
              </a:ext>
            </a:extLst>
          </p:cNvPr>
          <p:cNvSpPr/>
          <p:nvPr/>
        </p:nvSpPr>
        <p:spPr>
          <a:xfrm>
            <a:off x="4021010" y="4555846"/>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6</a:t>
            </a:r>
          </a:p>
        </p:txBody>
      </p:sp>
      <p:sp>
        <p:nvSpPr>
          <p:cNvPr id="9" name="Oval 8">
            <a:extLst>
              <a:ext uri="{FF2B5EF4-FFF2-40B4-BE49-F238E27FC236}">
                <a16:creationId xmlns:a16="http://schemas.microsoft.com/office/drawing/2014/main" id="{6DF535BF-C85A-44FD-A593-9B2669DA910C}"/>
              </a:ext>
            </a:extLst>
          </p:cNvPr>
          <p:cNvSpPr/>
          <p:nvPr/>
        </p:nvSpPr>
        <p:spPr>
          <a:xfrm>
            <a:off x="3681041" y="4234892"/>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5</a:t>
            </a:r>
          </a:p>
        </p:txBody>
      </p:sp>
      <p:sp>
        <p:nvSpPr>
          <p:cNvPr id="11" name="Oval 10">
            <a:extLst>
              <a:ext uri="{FF2B5EF4-FFF2-40B4-BE49-F238E27FC236}">
                <a16:creationId xmlns:a16="http://schemas.microsoft.com/office/drawing/2014/main" id="{DD0E43E3-6745-4330-9953-B0BC536E86C2}"/>
              </a:ext>
            </a:extLst>
          </p:cNvPr>
          <p:cNvSpPr/>
          <p:nvPr/>
        </p:nvSpPr>
        <p:spPr>
          <a:xfrm>
            <a:off x="7995127" y="4722900"/>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2</a:t>
            </a:r>
          </a:p>
        </p:txBody>
      </p:sp>
      <p:sp>
        <p:nvSpPr>
          <p:cNvPr id="12" name="TextBox 11">
            <a:extLst>
              <a:ext uri="{FF2B5EF4-FFF2-40B4-BE49-F238E27FC236}">
                <a16:creationId xmlns:a16="http://schemas.microsoft.com/office/drawing/2014/main" id="{C769E213-914C-4A93-855E-31B1743A4F1E}"/>
              </a:ext>
            </a:extLst>
          </p:cNvPr>
          <p:cNvSpPr txBox="1"/>
          <p:nvPr/>
        </p:nvSpPr>
        <p:spPr>
          <a:xfrm>
            <a:off x="9026769" y="948329"/>
            <a:ext cx="2942475" cy="3416320"/>
          </a:xfrm>
          <a:prstGeom prst="rect">
            <a:avLst/>
          </a:prstGeom>
          <a:noFill/>
        </p:spPr>
        <p:txBody>
          <a:bodyPr wrap="square" rtlCol="0">
            <a:spAutoFit/>
          </a:bodyPr>
          <a:lstStyle/>
          <a:p>
            <a:pPr marL="342900" indent="-342900">
              <a:buAutoNum type="arabicPeriod"/>
            </a:pPr>
            <a:r>
              <a:rPr lang="en-AU" dirty="0"/>
              <a:t>Create new version</a:t>
            </a:r>
          </a:p>
          <a:p>
            <a:pPr marL="342900" indent="-342900">
              <a:buAutoNum type="arabicPeriod"/>
            </a:pPr>
            <a:r>
              <a:rPr lang="en-AU" dirty="0"/>
              <a:t>Deletes working version</a:t>
            </a:r>
          </a:p>
          <a:p>
            <a:pPr marL="342900" indent="-342900">
              <a:buAutoNum type="arabicPeriod"/>
            </a:pPr>
            <a:r>
              <a:rPr lang="en-AU" dirty="0"/>
              <a:t>Version status, locked no changes can be made</a:t>
            </a:r>
          </a:p>
          <a:p>
            <a:pPr marL="342900" indent="-342900">
              <a:buAutoNum type="arabicPeriod"/>
            </a:pPr>
            <a:r>
              <a:rPr lang="en-AU" dirty="0"/>
              <a:t>TV history</a:t>
            </a:r>
          </a:p>
          <a:p>
            <a:pPr marL="342900" indent="-342900">
              <a:buAutoNum type="arabicPeriod"/>
            </a:pPr>
            <a:r>
              <a:rPr lang="en-AU" dirty="0"/>
              <a:t>Current TV being looked / worked with</a:t>
            </a:r>
          </a:p>
          <a:p>
            <a:pPr marL="342900" indent="-342900">
              <a:buAutoNum type="arabicPeriod"/>
            </a:pPr>
            <a:r>
              <a:rPr lang="en-AU" dirty="0"/>
              <a:t>Dimensional levels</a:t>
            </a:r>
          </a:p>
          <a:p>
            <a:pPr marL="342900" indent="-342900">
              <a:buAutoNum type="arabicPeriod"/>
            </a:pPr>
            <a:r>
              <a:rPr lang="en-AU" dirty="0"/>
              <a:t>Correlates to tagged version</a:t>
            </a:r>
          </a:p>
          <a:p>
            <a:pPr marL="342900" indent="-342900">
              <a:buAutoNum type="arabicPeriod"/>
            </a:pPr>
            <a:r>
              <a:rPr lang="en-AU" dirty="0"/>
              <a:t>This creates the actual tagging</a:t>
            </a:r>
          </a:p>
        </p:txBody>
      </p:sp>
      <p:sp>
        <p:nvSpPr>
          <p:cNvPr id="13" name="Oval 12">
            <a:extLst>
              <a:ext uri="{FF2B5EF4-FFF2-40B4-BE49-F238E27FC236}">
                <a16:creationId xmlns:a16="http://schemas.microsoft.com/office/drawing/2014/main" id="{F7D86DB0-ABA8-49B7-8DAA-E812EB253655}"/>
              </a:ext>
            </a:extLst>
          </p:cNvPr>
          <p:cNvSpPr/>
          <p:nvPr/>
        </p:nvSpPr>
        <p:spPr>
          <a:xfrm>
            <a:off x="4360979" y="2718254"/>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7</a:t>
            </a:r>
          </a:p>
        </p:txBody>
      </p:sp>
      <p:sp>
        <p:nvSpPr>
          <p:cNvPr id="14" name="Oval 13">
            <a:extLst>
              <a:ext uri="{FF2B5EF4-FFF2-40B4-BE49-F238E27FC236}">
                <a16:creationId xmlns:a16="http://schemas.microsoft.com/office/drawing/2014/main" id="{1B1552B4-EEFB-40AD-87D0-D479D9522B21}"/>
              </a:ext>
            </a:extLst>
          </p:cNvPr>
          <p:cNvSpPr/>
          <p:nvPr/>
        </p:nvSpPr>
        <p:spPr>
          <a:xfrm>
            <a:off x="6646979" y="5057008"/>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8</a:t>
            </a:r>
          </a:p>
        </p:txBody>
      </p:sp>
      <p:sp>
        <p:nvSpPr>
          <p:cNvPr id="2" name="TextBox 1">
            <a:extLst>
              <a:ext uri="{FF2B5EF4-FFF2-40B4-BE49-F238E27FC236}">
                <a16:creationId xmlns:a16="http://schemas.microsoft.com/office/drawing/2014/main" id="{245BAFC9-0D02-487E-8C21-CC83842616AE}"/>
              </a:ext>
            </a:extLst>
          </p:cNvPr>
          <p:cNvSpPr txBox="1"/>
          <p:nvPr/>
        </p:nvSpPr>
        <p:spPr>
          <a:xfrm>
            <a:off x="9026769" y="4555846"/>
            <a:ext cx="2924894" cy="923330"/>
          </a:xfrm>
          <a:prstGeom prst="rect">
            <a:avLst/>
          </a:prstGeom>
          <a:noFill/>
        </p:spPr>
        <p:txBody>
          <a:bodyPr wrap="square" rtlCol="0">
            <a:spAutoFit/>
          </a:bodyPr>
          <a:lstStyle/>
          <a:p>
            <a:r>
              <a:rPr lang="en-AU" dirty="0"/>
              <a:t>NOTE: Save lock and copy locks the assumptions which are the levels</a:t>
            </a:r>
          </a:p>
        </p:txBody>
      </p:sp>
    </p:spTree>
    <p:extLst>
      <p:ext uri="{BB962C8B-B14F-4D97-AF65-F5344CB8AC3E}">
        <p14:creationId xmlns:p14="http://schemas.microsoft.com/office/powerpoint/2010/main" val="94035988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EFAEEA-7863-4752-AFDC-9339B1DAF5AC}"/>
              </a:ext>
            </a:extLst>
          </p:cNvPr>
          <p:cNvSpPr>
            <a:spLocks noGrp="1"/>
          </p:cNvSpPr>
          <p:nvPr>
            <p:ph type="title"/>
          </p:nvPr>
        </p:nvSpPr>
        <p:spPr/>
        <p:txBody>
          <a:bodyPr vert="horz" lIns="91440" tIns="45720" rIns="91440" bIns="45720" rtlCol="0" anchor="ctr">
            <a:noAutofit/>
          </a:bodyPr>
          <a:lstStyle/>
          <a:p>
            <a:pPr algn="ctr"/>
            <a:r>
              <a:rPr lang="en-AU" sz="4000" b="1" dirty="0"/>
              <a:t>Create new Tagging Version</a:t>
            </a:r>
          </a:p>
        </p:txBody>
      </p:sp>
      <p:pic>
        <p:nvPicPr>
          <p:cNvPr id="4" name="Picture 3">
            <a:extLst>
              <a:ext uri="{FF2B5EF4-FFF2-40B4-BE49-F238E27FC236}">
                <a16:creationId xmlns:a16="http://schemas.microsoft.com/office/drawing/2014/main" id="{7F95C15D-7334-49DD-85E9-EE1F33288CBA}"/>
              </a:ext>
            </a:extLst>
          </p:cNvPr>
          <p:cNvPicPr>
            <a:picLocks noChangeAspect="1"/>
          </p:cNvPicPr>
          <p:nvPr/>
        </p:nvPicPr>
        <p:blipFill>
          <a:blip r:embed="rId3"/>
          <a:stretch>
            <a:fillRect/>
          </a:stretch>
        </p:blipFill>
        <p:spPr>
          <a:xfrm>
            <a:off x="2001144" y="965629"/>
            <a:ext cx="8784087" cy="4692787"/>
          </a:xfrm>
          <a:prstGeom prst="rect">
            <a:avLst/>
          </a:prstGeom>
        </p:spPr>
      </p:pic>
      <p:sp>
        <p:nvSpPr>
          <p:cNvPr id="7" name="Oval 6">
            <a:extLst>
              <a:ext uri="{FF2B5EF4-FFF2-40B4-BE49-F238E27FC236}">
                <a16:creationId xmlns:a16="http://schemas.microsoft.com/office/drawing/2014/main" id="{45968A1A-CF3A-41F3-B395-6491C0A68206}"/>
              </a:ext>
            </a:extLst>
          </p:cNvPr>
          <p:cNvSpPr/>
          <p:nvPr/>
        </p:nvSpPr>
        <p:spPr>
          <a:xfrm>
            <a:off x="7010397" y="3758566"/>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2</a:t>
            </a:r>
          </a:p>
        </p:txBody>
      </p:sp>
      <p:sp>
        <p:nvSpPr>
          <p:cNvPr id="8" name="Oval 7">
            <a:extLst>
              <a:ext uri="{FF2B5EF4-FFF2-40B4-BE49-F238E27FC236}">
                <a16:creationId xmlns:a16="http://schemas.microsoft.com/office/drawing/2014/main" id="{F23D9ACA-6F7F-492E-A0FC-7E0E5211A27C}"/>
              </a:ext>
            </a:extLst>
          </p:cNvPr>
          <p:cNvSpPr/>
          <p:nvPr/>
        </p:nvSpPr>
        <p:spPr>
          <a:xfrm>
            <a:off x="9718427" y="4426781"/>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1</a:t>
            </a:r>
          </a:p>
        </p:txBody>
      </p:sp>
    </p:spTree>
    <p:extLst>
      <p:ext uri="{BB962C8B-B14F-4D97-AF65-F5344CB8AC3E}">
        <p14:creationId xmlns:p14="http://schemas.microsoft.com/office/powerpoint/2010/main" val="277885126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1F691C-A1D3-4FB5-92AE-D49F9C4165DB}"/>
              </a:ext>
            </a:extLst>
          </p:cNvPr>
          <p:cNvSpPr>
            <a:spLocks noGrp="1"/>
          </p:cNvSpPr>
          <p:nvPr>
            <p:ph type="title"/>
          </p:nvPr>
        </p:nvSpPr>
        <p:spPr>
          <a:xfrm>
            <a:off x="266217" y="0"/>
            <a:ext cx="11702005" cy="737534"/>
          </a:xfrm>
        </p:spPr>
        <p:txBody>
          <a:bodyPr vert="horz" lIns="91440" tIns="45720" rIns="91440" bIns="45720" rtlCol="0" anchor="ctr">
            <a:noAutofit/>
          </a:bodyPr>
          <a:lstStyle/>
          <a:p>
            <a:pPr algn="ctr"/>
            <a:r>
              <a:rPr lang="en-AU" sz="3200" b="1" dirty="0"/>
              <a:t>Tagging (from bullet point 8 previous slide)</a:t>
            </a:r>
          </a:p>
        </p:txBody>
      </p:sp>
      <p:pic>
        <p:nvPicPr>
          <p:cNvPr id="4" name="Picture 3">
            <a:extLst>
              <a:ext uri="{FF2B5EF4-FFF2-40B4-BE49-F238E27FC236}">
                <a16:creationId xmlns:a16="http://schemas.microsoft.com/office/drawing/2014/main" id="{F42F4718-785D-4DD1-AA0B-D2B594C0CB9C}"/>
              </a:ext>
            </a:extLst>
          </p:cNvPr>
          <p:cNvPicPr>
            <a:picLocks noChangeAspect="1"/>
          </p:cNvPicPr>
          <p:nvPr/>
        </p:nvPicPr>
        <p:blipFill>
          <a:blip r:embed="rId3"/>
          <a:stretch>
            <a:fillRect/>
          </a:stretch>
        </p:blipFill>
        <p:spPr>
          <a:xfrm>
            <a:off x="838200" y="906790"/>
            <a:ext cx="10089906" cy="5094172"/>
          </a:xfrm>
          <a:prstGeom prst="rect">
            <a:avLst/>
          </a:prstGeom>
        </p:spPr>
      </p:pic>
      <p:sp>
        <p:nvSpPr>
          <p:cNvPr id="5" name="Oval 4">
            <a:extLst>
              <a:ext uri="{FF2B5EF4-FFF2-40B4-BE49-F238E27FC236}">
                <a16:creationId xmlns:a16="http://schemas.microsoft.com/office/drawing/2014/main" id="{628024FD-43BE-42E6-9F0D-5FC6A9A941BE}"/>
              </a:ext>
            </a:extLst>
          </p:cNvPr>
          <p:cNvSpPr/>
          <p:nvPr/>
        </p:nvSpPr>
        <p:spPr>
          <a:xfrm>
            <a:off x="6371489" y="3119768"/>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1</a:t>
            </a:r>
          </a:p>
        </p:txBody>
      </p:sp>
      <p:sp>
        <p:nvSpPr>
          <p:cNvPr id="6" name="Oval 5">
            <a:extLst>
              <a:ext uri="{FF2B5EF4-FFF2-40B4-BE49-F238E27FC236}">
                <a16:creationId xmlns:a16="http://schemas.microsoft.com/office/drawing/2014/main" id="{024C708E-BAFF-4AC5-A551-665468E01B8F}"/>
              </a:ext>
            </a:extLst>
          </p:cNvPr>
          <p:cNvSpPr/>
          <p:nvPr/>
        </p:nvSpPr>
        <p:spPr>
          <a:xfrm>
            <a:off x="5883153" y="3455306"/>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2</a:t>
            </a:r>
          </a:p>
        </p:txBody>
      </p:sp>
      <p:sp>
        <p:nvSpPr>
          <p:cNvPr id="7" name="Oval 6">
            <a:extLst>
              <a:ext uri="{FF2B5EF4-FFF2-40B4-BE49-F238E27FC236}">
                <a16:creationId xmlns:a16="http://schemas.microsoft.com/office/drawing/2014/main" id="{893C971B-A0BD-4BE7-BA9D-92EFFF91EE15}"/>
              </a:ext>
            </a:extLst>
          </p:cNvPr>
          <p:cNvSpPr/>
          <p:nvPr/>
        </p:nvSpPr>
        <p:spPr>
          <a:xfrm>
            <a:off x="5164012" y="3743952"/>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3</a:t>
            </a:r>
          </a:p>
        </p:txBody>
      </p:sp>
      <p:sp>
        <p:nvSpPr>
          <p:cNvPr id="8" name="Oval 7">
            <a:extLst>
              <a:ext uri="{FF2B5EF4-FFF2-40B4-BE49-F238E27FC236}">
                <a16:creationId xmlns:a16="http://schemas.microsoft.com/office/drawing/2014/main" id="{E8CCCB2F-44CA-439F-92B1-45A7813D9580}"/>
              </a:ext>
            </a:extLst>
          </p:cNvPr>
          <p:cNvSpPr/>
          <p:nvPr/>
        </p:nvSpPr>
        <p:spPr>
          <a:xfrm>
            <a:off x="2186350" y="5131707"/>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4</a:t>
            </a:r>
          </a:p>
        </p:txBody>
      </p:sp>
      <p:sp>
        <p:nvSpPr>
          <p:cNvPr id="9" name="Oval 8">
            <a:extLst>
              <a:ext uri="{FF2B5EF4-FFF2-40B4-BE49-F238E27FC236}">
                <a16:creationId xmlns:a16="http://schemas.microsoft.com/office/drawing/2014/main" id="{A155A4C5-8998-43EA-B763-398511966261}"/>
              </a:ext>
            </a:extLst>
          </p:cNvPr>
          <p:cNvSpPr/>
          <p:nvPr/>
        </p:nvSpPr>
        <p:spPr>
          <a:xfrm>
            <a:off x="8657490" y="5131707"/>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6</a:t>
            </a:r>
          </a:p>
        </p:txBody>
      </p:sp>
      <p:sp>
        <p:nvSpPr>
          <p:cNvPr id="10" name="Oval 9">
            <a:extLst>
              <a:ext uri="{FF2B5EF4-FFF2-40B4-BE49-F238E27FC236}">
                <a16:creationId xmlns:a16="http://schemas.microsoft.com/office/drawing/2014/main" id="{A0170DAF-CD60-4DC5-94F5-F50018D4CE69}"/>
              </a:ext>
            </a:extLst>
          </p:cNvPr>
          <p:cNvSpPr/>
          <p:nvPr/>
        </p:nvSpPr>
        <p:spPr>
          <a:xfrm>
            <a:off x="3874469" y="5135999"/>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5</a:t>
            </a:r>
          </a:p>
        </p:txBody>
      </p:sp>
      <p:sp>
        <p:nvSpPr>
          <p:cNvPr id="11" name="Oval 10">
            <a:extLst>
              <a:ext uri="{FF2B5EF4-FFF2-40B4-BE49-F238E27FC236}">
                <a16:creationId xmlns:a16="http://schemas.microsoft.com/office/drawing/2014/main" id="{9B30685A-69F9-4796-80EF-54449BBA614E}"/>
              </a:ext>
            </a:extLst>
          </p:cNvPr>
          <p:cNvSpPr/>
          <p:nvPr/>
        </p:nvSpPr>
        <p:spPr>
          <a:xfrm>
            <a:off x="10228377" y="3789414"/>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9</a:t>
            </a:r>
          </a:p>
        </p:txBody>
      </p:sp>
      <p:sp>
        <p:nvSpPr>
          <p:cNvPr id="12" name="Oval 11">
            <a:extLst>
              <a:ext uri="{FF2B5EF4-FFF2-40B4-BE49-F238E27FC236}">
                <a16:creationId xmlns:a16="http://schemas.microsoft.com/office/drawing/2014/main" id="{8F1ED5FB-553C-4842-A6D3-4ECD9B9F2A00}"/>
              </a:ext>
            </a:extLst>
          </p:cNvPr>
          <p:cNvSpPr/>
          <p:nvPr/>
        </p:nvSpPr>
        <p:spPr>
          <a:xfrm>
            <a:off x="1822931" y="4066267"/>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7</a:t>
            </a:r>
          </a:p>
        </p:txBody>
      </p:sp>
      <p:sp>
        <p:nvSpPr>
          <p:cNvPr id="13" name="Oval 12">
            <a:extLst>
              <a:ext uri="{FF2B5EF4-FFF2-40B4-BE49-F238E27FC236}">
                <a16:creationId xmlns:a16="http://schemas.microsoft.com/office/drawing/2014/main" id="{0C7215D3-0D92-4DF2-9880-5805E2501FB9}"/>
              </a:ext>
            </a:extLst>
          </p:cNvPr>
          <p:cNvSpPr/>
          <p:nvPr/>
        </p:nvSpPr>
        <p:spPr>
          <a:xfrm>
            <a:off x="10228377" y="3261946"/>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8</a:t>
            </a:r>
          </a:p>
        </p:txBody>
      </p:sp>
    </p:spTree>
    <p:extLst>
      <p:ext uri="{BB962C8B-B14F-4D97-AF65-F5344CB8AC3E}">
        <p14:creationId xmlns:p14="http://schemas.microsoft.com/office/powerpoint/2010/main" val="75119835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23735F-F939-4DAC-9523-CB3B2D0715B5}"/>
              </a:ext>
            </a:extLst>
          </p:cNvPr>
          <p:cNvSpPr>
            <a:spLocks noGrp="1"/>
          </p:cNvSpPr>
          <p:nvPr>
            <p:ph type="title"/>
          </p:nvPr>
        </p:nvSpPr>
        <p:spPr/>
        <p:txBody>
          <a:bodyPr vert="horz" lIns="91440" tIns="45720" rIns="91440" bIns="45720" rtlCol="0" anchor="ctr">
            <a:noAutofit/>
          </a:bodyPr>
          <a:lstStyle/>
          <a:p>
            <a:pPr algn="ctr"/>
            <a:r>
              <a:rPr lang="en-AU" sz="4000" b="1" dirty="0"/>
              <a:t>Save a new version</a:t>
            </a:r>
          </a:p>
        </p:txBody>
      </p:sp>
      <p:pic>
        <p:nvPicPr>
          <p:cNvPr id="4" name="Picture 3">
            <a:extLst>
              <a:ext uri="{FF2B5EF4-FFF2-40B4-BE49-F238E27FC236}">
                <a16:creationId xmlns:a16="http://schemas.microsoft.com/office/drawing/2014/main" id="{EECF3BE7-16DA-4A52-BDBC-DA17B5F3E625}"/>
              </a:ext>
            </a:extLst>
          </p:cNvPr>
          <p:cNvPicPr>
            <a:picLocks noChangeAspect="1"/>
          </p:cNvPicPr>
          <p:nvPr/>
        </p:nvPicPr>
        <p:blipFill>
          <a:blip r:embed="rId3"/>
          <a:stretch>
            <a:fillRect/>
          </a:stretch>
        </p:blipFill>
        <p:spPr>
          <a:xfrm>
            <a:off x="427892" y="961293"/>
            <a:ext cx="11543781" cy="4747846"/>
          </a:xfrm>
          <a:prstGeom prst="rect">
            <a:avLst/>
          </a:prstGeom>
        </p:spPr>
      </p:pic>
    </p:spTree>
    <p:extLst>
      <p:ext uri="{BB962C8B-B14F-4D97-AF65-F5344CB8AC3E}">
        <p14:creationId xmlns:p14="http://schemas.microsoft.com/office/powerpoint/2010/main" val="241993165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159CA9-CD18-4224-BE3C-C2F1054ACE77}"/>
              </a:ext>
            </a:extLst>
          </p:cNvPr>
          <p:cNvSpPr>
            <a:spLocks noGrp="1"/>
          </p:cNvSpPr>
          <p:nvPr>
            <p:ph idx="1"/>
          </p:nvPr>
        </p:nvSpPr>
        <p:spPr>
          <a:xfrm>
            <a:off x="838200" y="1298087"/>
            <a:ext cx="10515600" cy="3949533"/>
          </a:xfrm>
        </p:spPr>
        <p:txBody>
          <a:bodyPr/>
          <a:lstStyle/>
          <a:p>
            <a:r>
              <a:rPr lang="en-AU" dirty="0"/>
              <a:t>Level 1 = lowest level of data that can be tagged. This represents individual data points within a dimension e.g. GL accounts within the GL hierarchy.</a:t>
            </a:r>
          </a:p>
          <a:p>
            <a:endParaRPr lang="en-AU" dirty="0"/>
          </a:p>
          <a:p>
            <a:r>
              <a:rPr lang="en-AU" dirty="0"/>
              <a:t>Level 2 = Support an other or all event e.g. you may need to tag a GL account held in assets as a liability</a:t>
            </a:r>
          </a:p>
          <a:p>
            <a:endParaRPr lang="en-AU" dirty="0"/>
          </a:p>
          <a:p>
            <a:r>
              <a:rPr lang="en-AU" dirty="0"/>
              <a:t>Level 3 = same as level 2 just the next level up</a:t>
            </a:r>
          </a:p>
        </p:txBody>
      </p:sp>
      <p:sp>
        <p:nvSpPr>
          <p:cNvPr id="3" name="Title 2">
            <a:extLst>
              <a:ext uri="{FF2B5EF4-FFF2-40B4-BE49-F238E27FC236}">
                <a16:creationId xmlns:a16="http://schemas.microsoft.com/office/drawing/2014/main" id="{52808092-3345-4513-BE68-279A5EAA9751}"/>
              </a:ext>
            </a:extLst>
          </p:cNvPr>
          <p:cNvSpPr>
            <a:spLocks noGrp="1"/>
          </p:cNvSpPr>
          <p:nvPr>
            <p:ph type="title"/>
          </p:nvPr>
        </p:nvSpPr>
        <p:spPr/>
        <p:txBody>
          <a:bodyPr vert="horz" lIns="91440" tIns="45720" rIns="91440" bIns="45720" rtlCol="0" anchor="ctr">
            <a:noAutofit/>
          </a:bodyPr>
          <a:lstStyle/>
          <a:p>
            <a:pPr algn="ctr"/>
            <a:r>
              <a:rPr lang="en-AU" sz="4000" b="1" dirty="0"/>
              <a:t>Tagging</a:t>
            </a:r>
          </a:p>
        </p:txBody>
      </p:sp>
    </p:spTree>
    <p:extLst>
      <p:ext uri="{BB962C8B-B14F-4D97-AF65-F5344CB8AC3E}">
        <p14:creationId xmlns:p14="http://schemas.microsoft.com/office/powerpoint/2010/main" val="61992522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26B93D-E7F4-4290-A6B4-A19BB6CCB6E8}"/>
              </a:ext>
            </a:extLst>
          </p:cNvPr>
          <p:cNvPicPr>
            <a:picLocks noChangeAspect="1"/>
          </p:cNvPicPr>
          <p:nvPr/>
        </p:nvPicPr>
        <p:blipFill>
          <a:blip r:embed="rId3"/>
          <a:stretch>
            <a:fillRect/>
          </a:stretch>
        </p:blipFill>
        <p:spPr>
          <a:xfrm>
            <a:off x="518185" y="1535722"/>
            <a:ext cx="10853200" cy="3543756"/>
          </a:xfrm>
          <a:prstGeom prst="rect">
            <a:avLst/>
          </a:prstGeom>
        </p:spPr>
      </p:pic>
      <p:sp>
        <p:nvSpPr>
          <p:cNvPr id="3" name="Title 2">
            <a:extLst>
              <a:ext uri="{FF2B5EF4-FFF2-40B4-BE49-F238E27FC236}">
                <a16:creationId xmlns:a16="http://schemas.microsoft.com/office/drawing/2014/main" id="{BC4D541C-0365-473D-AFF4-40E82072DADB}"/>
              </a:ext>
            </a:extLst>
          </p:cNvPr>
          <p:cNvSpPr>
            <a:spLocks noGrp="1"/>
          </p:cNvSpPr>
          <p:nvPr>
            <p:ph type="title"/>
          </p:nvPr>
        </p:nvSpPr>
        <p:spPr/>
        <p:txBody>
          <a:bodyPr vert="horz" lIns="91440" tIns="45720" rIns="91440" bIns="45720" rtlCol="0" anchor="ctr">
            <a:noAutofit/>
          </a:bodyPr>
          <a:lstStyle/>
          <a:p>
            <a:pPr algn="ctr"/>
            <a:r>
              <a:rPr lang="en-AU" sz="4000" b="1" dirty="0"/>
              <a:t>Tagging versions report</a:t>
            </a:r>
          </a:p>
        </p:txBody>
      </p:sp>
      <p:sp>
        <p:nvSpPr>
          <p:cNvPr id="5" name="Oval 4">
            <a:extLst>
              <a:ext uri="{FF2B5EF4-FFF2-40B4-BE49-F238E27FC236}">
                <a16:creationId xmlns:a16="http://schemas.microsoft.com/office/drawing/2014/main" id="{80D3C8F4-2B24-4E17-8C60-D130162C6288}"/>
              </a:ext>
            </a:extLst>
          </p:cNvPr>
          <p:cNvSpPr/>
          <p:nvPr/>
        </p:nvSpPr>
        <p:spPr>
          <a:xfrm>
            <a:off x="668215" y="3676504"/>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2</a:t>
            </a:r>
          </a:p>
        </p:txBody>
      </p:sp>
      <p:sp>
        <p:nvSpPr>
          <p:cNvPr id="7" name="Oval 6">
            <a:extLst>
              <a:ext uri="{FF2B5EF4-FFF2-40B4-BE49-F238E27FC236}">
                <a16:creationId xmlns:a16="http://schemas.microsoft.com/office/drawing/2014/main" id="{D3515448-EF07-4779-99F1-C441D286F0E7}"/>
              </a:ext>
            </a:extLst>
          </p:cNvPr>
          <p:cNvSpPr/>
          <p:nvPr/>
        </p:nvSpPr>
        <p:spPr>
          <a:xfrm>
            <a:off x="6342185" y="5155224"/>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4</a:t>
            </a:r>
          </a:p>
        </p:txBody>
      </p:sp>
      <p:sp>
        <p:nvSpPr>
          <p:cNvPr id="8" name="Oval 7">
            <a:extLst>
              <a:ext uri="{FF2B5EF4-FFF2-40B4-BE49-F238E27FC236}">
                <a16:creationId xmlns:a16="http://schemas.microsoft.com/office/drawing/2014/main" id="{4B071E70-5CA7-4C4E-A429-769C4C8A8823}"/>
              </a:ext>
            </a:extLst>
          </p:cNvPr>
          <p:cNvSpPr/>
          <p:nvPr/>
        </p:nvSpPr>
        <p:spPr>
          <a:xfrm>
            <a:off x="5791200" y="3342396"/>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1</a:t>
            </a:r>
          </a:p>
        </p:txBody>
      </p:sp>
      <p:sp>
        <p:nvSpPr>
          <p:cNvPr id="9" name="Oval 8">
            <a:extLst>
              <a:ext uri="{FF2B5EF4-FFF2-40B4-BE49-F238E27FC236}">
                <a16:creationId xmlns:a16="http://schemas.microsoft.com/office/drawing/2014/main" id="{D6F60AB5-BCBD-4777-93DC-4F508CA45326}"/>
              </a:ext>
            </a:extLst>
          </p:cNvPr>
          <p:cNvSpPr/>
          <p:nvPr/>
        </p:nvSpPr>
        <p:spPr>
          <a:xfrm>
            <a:off x="7866184" y="3494796"/>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3</a:t>
            </a:r>
          </a:p>
        </p:txBody>
      </p:sp>
    </p:spTree>
    <p:extLst>
      <p:ext uri="{BB962C8B-B14F-4D97-AF65-F5344CB8AC3E}">
        <p14:creationId xmlns:p14="http://schemas.microsoft.com/office/powerpoint/2010/main" val="358844327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AE9AA1-8C98-4B2B-B25A-68913FE16F0C}"/>
              </a:ext>
            </a:extLst>
          </p:cNvPr>
          <p:cNvSpPr>
            <a:spLocks noGrp="1"/>
          </p:cNvSpPr>
          <p:nvPr>
            <p:ph type="title"/>
          </p:nvPr>
        </p:nvSpPr>
        <p:spPr/>
        <p:txBody>
          <a:bodyPr vert="horz" lIns="91440" tIns="45720" rIns="91440" bIns="45720" rtlCol="0" anchor="ctr">
            <a:noAutofit/>
          </a:bodyPr>
          <a:lstStyle/>
          <a:p>
            <a:pPr algn="ctr"/>
            <a:r>
              <a:rPr lang="en-AU" sz="4000" b="1" dirty="0"/>
              <a:t>Tagging</a:t>
            </a:r>
          </a:p>
        </p:txBody>
      </p:sp>
      <p:pic>
        <p:nvPicPr>
          <p:cNvPr id="2" name="Picture 1">
            <a:extLst>
              <a:ext uri="{FF2B5EF4-FFF2-40B4-BE49-F238E27FC236}">
                <a16:creationId xmlns:a16="http://schemas.microsoft.com/office/drawing/2014/main" id="{4F3696FA-BFE7-48CD-A16E-9A8BD31AE8C5}"/>
              </a:ext>
            </a:extLst>
          </p:cNvPr>
          <p:cNvPicPr>
            <a:picLocks noChangeAspect="1"/>
          </p:cNvPicPr>
          <p:nvPr/>
        </p:nvPicPr>
        <p:blipFill>
          <a:blip r:embed="rId3"/>
          <a:stretch>
            <a:fillRect/>
          </a:stretch>
        </p:blipFill>
        <p:spPr>
          <a:xfrm>
            <a:off x="633046" y="890553"/>
            <a:ext cx="9601200" cy="4932933"/>
          </a:xfrm>
          <a:prstGeom prst="rect">
            <a:avLst/>
          </a:prstGeom>
        </p:spPr>
      </p:pic>
    </p:spTree>
    <p:extLst>
      <p:ext uri="{BB962C8B-B14F-4D97-AF65-F5344CB8AC3E}">
        <p14:creationId xmlns:p14="http://schemas.microsoft.com/office/powerpoint/2010/main" val="102744584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F1D649-9D7E-4BAE-A75F-5AAD8B9B9839}"/>
              </a:ext>
            </a:extLst>
          </p:cNvPr>
          <p:cNvSpPr>
            <a:spLocks noGrp="1"/>
          </p:cNvSpPr>
          <p:nvPr>
            <p:ph type="title"/>
          </p:nvPr>
        </p:nvSpPr>
        <p:spPr/>
        <p:txBody>
          <a:bodyPr vert="horz" lIns="91440" tIns="45720" rIns="91440" bIns="45720" rtlCol="0" anchor="ctr">
            <a:noAutofit/>
          </a:bodyPr>
          <a:lstStyle/>
          <a:p>
            <a:pPr algn="ctr"/>
            <a:r>
              <a:rPr lang="en-AU" sz="4000" b="1" dirty="0"/>
              <a:t>Tagging Versions Compare</a:t>
            </a:r>
          </a:p>
        </p:txBody>
      </p:sp>
      <p:pic>
        <p:nvPicPr>
          <p:cNvPr id="4" name="Picture 3">
            <a:extLst>
              <a:ext uri="{FF2B5EF4-FFF2-40B4-BE49-F238E27FC236}">
                <a16:creationId xmlns:a16="http://schemas.microsoft.com/office/drawing/2014/main" id="{1F222898-928E-49E7-9E62-08D08722E769}"/>
              </a:ext>
            </a:extLst>
          </p:cNvPr>
          <p:cNvPicPr>
            <a:picLocks noChangeAspect="1"/>
          </p:cNvPicPr>
          <p:nvPr/>
        </p:nvPicPr>
        <p:blipFill>
          <a:blip r:embed="rId3"/>
          <a:stretch>
            <a:fillRect/>
          </a:stretch>
        </p:blipFill>
        <p:spPr>
          <a:xfrm>
            <a:off x="471373" y="1148861"/>
            <a:ext cx="11249254" cy="4260867"/>
          </a:xfrm>
          <a:prstGeom prst="rect">
            <a:avLst/>
          </a:prstGeom>
        </p:spPr>
      </p:pic>
    </p:spTree>
    <p:extLst>
      <p:ext uri="{BB962C8B-B14F-4D97-AF65-F5344CB8AC3E}">
        <p14:creationId xmlns:p14="http://schemas.microsoft.com/office/powerpoint/2010/main" val="3764128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A093F5-0148-0040-9237-9679AD8AC2BD}"/>
              </a:ext>
            </a:extLst>
          </p:cNvPr>
          <p:cNvSpPr>
            <a:spLocks noGrp="1"/>
          </p:cNvSpPr>
          <p:nvPr>
            <p:ph type="title"/>
          </p:nvPr>
        </p:nvSpPr>
        <p:spPr/>
        <p:txBody>
          <a:bodyPr vert="horz" lIns="91440" tIns="45720" rIns="91440" bIns="45720" rtlCol="0" anchor="ctr">
            <a:noAutofit/>
          </a:bodyPr>
          <a:lstStyle/>
          <a:p>
            <a:pPr algn="ctr"/>
            <a:r>
              <a:rPr lang="en-US" sz="4000" b="1" dirty="0"/>
              <a:t>Changes in Forms</a:t>
            </a:r>
          </a:p>
        </p:txBody>
      </p:sp>
      <p:pic>
        <p:nvPicPr>
          <p:cNvPr id="7" name="Picture 6">
            <a:extLst>
              <a:ext uri="{FF2B5EF4-FFF2-40B4-BE49-F238E27FC236}">
                <a16:creationId xmlns:a16="http://schemas.microsoft.com/office/drawing/2014/main" id="{0DB8AC9E-3C85-8747-837D-34B4A2574B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982" y="737534"/>
            <a:ext cx="7136361" cy="5313949"/>
          </a:xfrm>
          <a:prstGeom prst="rect">
            <a:avLst/>
          </a:prstGeom>
        </p:spPr>
      </p:pic>
      <p:sp>
        <p:nvSpPr>
          <p:cNvPr id="8" name="Oval 7">
            <a:extLst>
              <a:ext uri="{FF2B5EF4-FFF2-40B4-BE49-F238E27FC236}">
                <a16:creationId xmlns:a16="http://schemas.microsoft.com/office/drawing/2014/main" id="{BF077510-559D-C944-821D-7CBF424DFF46}"/>
              </a:ext>
            </a:extLst>
          </p:cNvPr>
          <p:cNvSpPr/>
          <p:nvPr/>
        </p:nvSpPr>
        <p:spPr>
          <a:xfrm>
            <a:off x="0" y="2138766"/>
            <a:ext cx="2231756" cy="4649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6CC7240-8109-6149-906C-03DF380CEE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4343" y="2371240"/>
            <a:ext cx="5677969" cy="2415691"/>
          </a:xfrm>
          <a:prstGeom prst="rect">
            <a:avLst/>
          </a:prstGeom>
        </p:spPr>
      </p:pic>
      <p:sp>
        <p:nvSpPr>
          <p:cNvPr id="11" name="Oval 10">
            <a:extLst>
              <a:ext uri="{FF2B5EF4-FFF2-40B4-BE49-F238E27FC236}">
                <a16:creationId xmlns:a16="http://schemas.microsoft.com/office/drawing/2014/main" id="{BF51ECA6-471C-F14A-86DA-4EDA1835F98F}"/>
              </a:ext>
            </a:extLst>
          </p:cNvPr>
          <p:cNvSpPr/>
          <p:nvPr/>
        </p:nvSpPr>
        <p:spPr>
          <a:xfrm>
            <a:off x="5059587" y="4321982"/>
            <a:ext cx="2231756" cy="4649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41BC03B-8868-42D1-8A48-2149BEB5EB3D}"/>
              </a:ext>
            </a:extLst>
          </p:cNvPr>
          <p:cNvSpPr txBox="1"/>
          <p:nvPr/>
        </p:nvSpPr>
        <p:spPr>
          <a:xfrm>
            <a:off x="7446325" y="948011"/>
            <a:ext cx="4745675" cy="830997"/>
          </a:xfrm>
          <a:prstGeom prst="rect">
            <a:avLst/>
          </a:prstGeom>
          <a:noFill/>
        </p:spPr>
        <p:txBody>
          <a:bodyPr wrap="square" rtlCol="0">
            <a:spAutoFit/>
          </a:bodyPr>
          <a:lstStyle/>
          <a:p>
            <a:r>
              <a:rPr lang="en-AU" sz="2400" dirty="0"/>
              <a:t>Form layout changes will be updated by Cortell via an update package</a:t>
            </a:r>
          </a:p>
        </p:txBody>
      </p:sp>
    </p:spTree>
    <p:extLst>
      <p:ext uri="{BB962C8B-B14F-4D97-AF65-F5344CB8AC3E}">
        <p14:creationId xmlns:p14="http://schemas.microsoft.com/office/powerpoint/2010/main" val="85315770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AE9AA1-8C98-4B2B-B25A-68913FE16F0C}"/>
              </a:ext>
            </a:extLst>
          </p:cNvPr>
          <p:cNvSpPr>
            <a:spLocks noGrp="1"/>
          </p:cNvSpPr>
          <p:nvPr>
            <p:ph type="title"/>
          </p:nvPr>
        </p:nvSpPr>
        <p:spPr/>
        <p:txBody>
          <a:bodyPr vert="horz" lIns="91440" tIns="45720" rIns="91440" bIns="45720" rtlCol="0" anchor="ctr">
            <a:noAutofit/>
          </a:bodyPr>
          <a:lstStyle/>
          <a:p>
            <a:pPr algn="ctr"/>
            <a:r>
              <a:rPr lang="en-AU" sz="4000" b="1" dirty="0"/>
              <a:t>Tagging comparison</a:t>
            </a:r>
          </a:p>
        </p:txBody>
      </p:sp>
      <p:pic>
        <p:nvPicPr>
          <p:cNvPr id="2" name="Picture 1">
            <a:extLst>
              <a:ext uri="{FF2B5EF4-FFF2-40B4-BE49-F238E27FC236}">
                <a16:creationId xmlns:a16="http://schemas.microsoft.com/office/drawing/2014/main" id="{00EB5442-CC9B-4162-A315-BCFC8F36D1DC}"/>
              </a:ext>
            </a:extLst>
          </p:cNvPr>
          <p:cNvPicPr>
            <a:picLocks noChangeAspect="1"/>
          </p:cNvPicPr>
          <p:nvPr/>
        </p:nvPicPr>
        <p:blipFill>
          <a:blip r:embed="rId3"/>
          <a:stretch>
            <a:fillRect/>
          </a:stretch>
        </p:blipFill>
        <p:spPr>
          <a:xfrm>
            <a:off x="1088657" y="938866"/>
            <a:ext cx="9720019" cy="4700665"/>
          </a:xfrm>
          <a:prstGeom prst="rect">
            <a:avLst/>
          </a:prstGeom>
        </p:spPr>
      </p:pic>
    </p:spTree>
    <p:extLst>
      <p:ext uri="{BB962C8B-B14F-4D97-AF65-F5344CB8AC3E}">
        <p14:creationId xmlns:p14="http://schemas.microsoft.com/office/powerpoint/2010/main" val="316155877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287928-1DB9-4BBC-B2FD-98C11C0B5CE4}"/>
              </a:ext>
            </a:extLst>
          </p:cNvPr>
          <p:cNvSpPr>
            <a:spLocks noGrp="1"/>
          </p:cNvSpPr>
          <p:nvPr>
            <p:ph idx="1"/>
          </p:nvPr>
        </p:nvSpPr>
        <p:spPr>
          <a:xfrm>
            <a:off x="710879" y="1003822"/>
            <a:ext cx="10515600" cy="3949533"/>
          </a:xfrm>
        </p:spPr>
        <p:txBody>
          <a:bodyPr>
            <a:normAutofit fontScale="85000" lnSpcReduction="20000"/>
          </a:bodyPr>
          <a:lstStyle/>
          <a:p>
            <a:r>
              <a:rPr lang="en-AU" dirty="0"/>
              <a:t>If you add the measure as a dimension and not as the concept, you need to ensure you add the actual measure itself from the list of members </a:t>
            </a:r>
            <a:r>
              <a:rPr lang="en-AU" dirty="0" err="1"/>
              <a:t>eg</a:t>
            </a:r>
            <a:r>
              <a:rPr lang="en-AU" dirty="0"/>
              <a:t> in the 320 we mapped direct to concept</a:t>
            </a:r>
          </a:p>
          <a:p>
            <a:r>
              <a:rPr lang="en-AU" dirty="0"/>
              <a:t>So if there are multiple options for the measure </a:t>
            </a:r>
            <a:r>
              <a:rPr lang="en-AU" dirty="0" err="1"/>
              <a:t>eg</a:t>
            </a:r>
            <a:r>
              <a:rPr lang="en-AU" dirty="0"/>
              <a:t> reverse, end of period, opening period balance (and not just the measure as a concept) then you need to check the inclusion of the element within the measure.</a:t>
            </a:r>
          </a:p>
          <a:p>
            <a:endParaRPr lang="en-AU" dirty="0"/>
          </a:p>
          <a:p>
            <a:r>
              <a:rPr lang="en-AU" dirty="0"/>
              <a:t>Add in the reversing entry re system (from the DB)</a:t>
            </a:r>
          </a:p>
          <a:p>
            <a:endParaRPr lang="en-AU" dirty="0"/>
          </a:p>
          <a:p>
            <a:r>
              <a:rPr lang="en-AU" dirty="0"/>
              <a:t>Once you have entered a name in the elements, then do not change the name</a:t>
            </a:r>
          </a:p>
          <a:p>
            <a:endParaRPr lang="en-AU" dirty="0"/>
          </a:p>
          <a:p>
            <a:r>
              <a:rPr lang="en-AU" dirty="0"/>
              <a:t>Always remember to load the tagged cube data after tagging. The measures are not needed</a:t>
            </a:r>
          </a:p>
        </p:txBody>
      </p:sp>
      <p:sp>
        <p:nvSpPr>
          <p:cNvPr id="3" name="Title 2">
            <a:extLst>
              <a:ext uri="{FF2B5EF4-FFF2-40B4-BE49-F238E27FC236}">
                <a16:creationId xmlns:a16="http://schemas.microsoft.com/office/drawing/2014/main" id="{240A1FF0-C409-4F91-98EA-28768A565B18}"/>
              </a:ext>
            </a:extLst>
          </p:cNvPr>
          <p:cNvSpPr>
            <a:spLocks noGrp="1"/>
          </p:cNvSpPr>
          <p:nvPr>
            <p:ph type="title"/>
          </p:nvPr>
        </p:nvSpPr>
        <p:spPr/>
        <p:txBody>
          <a:bodyPr/>
          <a:lstStyle/>
          <a:p>
            <a:endParaRPr lang="en-AU"/>
          </a:p>
        </p:txBody>
      </p:sp>
    </p:spTree>
    <p:extLst>
      <p:ext uri="{BB962C8B-B14F-4D97-AF65-F5344CB8AC3E}">
        <p14:creationId xmlns:p14="http://schemas.microsoft.com/office/powerpoint/2010/main" val="116175474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F7FE32-1FD6-400E-9617-F85E0F9E970E}"/>
              </a:ext>
            </a:extLst>
          </p:cNvPr>
          <p:cNvPicPr>
            <a:picLocks noChangeAspect="1"/>
          </p:cNvPicPr>
          <p:nvPr/>
        </p:nvPicPr>
        <p:blipFill>
          <a:blip r:embed="rId3"/>
          <a:stretch>
            <a:fillRect/>
          </a:stretch>
        </p:blipFill>
        <p:spPr>
          <a:xfrm>
            <a:off x="2075277" y="784617"/>
            <a:ext cx="6834261" cy="5288766"/>
          </a:xfrm>
          <a:prstGeom prst="rect">
            <a:avLst/>
          </a:prstGeom>
        </p:spPr>
      </p:pic>
      <p:sp>
        <p:nvSpPr>
          <p:cNvPr id="3" name="Title 2">
            <a:extLst>
              <a:ext uri="{FF2B5EF4-FFF2-40B4-BE49-F238E27FC236}">
                <a16:creationId xmlns:a16="http://schemas.microsoft.com/office/drawing/2014/main" id="{F9AE9AA1-8C98-4B2B-B25A-68913FE16F0C}"/>
              </a:ext>
            </a:extLst>
          </p:cNvPr>
          <p:cNvSpPr>
            <a:spLocks noGrp="1"/>
          </p:cNvSpPr>
          <p:nvPr>
            <p:ph type="title"/>
          </p:nvPr>
        </p:nvSpPr>
        <p:spPr/>
        <p:txBody>
          <a:bodyPr vert="horz" lIns="91440" tIns="45720" rIns="91440" bIns="45720" rtlCol="0" anchor="ctr">
            <a:noAutofit/>
          </a:bodyPr>
          <a:lstStyle/>
          <a:p>
            <a:pPr algn="ctr"/>
            <a:r>
              <a:rPr lang="en-AU" sz="4000" b="1" dirty="0"/>
              <a:t>Mapping</a:t>
            </a:r>
          </a:p>
        </p:txBody>
      </p:sp>
      <p:sp>
        <p:nvSpPr>
          <p:cNvPr id="4" name="Oval 3">
            <a:extLst>
              <a:ext uri="{FF2B5EF4-FFF2-40B4-BE49-F238E27FC236}">
                <a16:creationId xmlns:a16="http://schemas.microsoft.com/office/drawing/2014/main" id="{40A9D76A-EB64-48D0-8562-E47C2758DD04}"/>
              </a:ext>
            </a:extLst>
          </p:cNvPr>
          <p:cNvSpPr/>
          <p:nvPr/>
        </p:nvSpPr>
        <p:spPr>
          <a:xfrm>
            <a:off x="2930767" y="5076601"/>
            <a:ext cx="1395045" cy="50358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35995888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1679F4-910D-4289-9E91-AD8E61E2460B}"/>
              </a:ext>
            </a:extLst>
          </p:cNvPr>
          <p:cNvSpPr>
            <a:spLocks noGrp="1"/>
          </p:cNvSpPr>
          <p:nvPr>
            <p:ph type="title"/>
          </p:nvPr>
        </p:nvSpPr>
        <p:spPr/>
        <p:txBody>
          <a:bodyPr vert="horz" lIns="91440" tIns="45720" rIns="91440" bIns="45720" rtlCol="0" anchor="ctr">
            <a:noAutofit/>
          </a:bodyPr>
          <a:lstStyle/>
          <a:p>
            <a:pPr algn="ctr"/>
            <a:r>
              <a:rPr lang="en-AU" sz="4000" b="1" dirty="0"/>
              <a:t>Updating SBR Measure</a:t>
            </a:r>
          </a:p>
        </p:txBody>
      </p:sp>
      <p:pic>
        <p:nvPicPr>
          <p:cNvPr id="4" name="Picture 3">
            <a:extLst>
              <a:ext uri="{FF2B5EF4-FFF2-40B4-BE49-F238E27FC236}">
                <a16:creationId xmlns:a16="http://schemas.microsoft.com/office/drawing/2014/main" id="{B2A6C2A2-7C5C-45BC-A334-4F59A6A08EAB}"/>
              </a:ext>
            </a:extLst>
          </p:cNvPr>
          <p:cNvPicPr>
            <a:picLocks noChangeAspect="1"/>
          </p:cNvPicPr>
          <p:nvPr/>
        </p:nvPicPr>
        <p:blipFill>
          <a:blip r:embed="rId3"/>
          <a:stretch>
            <a:fillRect/>
          </a:stretch>
        </p:blipFill>
        <p:spPr>
          <a:xfrm>
            <a:off x="1695450" y="895350"/>
            <a:ext cx="8801100" cy="5067300"/>
          </a:xfrm>
          <a:prstGeom prst="rect">
            <a:avLst/>
          </a:prstGeom>
        </p:spPr>
      </p:pic>
    </p:spTree>
    <p:extLst>
      <p:ext uri="{BB962C8B-B14F-4D97-AF65-F5344CB8AC3E}">
        <p14:creationId xmlns:p14="http://schemas.microsoft.com/office/powerpoint/2010/main" val="341488642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7F35B8-4797-4E38-B970-7FB2DEEC127B}"/>
              </a:ext>
            </a:extLst>
          </p:cNvPr>
          <p:cNvSpPr>
            <a:spLocks noGrp="1"/>
          </p:cNvSpPr>
          <p:nvPr>
            <p:ph type="title"/>
          </p:nvPr>
        </p:nvSpPr>
        <p:spPr/>
        <p:txBody>
          <a:bodyPr vert="horz" lIns="91440" tIns="45720" rIns="91440" bIns="45720" rtlCol="0" anchor="ctr">
            <a:noAutofit/>
          </a:bodyPr>
          <a:lstStyle/>
          <a:p>
            <a:pPr algn="ctr"/>
            <a:r>
              <a:rPr lang="en-AU" sz="4000" b="1" dirty="0"/>
              <a:t>Copy paste manual update</a:t>
            </a:r>
          </a:p>
        </p:txBody>
      </p:sp>
      <p:pic>
        <p:nvPicPr>
          <p:cNvPr id="4" name="Picture 3">
            <a:extLst>
              <a:ext uri="{FF2B5EF4-FFF2-40B4-BE49-F238E27FC236}">
                <a16:creationId xmlns:a16="http://schemas.microsoft.com/office/drawing/2014/main" id="{3202306C-903F-4508-94A2-2A3FA9F55526}"/>
              </a:ext>
            </a:extLst>
          </p:cNvPr>
          <p:cNvPicPr>
            <a:picLocks noChangeAspect="1"/>
          </p:cNvPicPr>
          <p:nvPr/>
        </p:nvPicPr>
        <p:blipFill>
          <a:blip r:embed="rId3"/>
          <a:stretch>
            <a:fillRect/>
          </a:stretch>
        </p:blipFill>
        <p:spPr>
          <a:xfrm>
            <a:off x="1611086" y="835950"/>
            <a:ext cx="9742714" cy="5186100"/>
          </a:xfrm>
          <a:prstGeom prst="rect">
            <a:avLst/>
          </a:prstGeom>
        </p:spPr>
      </p:pic>
    </p:spTree>
    <p:extLst>
      <p:ext uri="{BB962C8B-B14F-4D97-AF65-F5344CB8AC3E}">
        <p14:creationId xmlns:p14="http://schemas.microsoft.com/office/powerpoint/2010/main" val="256260397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AE9AA1-8C98-4B2B-B25A-68913FE16F0C}"/>
              </a:ext>
            </a:extLst>
          </p:cNvPr>
          <p:cNvSpPr>
            <a:spLocks noGrp="1"/>
          </p:cNvSpPr>
          <p:nvPr>
            <p:ph type="title"/>
          </p:nvPr>
        </p:nvSpPr>
        <p:spPr/>
        <p:txBody>
          <a:bodyPr vert="horz" lIns="91440" tIns="45720" rIns="91440" bIns="45720" rtlCol="0" anchor="ctr">
            <a:noAutofit/>
          </a:bodyPr>
          <a:lstStyle/>
          <a:p>
            <a:pPr algn="ctr"/>
            <a:r>
              <a:rPr lang="en-AU" sz="4000" b="1" dirty="0"/>
              <a:t>Mapping Versions</a:t>
            </a:r>
          </a:p>
        </p:txBody>
      </p:sp>
      <p:pic>
        <p:nvPicPr>
          <p:cNvPr id="2" name="Picture 1">
            <a:extLst>
              <a:ext uri="{FF2B5EF4-FFF2-40B4-BE49-F238E27FC236}">
                <a16:creationId xmlns:a16="http://schemas.microsoft.com/office/drawing/2014/main" id="{AAB5F0BA-6847-4CE8-B5AE-B777A1A0C01A}"/>
              </a:ext>
            </a:extLst>
          </p:cNvPr>
          <p:cNvPicPr>
            <a:picLocks noChangeAspect="1"/>
          </p:cNvPicPr>
          <p:nvPr/>
        </p:nvPicPr>
        <p:blipFill>
          <a:blip r:embed="rId3"/>
          <a:stretch>
            <a:fillRect/>
          </a:stretch>
        </p:blipFill>
        <p:spPr>
          <a:xfrm>
            <a:off x="345284" y="737534"/>
            <a:ext cx="8523769" cy="5264681"/>
          </a:xfrm>
          <a:prstGeom prst="rect">
            <a:avLst/>
          </a:prstGeom>
        </p:spPr>
      </p:pic>
      <p:sp>
        <p:nvSpPr>
          <p:cNvPr id="4" name="Oval 3">
            <a:extLst>
              <a:ext uri="{FF2B5EF4-FFF2-40B4-BE49-F238E27FC236}">
                <a16:creationId xmlns:a16="http://schemas.microsoft.com/office/drawing/2014/main" id="{DACD50F9-C7E1-4899-8B5E-3A4A09DAC5DE}"/>
              </a:ext>
            </a:extLst>
          </p:cNvPr>
          <p:cNvSpPr/>
          <p:nvPr/>
        </p:nvSpPr>
        <p:spPr>
          <a:xfrm>
            <a:off x="4824041" y="5136108"/>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1</a:t>
            </a:r>
          </a:p>
        </p:txBody>
      </p:sp>
      <p:sp>
        <p:nvSpPr>
          <p:cNvPr id="5" name="Oval 4">
            <a:extLst>
              <a:ext uri="{FF2B5EF4-FFF2-40B4-BE49-F238E27FC236}">
                <a16:creationId xmlns:a16="http://schemas.microsoft.com/office/drawing/2014/main" id="{1074187F-5135-430D-8A0E-3CBD161BB5F7}"/>
              </a:ext>
            </a:extLst>
          </p:cNvPr>
          <p:cNvSpPr/>
          <p:nvPr/>
        </p:nvSpPr>
        <p:spPr>
          <a:xfrm>
            <a:off x="4824041" y="5541254"/>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2</a:t>
            </a:r>
          </a:p>
        </p:txBody>
      </p:sp>
      <p:sp>
        <p:nvSpPr>
          <p:cNvPr id="6" name="TextBox 5">
            <a:extLst>
              <a:ext uri="{FF2B5EF4-FFF2-40B4-BE49-F238E27FC236}">
                <a16:creationId xmlns:a16="http://schemas.microsoft.com/office/drawing/2014/main" id="{BD763E3F-D285-4564-A58D-1B2EA6F8CF9B}"/>
              </a:ext>
            </a:extLst>
          </p:cNvPr>
          <p:cNvSpPr txBox="1"/>
          <p:nvPr/>
        </p:nvSpPr>
        <p:spPr>
          <a:xfrm>
            <a:off x="9201873" y="891251"/>
            <a:ext cx="2835798" cy="1754326"/>
          </a:xfrm>
          <a:prstGeom prst="rect">
            <a:avLst/>
          </a:prstGeom>
          <a:noFill/>
        </p:spPr>
        <p:txBody>
          <a:bodyPr wrap="square" rtlCol="0">
            <a:spAutoFit/>
          </a:bodyPr>
          <a:lstStyle/>
          <a:p>
            <a:pPr marL="342900" indent="-342900">
              <a:buAutoNum type="arabicPeriod"/>
            </a:pPr>
            <a:r>
              <a:rPr lang="en-AU" dirty="0"/>
              <a:t>Map each concept across all Forms</a:t>
            </a:r>
          </a:p>
          <a:p>
            <a:pPr marL="342900" indent="-342900">
              <a:buAutoNum type="arabicPeriod"/>
            </a:pPr>
            <a:endParaRPr lang="en-AU" dirty="0"/>
          </a:p>
          <a:p>
            <a:pPr marL="342900" indent="-342900">
              <a:buAutoNum type="arabicPeriod"/>
            </a:pPr>
            <a:endParaRPr lang="en-AU" dirty="0"/>
          </a:p>
          <a:p>
            <a:pPr marL="342900" indent="-342900">
              <a:buAutoNum type="arabicPeriod"/>
            </a:pPr>
            <a:r>
              <a:rPr lang="en-AU" dirty="0"/>
              <a:t>Map concepts one Form at a time</a:t>
            </a:r>
          </a:p>
        </p:txBody>
      </p:sp>
    </p:spTree>
    <p:extLst>
      <p:ext uri="{BB962C8B-B14F-4D97-AF65-F5344CB8AC3E}">
        <p14:creationId xmlns:p14="http://schemas.microsoft.com/office/powerpoint/2010/main" val="353836935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E68442-75E2-4226-A085-9BE715D0E294}"/>
              </a:ext>
            </a:extLst>
          </p:cNvPr>
          <p:cNvSpPr>
            <a:spLocks noGrp="1"/>
          </p:cNvSpPr>
          <p:nvPr>
            <p:ph type="title"/>
          </p:nvPr>
        </p:nvSpPr>
        <p:spPr/>
        <p:txBody>
          <a:bodyPr vert="horz" lIns="91440" tIns="45720" rIns="91440" bIns="45720" rtlCol="0" anchor="ctr">
            <a:noAutofit/>
          </a:bodyPr>
          <a:lstStyle/>
          <a:p>
            <a:pPr algn="ctr"/>
            <a:r>
              <a:rPr lang="en-AU" sz="4000" b="1" dirty="0"/>
              <a:t>Mapping by Concept</a:t>
            </a:r>
          </a:p>
        </p:txBody>
      </p:sp>
      <p:pic>
        <p:nvPicPr>
          <p:cNvPr id="4" name="Picture 3">
            <a:extLst>
              <a:ext uri="{FF2B5EF4-FFF2-40B4-BE49-F238E27FC236}">
                <a16:creationId xmlns:a16="http://schemas.microsoft.com/office/drawing/2014/main" id="{BC283416-E52A-4D9A-A143-9E543FDFD141}"/>
              </a:ext>
            </a:extLst>
          </p:cNvPr>
          <p:cNvPicPr>
            <a:picLocks noChangeAspect="1"/>
          </p:cNvPicPr>
          <p:nvPr/>
        </p:nvPicPr>
        <p:blipFill>
          <a:blip r:embed="rId3"/>
          <a:stretch>
            <a:fillRect/>
          </a:stretch>
        </p:blipFill>
        <p:spPr>
          <a:xfrm>
            <a:off x="908515" y="820615"/>
            <a:ext cx="10374970" cy="4958862"/>
          </a:xfrm>
          <a:prstGeom prst="rect">
            <a:avLst/>
          </a:prstGeom>
        </p:spPr>
      </p:pic>
    </p:spTree>
    <p:extLst>
      <p:ext uri="{BB962C8B-B14F-4D97-AF65-F5344CB8AC3E}">
        <p14:creationId xmlns:p14="http://schemas.microsoft.com/office/powerpoint/2010/main" val="103795143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3E0496-4D00-44CF-B067-F956D250A8C8}"/>
              </a:ext>
            </a:extLst>
          </p:cNvPr>
          <p:cNvSpPr>
            <a:spLocks noGrp="1"/>
          </p:cNvSpPr>
          <p:nvPr>
            <p:ph type="title"/>
          </p:nvPr>
        </p:nvSpPr>
        <p:spPr/>
        <p:txBody>
          <a:bodyPr vert="horz" lIns="91440" tIns="45720" rIns="91440" bIns="45720" rtlCol="0" anchor="ctr">
            <a:noAutofit/>
          </a:bodyPr>
          <a:lstStyle/>
          <a:p>
            <a:pPr algn="ctr"/>
            <a:r>
              <a:rPr lang="en-AU" sz="4000" b="1" dirty="0"/>
              <a:t>Mapping Attribute Detail</a:t>
            </a:r>
          </a:p>
        </p:txBody>
      </p:sp>
      <p:pic>
        <p:nvPicPr>
          <p:cNvPr id="4" name="Picture 3">
            <a:extLst>
              <a:ext uri="{FF2B5EF4-FFF2-40B4-BE49-F238E27FC236}">
                <a16:creationId xmlns:a16="http://schemas.microsoft.com/office/drawing/2014/main" id="{896C71C1-0729-416E-8EB3-16E69019B8E6}"/>
              </a:ext>
            </a:extLst>
          </p:cNvPr>
          <p:cNvPicPr>
            <a:picLocks noChangeAspect="1"/>
          </p:cNvPicPr>
          <p:nvPr/>
        </p:nvPicPr>
        <p:blipFill>
          <a:blip r:embed="rId3"/>
          <a:stretch>
            <a:fillRect/>
          </a:stretch>
        </p:blipFill>
        <p:spPr>
          <a:xfrm>
            <a:off x="2252602" y="816428"/>
            <a:ext cx="7686796" cy="5225143"/>
          </a:xfrm>
          <a:prstGeom prst="rect">
            <a:avLst/>
          </a:prstGeom>
        </p:spPr>
      </p:pic>
    </p:spTree>
    <p:extLst>
      <p:ext uri="{BB962C8B-B14F-4D97-AF65-F5344CB8AC3E}">
        <p14:creationId xmlns:p14="http://schemas.microsoft.com/office/powerpoint/2010/main" val="267950175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635EAA-9E63-44F8-9F7A-BCC71E1BB311}"/>
              </a:ext>
            </a:extLst>
          </p:cNvPr>
          <p:cNvSpPr>
            <a:spLocks noGrp="1"/>
          </p:cNvSpPr>
          <p:nvPr>
            <p:ph type="title"/>
          </p:nvPr>
        </p:nvSpPr>
        <p:spPr/>
        <p:txBody>
          <a:bodyPr vert="horz" lIns="91440" tIns="45720" rIns="91440" bIns="45720" rtlCol="0" anchor="ctr">
            <a:noAutofit/>
          </a:bodyPr>
          <a:lstStyle/>
          <a:p>
            <a:pPr algn="ctr"/>
            <a:r>
              <a:rPr lang="en-AU" sz="4000" b="1" dirty="0"/>
              <a:t>Mapping by Form</a:t>
            </a:r>
          </a:p>
        </p:txBody>
      </p:sp>
    </p:spTree>
    <p:extLst>
      <p:ext uri="{BB962C8B-B14F-4D97-AF65-F5344CB8AC3E}">
        <p14:creationId xmlns:p14="http://schemas.microsoft.com/office/powerpoint/2010/main" val="364107849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F7FE32-1FD6-400E-9617-F85E0F9E970E}"/>
              </a:ext>
            </a:extLst>
          </p:cNvPr>
          <p:cNvPicPr>
            <a:picLocks noChangeAspect="1"/>
          </p:cNvPicPr>
          <p:nvPr/>
        </p:nvPicPr>
        <p:blipFill>
          <a:blip r:embed="rId2"/>
          <a:stretch>
            <a:fillRect/>
          </a:stretch>
        </p:blipFill>
        <p:spPr>
          <a:xfrm>
            <a:off x="2075277" y="784617"/>
            <a:ext cx="6834261" cy="5288766"/>
          </a:xfrm>
          <a:prstGeom prst="rect">
            <a:avLst/>
          </a:prstGeom>
        </p:spPr>
      </p:pic>
      <p:sp>
        <p:nvSpPr>
          <p:cNvPr id="3" name="Title 2">
            <a:extLst>
              <a:ext uri="{FF2B5EF4-FFF2-40B4-BE49-F238E27FC236}">
                <a16:creationId xmlns:a16="http://schemas.microsoft.com/office/drawing/2014/main" id="{F9AE9AA1-8C98-4B2B-B25A-68913FE16F0C}"/>
              </a:ext>
            </a:extLst>
          </p:cNvPr>
          <p:cNvSpPr>
            <a:spLocks noGrp="1"/>
          </p:cNvSpPr>
          <p:nvPr>
            <p:ph type="title"/>
          </p:nvPr>
        </p:nvSpPr>
        <p:spPr/>
        <p:txBody>
          <a:bodyPr vert="horz" lIns="91440" tIns="45720" rIns="91440" bIns="45720" rtlCol="0" anchor="ctr">
            <a:noAutofit/>
          </a:bodyPr>
          <a:lstStyle/>
          <a:p>
            <a:pPr algn="ctr"/>
            <a:r>
              <a:rPr lang="en-AU" sz="4000" b="1" dirty="0"/>
              <a:t>Table Mapping</a:t>
            </a:r>
          </a:p>
        </p:txBody>
      </p:sp>
      <p:sp>
        <p:nvSpPr>
          <p:cNvPr id="4" name="Oval 3">
            <a:extLst>
              <a:ext uri="{FF2B5EF4-FFF2-40B4-BE49-F238E27FC236}">
                <a16:creationId xmlns:a16="http://schemas.microsoft.com/office/drawing/2014/main" id="{40A9D76A-EB64-48D0-8562-E47C2758DD04}"/>
              </a:ext>
            </a:extLst>
          </p:cNvPr>
          <p:cNvSpPr/>
          <p:nvPr/>
        </p:nvSpPr>
        <p:spPr>
          <a:xfrm>
            <a:off x="2883875" y="5369679"/>
            <a:ext cx="1395045" cy="50358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22885586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CE6167-7958-6248-9EA9-754575118DE4}"/>
              </a:ext>
            </a:extLst>
          </p:cNvPr>
          <p:cNvSpPr>
            <a:spLocks noGrp="1"/>
          </p:cNvSpPr>
          <p:nvPr>
            <p:ph type="title"/>
          </p:nvPr>
        </p:nvSpPr>
        <p:spPr/>
        <p:txBody>
          <a:bodyPr vert="horz" lIns="91440" tIns="45720" rIns="91440" bIns="45720" rtlCol="0" anchor="ctr">
            <a:noAutofit/>
          </a:bodyPr>
          <a:lstStyle/>
          <a:p>
            <a:pPr algn="ctr"/>
            <a:r>
              <a:rPr lang="en-US" sz="4000" b="1" dirty="0"/>
              <a:t>Validation rules</a:t>
            </a:r>
          </a:p>
        </p:txBody>
      </p:sp>
      <p:pic>
        <p:nvPicPr>
          <p:cNvPr id="7" name="Picture 6">
            <a:extLst>
              <a:ext uri="{FF2B5EF4-FFF2-40B4-BE49-F238E27FC236}">
                <a16:creationId xmlns:a16="http://schemas.microsoft.com/office/drawing/2014/main" id="{03BDF107-68E8-406F-AB1E-865193E7752C}"/>
              </a:ext>
            </a:extLst>
          </p:cNvPr>
          <p:cNvPicPr>
            <a:picLocks noChangeAspect="1"/>
          </p:cNvPicPr>
          <p:nvPr/>
        </p:nvPicPr>
        <p:blipFill>
          <a:blip r:embed="rId3"/>
          <a:stretch>
            <a:fillRect/>
          </a:stretch>
        </p:blipFill>
        <p:spPr>
          <a:xfrm>
            <a:off x="0" y="841592"/>
            <a:ext cx="12192000" cy="2257996"/>
          </a:xfrm>
          <a:prstGeom prst="rect">
            <a:avLst/>
          </a:prstGeom>
        </p:spPr>
      </p:pic>
      <p:sp>
        <p:nvSpPr>
          <p:cNvPr id="8" name="TextBox 7">
            <a:extLst>
              <a:ext uri="{FF2B5EF4-FFF2-40B4-BE49-F238E27FC236}">
                <a16:creationId xmlns:a16="http://schemas.microsoft.com/office/drawing/2014/main" id="{57E76294-79A2-4525-BD8E-1564297BBC22}"/>
              </a:ext>
            </a:extLst>
          </p:cNvPr>
          <p:cNvSpPr txBox="1"/>
          <p:nvPr/>
        </p:nvSpPr>
        <p:spPr>
          <a:xfrm>
            <a:off x="1253925" y="4051139"/>
            <a:ext cx="10099875" cy="523220"/>
          </a:xfrm>
          <a:prstGeom prst="rect">
            <a:avLst/>
          </a:prstGeom>
          <a:noFill/>
        </p:spPr>
        <p:txBody>
          <a:bodyPr wrap="square" rtlCol="0">
            <a:spAutoFit/>
          </a:bodyPr>
          <a:lstStyle/>
          <a:p>
            <a:r>
              <a:rPr lang="en-AU" sz="2800" dirty="0"/>
              <a:t>-&gt; Validation rules are updated each reporting period into CoreBIS</a:t>
            </a:r>
          </a:p>
        </p:txBody>
      </p:sp>
    </p:spTree>
    <p:extLst>
      <p:ext uri="{BB962C8B-B14F-4D97-AF65-F5344CB8AC3E}">
        <p14:creationId xmlns:p14="http://schemas.microsoft.com/office/powerpoint/2010/main" val="31313214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78A7A5-AD3D-4E3C-B3D5-82CAA6F827D2}"/>
              </a:ext>
            </a:extLst>
          </p:cNvPr>
          <p:cNvSpPr>
            <a:spLocks noGrp="1"/>
          </p:cNvSpPr>
          <p:nvPr>
            <p:ph type="title"/>
          </p:nvPr>
        </p:nvSpPr>
        <p:spPr/>
        <p:txBody>
          <a:bodyPr vert="horz" lIns="91440" tIns="45720" rIns="91440" bIns="45720" rtlCol="0" anchor="ctr">
            <a:noAutofit/>
          </a:bodyPr>
          <a:lstStyle/>
          <a:p>
            <a:pPr algn="ctr"/>
            <a:r>
              <a:rPr lang="en-AU" sz="4000" b="1" dirty="0"/>
              <a:t>Table Mapping</a:t>
            </a:r>
          </a:p>
        </p:txBody>
      </p:sp>
      <p:pic>
        <p:nvPicPr>
          <p:cNvPr id="5" name="Picture 4">
            <a:extLst>
              <a:ext uri="{FF2B5EF4-FFF2-40B4-BE49-F238E27FC236}">
                <a16:creationId xmlns:a16="http://schemas.microsoft.com/office/drawing/2014/main" id="{7454DF90-540C-499F-A9DD-4F213F21EF22}"/>
              </a:ext>
            </a:extLst>
          </p:cNvPr>
          <p:cNvPicPr>
            <a:picLocks noChangeAspect="1"/>
          </p:cNvPicPr>
          <p:nvPr/>
        </p:nvPicPr>
        <p:blipFill>
          <a:blip r:embed="rId3"/>
          <a:stretch>
            <a:fillRect/>
          </a:stretch>
        </p:blipFill>
        <p:spPr>
          <a:xfrm>
            <a:off x="500062" y="1028700"/>
            <a:ext cx="11191875" cy="4800600"/>
          </a:xfrm>
          <a:prstGeom prst="rect">
            <a:avLst/>
          </a:prstGeom>
        </p:spPr>
      </p:pic>
      <p:sp>
        <p:nvSpPr>
          <p:cNvPr id="4" name="Oval 3">
            <a:extLst>
              <a:ext uri="{FF2B5EF4-FFF2-40B4-BE49-F238E27FC236}">
                <a16:creationId xmlns:a16="http://schemas.microsoft.com/office/drawing/2014/main" id="{C73E7030-7425-47AE-873C-3937803BAC8D}"/>
              </a:ext>
            </a:extLst>
          </p:cNvPr>
          <p:cNvSpPr/>
          <p:nvPr/>
        </p:nvSpPr>
        <p:spPr>
          <a:xfrm>
            <a:off x="8036161" y="5037607"/>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1</a:t>
            </a:r>
          </a:p>
        </p:txBody>
      </p:sp>
      <p:sp>
        <p:nvSpPr>
          <p:cNvPr id="6" name="Oval 5">
            <a:extLst>
              <a:ext uri="{FF2B5EF4-FFF2-40B4-BE49-F238E27FC236}">
                <a16:creationId xmlns:a16="http://schemas.microsoft.com/office/drawing/2014/main" id="{3539F9AC-F928-4256-88B8-7DB28165A917}"/>
              </a:ext>
            </a:extLst>
          </p:cNvPr>
          <p:cNvSpPr/>
          <p:nvPr/>
        </p:nvSpPr>
        <p:spPr>
          <a:xfrm>
            <a:off x="6312869" y="4099761"/>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2</a:t>
            </a:r>
          </a:p>
        </p:txBody>
      </p:sp>
    </p:spTree>
    <p:extLst>
      <p:ext uri="{BB962C8B-B14F-4D97-AF65-F5344CB8AC3E}">
        <p14:creationId xmlns:p14="http://schemas.microsoft.com/office/powerpoint/2010/main" val="38785564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8FB55-5A83-46A3-94C4-6CF43DAF8294}"/>
              </a:ext>
            </a:extLst>
          </p:cNvPr>
          <p:cNvSpPr>
            <a:spLocks noGrp="1"/>
          </p:cNvSpPr>
          <p:nvPr>
            <p:ph type="title"/>
          </p:nvPr>
        </p:nvSpPr>
        <p:spPr/>
        <p:txBody>
          <a:bodyPr vert="horz" lIns="91440" tIns="45720" rIns="91440" bIns="45720" rtlCol="0" anchor="ctr">
            <a:noAutofit/>
          </a:bodyPr>
          <a:lstStyle/>
          <a:p>
            <a:pPr algn="ctr"/>
            <a:r>
              <a:rPr lang="en-AU" sz="4000" b="1" dirty="0"/>
              <a:t>Identify Table</a:t>
            </a:r>
          </a:p>
        </p:txBody>
      </p:sp>
      <p:pic>
        <p:nvPicPr>
          <p:cNvPr id="4" name="Picture 3">
            <a:extLst>
              <a:ext uri="{FF2B5EF4-FFF2-40B4-BE49-F238E27FC236}">
                <a16:creationId xmlns:a16="http://schemas.microsoft.com/office/drawing/2014/main" id="{7BECB5F9-E9A2-4568-8DEF-9EDD04837D7E}"/>
              </a:ext>
            </a:extLst>
          </p:cNvPr>
          <p:cNvPicPr>
            <a:picLocks noChangeAspect="1"/>
          </p:cNvPicPr>
          <p:nvPr/>
        </p:nvPicPr>
        <p:blipFill>
          <a:blip r:embed="rId3"/>
          <a:stretch>
            <a:fillRect/>
          </a:stretch>
        </p:blipFill>
        <p:spPr>
          <a:xfrm>
            <a:off x="1828800" y="801191"/>
            <a:ext cx="7643445" cy="5255618"/>
          </a:xfrm>
          <a:prstGeom prst="rect">
            <a:avLst/>
          </a:prstGeom>
        </p:spPr>
      </p:pic>
    </p:spTree>
    <p:extLst>
      <p:ext uri="{BB962C8B-B14F-4D97-AF65-F5344CB8AC3E}">
        <p14:creationId xmlns:p14="http://schemas.microsoft.com/office/powerpoint/2010/main" val="289538526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78A7A5-AD3D-4E3C-B3D5-82CAA6F827D2}"/>
              </a:ext>
            </a:extLst>
          </p:cNvPr>
          <p:cNvSpPr>
            <a:spLocks noGrp="1"/>
          </p:cNvSpPr>
          <p:nvPr>
            <p:ph type="title"/>
          </p:nvPr>
        </p:nvSpPr>
        <p:spPr/>
        <p:txBody>
          <a:bodyPr vert="horz" lIns="91440" tIns="45720" rIns="91440" bIns="45720" rtlCol="0" anchor="ctr">
            <a:noAutofit/>
          </a:bodyPr>
          <a:lstStyle/>
          <a:p>
            <a:pPr algn="ctr"/>
            <a:r>
              <a:rPr lang="en-AU" sz="4000" b="1" dirty="0"/>
              <a:t>Table Mapping</a:t>
            </a:r>
          </a:p>
        </p:txBody>
      </p:sp>
      <p:pic>
        <p:nvPicPr>
          <p:cNvPr id="2" name="Picture 1">
            <a:extLst>
              <a:ext uri="{FF2B5EF4-FFF2-40B4-BE49-F238E27FC236}">
                <a16:creationId xmlns:a16="http://schemas.microsoft.com/office/drawing/2014/main" id="{720C2C27-198C-4EBF-967A-837909A1C624}"/>
              </a:ext>
            </a:extLst>
          </p:cNvPr>
          <p:cNvPicPr>
            <a:picLocks noChangeAspect="1"/>
          </p:cNvPicPr>
          <p:nvPr/>
        </p:nvPicPr>
        <p:blipFill>
          <a:blip r:embed="rId3"/>
          <a:stretch>
            <a:fillRect/>
          </a:stretch>
        </p:blipFill>
        <p:spPr>
          <a:xfrm>
            <a:off x="1498356" y="766902"/>
            <a:ext cx="9195288" cy="5277681"/>
          </a:xfrm>
          <a:prstGeom prst="rect">
            <a:avLst/>
          </a:prstGeom>
        </p:spPr>
      </p:pic>
      <p:sp>
        <p:nvSpPr>
          <p:cNvPr id="4" name="Oval 3">
            <a:extLst>
              <a:ext uri="{FF2B5EF4-FFF2-40B4-BE49-F238E27FC236}">
                <a16:creationId xmlns:a16="http://schemas.microsoft.com/office/drawing/2014/main" id="{E5BD868F-06F9-447C-A873-9787472E4DCA}"/>
              </a:ext>
            </a:extLst>
          </p:cNvPr>
          <p:cNvSpPr/>
          <p:nvPr/>
        </p:nvSpPr>
        <p:spPr>
          <a:xfrm>
            <a:off x="6289423" y="2610930"/>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1</a:t>
            </a:r>
          </a:p>
        </p:txBody>
      </p:sp>
      <p:sp>
        <p:nvSpPr>
          <p:cNvPr id="5" name="Oval 4">
            <a:extLst>
              <a:ext uri="{FF2B5EF4-FFF2-40B4-BE49-F238E27FC236}">
                <a16:creationId xmlns:a16="http://schemas.microsoft.com/office/drawing/2014/main" id="{3B52E8CF-D133-4EE7-9199-4F88C6E1EE91}"/>
              </a:ext>
            </a:extLst>
          </p:cNvPr>
          <p:cNvSpPr/>
          <p:nvPr/>
        </p:nvSpPr>
        <p:spPr>
          <a:xfrm>
            <a:off x="8176838" y="3405743"/>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2</a:t>
            </a:r>
          </a:p>
        </p:txBody>
      </p:sp>
      <p:sp>
        <p:nvSpPr>
          <p:cNvPr id="6" name="Oval 5">
            <a:extLst>
              <a:ext uri="{FF2B5EF4-FFF2-40B4-BE49-F238E27FC236}">
                <a16:creationId xmlns:a16="http://schemas.microsoft.com/office/drawing/2014/main" id="{DC64B3B7-35E3-47D9-BD7B-E72C6CAF90D1}"/>
              </a:ext>
            </a:extLst>
          </p:cNvPr>
          <p:cNvSpPr/>
          <p:nvPr/>
        </p:nvSpPr>
        <p:spPr>
          <a:xfrm>
            <a:off x="6289423" y="5457282"/>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3</a:t>
            </a:r>
          </a:p>
        </p:txBody>
      </p:sp>
      <p:sp>
        <p:nvSpPr>
          <p:cNvPr id="7" name="Oval 6">
            <a:extLst>
              <a:ext uri="{FF2B5EF4-FFF2-40B4-BE49-F238E27FC236}">
                <a16:creationId xmlns:a16="http://schemas.microsoft.com/office/drawing/2014/main" id="{EDCA2FE0-7CD7-4692-B06F-27CEC4F12CA2}"/>
              </a:ext>
            </a:extLst>
          </p:cNvPr>
          <p:cNvSpPr/>
          <p:nvPr/>
        </p:nvSpPr>
        <p:spPr>
          <a:xfrm>
            <a:off x="9595330" y="4944398"/>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5</a:t>
            </a:r>
          </a:p>
        </p:txBody>
      </p:sp>
      <p:sp>
        <p:nvSpPr>
          <p:cNvPr id="8" name="Oval 7">
            <a:extLst>
              <a:ext uri="{FF2B5EF4-FFF2-40B4-BE49-F238E27FC236}">
                <a16:creationId xmlns:a16="http://schemas.microsoft.com/office/drawing/2014/main" id="{99B6A393-139D-40C8-90BA-005463CBA228}"/>
              </a:ext>
            </a:extLst>
          </p:cNvPr>
          <p:cNvSpPr/>
          <p:nvPr/>
        </p:nvSpPr>
        <p:spPr>
          <a:xfrm>
            <a:off x="6934193" y="4777344"/>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4</a:t>
            </a:r>
          </a:p>
        </p:txBody>
      </p:sp>
    </p:spTree>
    <p:extLst>
      <p:ext uri="{BB962C8B-B14F-4D97-AF65-F5344CB8AC3E}">
        <p14:creationId xmlns:p14="http://schemas.microsoft.com/office/powerpoint/2010/main" val="363762313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78A7A5-AD3D-4E3C-B3D5-82CAA6F827D2}"/>
              </a:ext>
            </a:extLst>
          </p:cNvPr>
          <p:cNvSpPr>
            <a:spLocks noGrp="1"/>
          </p:cNvSpPr>
          <p:nvPr>
            <p:ph type="title"/>
          </p:nvPr>
        </p:nvSpPr>
        <p:spPr/>
        <p:txBody>
          <a:bodyPr vert="horz" lIns="91440" tIns="45720" rIns="91440" bIns="45720" rtlCol="0" anchor="ctr">
            <a:noAutofit/>
          </a:bodyPr>
          <a:lstStyle/>
          <a:p>
            <a:pPr algn="ctr"/>
            <a:r>
              <a:rPr lang="en-AU" sz="4000" b="1" dirty="0"/>
              <a:t>Table Mapping</a:t>
            </a:r>
          </a:p>
        </p:txBody>
      </p:sp>
      <p:pic>
        <p:nvPicPr>
          <p:cNvPr id="2" name="Picture 1">
            <a:extLst>
              <a:ext uri="{FF2B5EF4-FFF2-40B4-BE49-F238E27FC236}">
                <a16:creationId xmlns:a16="http://schemas.microsoft.com/office/drawing/2014/main" id="{7C263B9D-C947-4D85-9A82-7CCD908D0F08}"/>
              </a:ext>
            </a:extLst>
          </p:cNvPr>
          <p:cNvPicPr>
            <a:picLocks noChangeAspect="1"/>
          </p:cNvPicPr>
          <p:nvPr/>
        </p:nvPicPr>
        <p:blipFill>
          <a:blip r:embed="rId2"/>
          <a:stretch>
            <a:fillRect/>
          </a:stretch>
        </p:blipFill>
        <p:spPr>
          <a:xfrm>
            <a:off x="112342" y="848773"/>
            <a:ext cx="6393957" cy="5160454"/>
          </a:xfrm>
          <a:prstGeom prst="rect">
            <a:avLst/>
          </a:prstGeom>
        </p:spPr>
      </p:pic>
      <p:sp>
        <p:nvSpPr>
          <p:cNvPr id="5" name="Oval 4">
            <a:extLst>
              <a:ext uri="{FF2B5EF4-FFF2-40B4-BE49-F238E27FC236}">
                <a16:creationId xmlns:a16="http://schemas.microsoft.com/office/drawing/2014/main" id="{0FC4151D-E07D-4121-8BD6-CDE48A95FC90}"/>
              </a:ext>
            </a:extLst>
          </p:cNvPr>
          <p:cNvSpPr/>
          <p:nvPr/>
        </p:nvSpPr>
        <p:spPr>
          <a:xfrm>
            <a:off x="3944807" y="2538236"/>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1</a:t>
            </a:r>
          </a:p>
        </p:txBody>
      </p:sp>
      <p:sp>
        <p:nvSpPr>
          <p:cNvPr id="7" name="Oval 6">
            <a:extLst>
              <a:ext uri="{FF2B5EF4-FFF2-40B4-BE49-F238E27FC236}">
                <a16:creationId xmlns:a16="http://schemas.microsoft.com/office/drawing/2014/main" id="{190E5318-8081-4C4A-944F-989D8556A055}"/>
              </a:ext>
            </a:extLst>
          </p:cNvPr>
          <p:cNvSpPr/>
          <p:nvPr/>
        </p:nvSpPr>
        <p:spPr>
          <a:xfrm>
            <a:off x="3944807" y="5375498"/>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3</a:t>
            </a:r>
          </a:p>
        </p:txBody>
      </p:sp>
      <p:sp>
        <p:nvSpPr>
          <p:cNvPr id="9" name="TextBox 8">
            <a:extLst>
              <a:ext uri="{FF2B5EF4-FFF2-40B4-BE49-F238E27FC236}">
                <a16:creationId xmlns:a16="http://schemas.microsoft.com/office/drawing/2014/main" id="{33F97CA2-95B8-4945-AFAA-356323057125}"/>
              </a:ext>
            </a:extLst>
          </p:cNvPr>
          <p:cNvSpPr txBox="1"/>
          <p:nvPr/>
        </p:nvSpPr>
        <p:spPr>
          <a:xfrm>
            <a:off x="6752492" y="949569"/>
            <a:ext cx="5076093" cy="5262979"/>
          </a:xfrm>
          <a:prstGeom prst="rect">
            <a:avLst/>
          </a:prstGeom>
          <a:noFill/>
        </p:spPr>
        <p:txBody>
          <a:bodyPr wrap="square" rtlCol="0">
            <a:spAutoFit/>
          </a:bodyPr>
          <a:lstStyle/>
          <a:p>
            <a:pPr marL="342900" indent="-342900">
              <a:buAutoNum type="arabicPeriod"/>
            </a:pPr>
            <a:r>
              <a:rPr lang="en-AU" sz="2400" dirty="0"/>
              <a:t>Identify which business data is going to be used for tagging to the rows of the table</a:t>
            </a:r>
          </a:p>
          <a:p>
            <a:pPr marL="342900" indent="-342900">
              <a:buAutoNum type="arabicPeriod"/>
            </a:pPr>
            <a:endParaRPr lang="en-AU" sz="2400" dirty="0"/>
          </a:p>
          <a:p>
            <a:pPr marL="342900" indent="-342900">
              <a:buAutoNum type="arabicPeriod"/>
            </a:pPr>
            <a:endParaRPr lang="en-AU" sz="2400" dirty="0"/>
          </a:p>
          <a:p>
            <a:pPr marL="342900" indent="-342900">
              <a:buAutoNum type="arabicPeriod"/>
            </a:pPr>
            <a:r>
              <a:rPr lang="en-AU" sz="2400" dirty="0"/>
              <a:t>Which business data is going to be used to populate the columns of the data</a:t>
            </a:r>
          </a:p>
          <a:p>
            <a:pPr marL="342900" indent="-342900">
              <a:buAutoNum type="arabicPeriod"/>
            </a:pPr>
            <a:endParaRPr lang="en-AU" sz="2400" dirty="0"/>
          </a:p>
          <a:p>
            <a:pPr marL="342900" indent="-342900">
              <a:buAutoNum type="arabicPeriod"/>
            </a:pPr>
            <a:endParaRPr lang="en-AU" sz="2400" dirty="0"/>
          </a:p>
          <a:p>
            <a:pPr marL="342900" indent="-342900">
              <a:buAutoNum type="arabicPeriod"/>
            </a:pPr>
            <a:r>
              <a:rPr lang="en-AU" sz="2400" dirty="0"/>
              <a:t>Filtering of data – this depends on whether you have flags on the system to identify differences in the same data</a:t>
            </a:r>
          </a:p>
        </p:txBody>
      </p:sp>
      <p:sp>
        <p:nvSpPr>
          <p:cNvPr id="10" name="Oval 9">
            <a:extLst>
              <a:ext uri="{FF2B5EF4-FFF2-40B4-BE49-F238E27FC236}">
                <a16:creationId xmlns:a16="http://schemas.microsoft.com/office/drawing/2014/main" id="{B213D7C3-F65C-4704-84EC-931E76A2D27E}"/>
              </a:ext>
            </a:extLst>
          </p:cNvPr>
          <p:cNvSpPr/>
          <p:nvPr/>
        </p:nvSpPr>
        <p:spPr>
          <a:xfrm>
            <a:off x="3944807" y="3789813"/>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2</a:t>
            </a:r>
          </a:p>
        </p:txBody>
      </p:sp>
    </p:spTree>
    <p:extLst>
      <p:ext uri="{BB962C8B-B14F-4D97-AF65-F5344CB8AC3E}">
        <p14:creationId xmlns:p14="http://schemas.microsoft.com/office/powerpoint/2010/main" val="135188085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397446-B1C4-4470-8D04-E310D1E7BDA4}"/>
              </a:ext>
            </a:extLst>
          </p:cNvPr>
          <p:cNvSpPr>
            <a:spLocks noGrp="1"/>
          </p:cNvSpPr>
          <p:nvPr>
            <p:ph type="title"/>
          </p:nvPr>
        </p:nvSpPr>
        <p:spPr/>
        <p:txBody>
          <a:bodyPr vert="horz" lIns="91440" tIns="45720" rIns="91440" bIns="45720" rtlCol="0" anchor="ctr">
            <a:noAutofit/>
          </a:bodyPr>
          <a:lstStyle/>
          <a:p>
            <a:pPr algn="ctr"/>
            <a:r>
              <a:rPr lang="en-AU" sz="4000" b="1" dirty="0"/>
              <a:t>Workflow</a:t>
            </a:r>
          </a:p>
        </p:txBody>
      </p:sp>
      <p:pic>
        <p:nvPicPr>
          <p:cNvPr id="4" name="Picture 3">
            <a:extLst>
              <a:ext uri="{FF2B5EF4-FFF2-40B4-BE49-F238E27FC236}">
                <a16:creationId xmlns:a16="http://schemas.microsoft.com/office/drawing/2014/main" id="{34FDAC0C-0382-4307-95EB-47031F6D8EC3}"/>
              </a:ext>
            </a:extLst>
          </p:cNvPr>
          <p:cNvPicPr>
            <a:picLocks noChangeAspect="1"/>
          </p:cNvPicPr>
          <p:nvPr/>
        </p:nvPicPr>
        <p:blipFill>
          <a:blip r:embed="rId2"/>
          <a:stretch>
            <a:fillRect/>
          </a:stretch>
        </p:blipFill>
        <p:spPr>
          <a:xfrm>
            <a:off x="1652954" y="932573"/>
            <a:ext cx="8299938" cy="4663510"/>
          </a:xfrm>
          <a:prstGeom prst="rect">
            <a:avLst/>
          </a:prstGeom>
        </p:spPr>
      </p:pic>
    </p:spTree>
    <p:extLst>
      <p:ext uri="{BB962C8B-B14F-4D97-AF65-F5344CB8AC3E}">
        <p14:creationId xmlns:p14="http://schemas.microsoft.com/office/powerpoint/2010/main" val="218420436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2AC092B-B290-4D09-A4CD-980371CABD58}"/>
              </a:ext>
            </a:extLst>
          </p:cNvPr>
          <p:cNvSpPr>
            <a:spLocks noGrp="1"/>
          </p:cNvSpPr>
          <p:nvPr>
            <p:ph idx="1"/>
          </p:nvPr>
        </p:nvSpPr>
        <p:spPr>
          <a:xfrm>
            <a:off x="697523" y="1204302"/>
            <a:ext cx="10515600" cy="4745085"/>
          </a:xfrm>
        </p:spPr>
        <p:txBody>
          <a:bodyPr>
            <a:normAutofit/>
          </a:bodyPr>
          <a:lstStyle/>
          <a:p>
            <a:r>
              <a:rPr lang="en-AU" dirty="0"/>
              <a:t>Create workflow and generate</a:t>
            </a:r>
          </a:p>
          <a:p>
            <a:endParaRPr lang="en-AU" dirty="0"/>
          </a:p>
          <a:p>
            <a:r>
              <a:rPr lang="en-AU" dirty="0"/>
              <a:t>Change current workflow</a:t>
            </a:r>
          </a:p>
          <a:p>
            <a:endParaRPr lang="en-AU" dirty="0"/>
          </a:p>
          <a:p>
            <a:r>
              <a:rPr lang="en-AU" dirty="0"/>
              <a:t>Create new workflow from a different past workflow</a:t>
            </a:r>
          </a:p>
          <a:p>
            <a:endParaRPr lang="en-AU" dirty="0"/>
          </a:p>
          <a:p>
            <a:pPr lvl="1"/>
            <a:r>
              <a:rPr lang="en-AU" dirty="0" err="1"/>
              <a:t>Qtrly</a:t>
            </a:r>
            <a:r>
              <a:rPr lang="en-AU" dirty="0"/>
              <a:t> v monthly</a:t>
            </a:r>
          </a:p>
          <a:p>
            <a:r>
              <a:rPr lang="en-AU" dirty="0"/>
              <a:t>Rollover workflow</a:t>
            </a:r>
          </a:p>
          <a:p>
            <a:pPr marL="0" indent="0">
              <a:buNone/>
            </a:pPr>
            <a:endParaRPr lang="en-AU" dirty="0"/>
          </a:p>
          <a:p>
            <a:r>
              <a:rPr lang="en-AU" dirty="0"/>
              <a:t>Resubmission process</a:t>
            </a:r>
          </a:p>
          <a:p>
            <a:endParaRPr lang="en-AU" dirty="0"/>
          </a:p>
          <a:p>
            <a:endParaRPr lang="en-AU" dirty="0"/>
          </a:p>
        </p:txBody>
      </p:sp>
      <p:sp>
        <p:nvSpPr>
          <p:cNvPr id="3" name="Title 2">
            <a:extLst>
              <a:ext uri="{FF2B5EF4-FFF2-40B4-BE49-F238E27FC236}">
                <a16:creationId xmlns:a16="http://schemas.microsoft.com/office/drawing/2014/main" id="{1C681E3B-C5A9-46D4-A93E-154FE837800D}"/>
              </a:ext>
            </a:extLst>
          </p:cNvPr>
          <p:cNvSpPr>
            <a:spLocks noGrp="1"/>
          </p:cNvSpPr>
          <p:nvPr>
            <p:ph type="title"/>
          </p:nvPr>
        </p:nvSpPr>
        <p:spPr/>
        <p:txBody>
          <a:bodyPr vert="horz" lIns="91440" tIns="45720" rIns="91440" bIns="45720" rtlCol="0" anchor="ctr">
            <a:noAutofit/>
          </a:bodyPr>
          <a:lstStyle/>
          <a:p>
            <a:pPr algn="ctr"/>
            <a:r>
              <a:rPr lang="en-AU" sz="4000" b="1" dirty="0"/>
              <a:t>Training steps…</a:t>
            </a:r>
          </a:p>
        </p:txBody>
      </p:sp>
    </p:spTree>
    <p:extLst>
      <p:ext uri="{BB962C8B-B14F-4D97-AF65-F5344CB8AC3E}">
        <p14:creationId xmlns:p14="http://schemas.microsoft.com/office/powerpoint/2010/main" val="250037400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7F849A-5598-446A-9AC9-7374015CD0E6}"/>
              </a:ext>
            </a:extLst>
          </p:cNvPr>
          <p:cNvSpPr>
            <a:spLocks noGrp="1"/>
          </p:cNvSpPr>
          <p:nvPr>
            <p:ph type="title"/>
          </p:nvPr>
        </p:nvSpPr>
        <p:spPr/>
        <p:txBody>
          <a:bodyPr vert="horz" lIns="91440" tIns="45720" rIns="91440" bIns="45720" rtlCol="0" anchor="ctr">
            <a:noAutofit/>
          </a:bodyPr>
          <a:lstStyle/>
          <a:p>
            <a:pPr algn="ctr"/>
            <a:r>
              <a:rPr lang="en-AU" sz="4000" b="1" dirty="0"/>
              <a:t>Workflow Administration</a:t>
            </a:r>
          </a:p>
        </p:txBody>
      </p:sp>
      <p:pic>
        <p:nvPicPr>
          <p:cNvPr id="4" name="Picture 3">
            <a:extLst>
              <a:ext uri="{FF2B5EF4-FFF2-40B4-BE49-F238E27FC236}">
                <a16:creationId xmlns:a16="http://schemas.microsoft.com/office/drawing/2014/main" id="{DBB91CC3-C236-48E1-9EFD-58A1A5049ACB}"/>
              </a:ext>
            </a:extLst>
          </p:cNvPr>
          <p:cNvPicPr>
            <a:picLocks noChangeAspect="1"/>
          </p:cNvPicPr>
          <p:nvPr/>
        </p:nvPicPr>
        <p:blipFill>
          <a:blip r:embed="rId3"/>
          <a:stretch>
            <a:fillRect/>
          </a:stretch>
        </p:blipFill>
        <p:spPr>
          <a:xfrm>
            <a:off x="255270" y="1044545"/>
            <a:ext cx="8411749" cy="4768910"/>
          </a:xfrm>
          <a:prstGeom prst="rect">
            <a:avLst/>
          </a:prstGeom>
        </p:spPr>
      </p:pic>
      <p:sp>
        <p:nvSpPr>
          <p:cNvPr id="5" name="Oval 4">
            <a:extLst>
              <a:ext uri="{FF2B5EF4-FFF2-40B4-BE49-F238E27FC236}">
                <a16:creationId xmlns:a16="http://schemas.microsoft.com/office/drawing/2014/main" id="{7788A9D2-E37C-4860-8AA8-F1762F7A21DD}"/>
              </a:ext>
            </a:extLst>
          </p:cNvPr>
          <p:cNvSpPr/>
          <p:nvPr/>
        </p:nvSpPr>
        <p:spPr>
          <a:xfrm>
            <a:off x="6096000" y="2389898"/>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2</a:t>
            </a:r>
          </a:p>
        </p:txBody>
      </p:sp>
      <p:sp>
        <p:nvSpPr>
          <p:cNvPr id="6" name="Oval 5">
            <a:extLst>
              <a:ext uri="{FF2B5EF4-FFF2-40B4-BE49-F238E27FC236}">
                <a16:creationId xmlns:a16="http://schemas.microsoft.com/office/drawing/2014/main" id="{11631C7C-B0F9-4651-A043-1DDDC51FC061}"/>
              </a:ext>
            </a:extLst>
          </p:cNvPr>
          <p:cNvSpPr/>
          <p:nvPr/>
        </p:nvSpPr>
        <p:spPr>
          <a:xfrm>
            <a:off x="2301151" y="2389898"/>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1</a:t>
            </a:r>
          </a:p>
        </p:txBody>
      </p:sp>
      <p:sp>
        <p:nvSpPr>
          <p:cNvPr id="2" name="TextBox 1">
            <a:extLst>
              <a:ext uri="{FF2B5EF4-FFF2-40B4-BE49-F238E27FC236}">
                <a16:creationId xmlns:a16="http://schemas.microsoft.com/office/drawing/2014/main" id="{30883DD2-C2F3-D34D-96E7-F2BD3CEB2EC8}"/>
              </a:ext>
            </a:extLst>
          </p:cNvPr>
          <p:cNvSpPr txBox="1"/>
          <p:nvPr/>
        </p:nvSpPr>
        <p:spPr>
          <a:xfrm>
            <a:off x="8818179" y="1044545"/>
            <a:ext cx="3100552" cy="4247317"/>
          </a:xfrm>
          <a:prstGeom prst="rect">
            <a:avLst/>
          </a:prstGeom>
          <a:noFill/>
        </p:spPr>
        <p:txBody>
          <a:bodyPr wrap="square" rtlCol="0">
            <a:spAutoFit/>
          </a:bodyPr>
          <a:lstStyle/>
          <a:p>
            <a:r>
              <a:rPr lang="en-US" dirty="0"/>
              <a:t>CREATE VERSION</a:t>
            </a:r>
          </a:p>
          <a:p>
            <a:pPr marL="342900" indent="-342900">
              <a:buAutoNum type="arabicPeriod"/>
            </a:pPr>
            <a:endParaRPr lang="en-US" dirty="0"/>
          </a:p>
          <a:p>
            <a:pPr marL="342900" indent="-342900">
              <a:buAutoNum type="arabicPeriod"/>
            </a:pPr>
            <a:r>
              <a:rPr lang="en-US" dirty="0"/>
              <a:t>Select APRA period</a:t>
            </a:r>
          </a:p>
          <a:p>
            <a:pPr marL="342900" indent="-342900">
              <a:buAutoNum type="arabicPeriod"/>
            </a:pPr>
            <a:r>
              <a:rPr lang="en-US" dirty="0"/>
              <a:t>Select version</a:t>
            </a:r>
          </a:p>
          <a:p>
            <a:pPr marL="342900" indent="-342900">
              <a:buAutoNum type="arabicPeriod"/>
            </a:pPr>
            <a:r>
              <a:rPr lang="en-US" dirty="0"/>
              <a:t>Create version</a:t>
            </a:r>
          </a:p>
          <a:p>
            <a:pPr marL="342900" indent="-342900">
              <a:buAutoNum type="arabicPeriod"/>
            </a:pPr>
            <a:r>
              <a:rPr lang="en-US" dirty="0"/>
              <a:t>Go into manage versions</a:t>
            </a:r>
          </a:p>
          <a:p>
            <a:pPr marL="342900" indent="-342900">
              <a:buAutoNum type="arabicPeriod"/>
            </a:pPr>
            <a:r>
              <a:rPr lang="en-US" dirty="0"/>
              <a:t>Assign as current version</a:t>
            </a:r>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r>
              <a:rPr lang="en-US" dirty="0"/>
              <a:t>GENERATE VERSION</a:t>
            </a:r>
          </a:p>
          <a:p>
            <a:endParaRPr lang="en-US" dirty="0"/>
          </a:p>
          <a:p>
            <a:r>
              <a:rPr lang="en-US" dirty="0"/>
              <a:t>Select the version and then hit “Generate Workflow”</a:t>
            </a:r>
          </a:p>
        </p:txBody>
      </p:sp>
    </p:spTree>
    <p:extLst>
      <p:ext uri="{BB962C8B-B14F-4D97-AF65-F5344CB8AC3E}">
        <p14:creationId xmlns:p14="http://schemas.microsoft.com/office/powerpoint/2010/main" val="258324076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183BCD-5EBA-485D-B38A-A7B588B804E9}"/>
              </a:ext>
            </a:extLst>
          </p:cNvPr>
          <p:cNvSpPr>
            <a:spLocks noGrp="1"/>
          </p:cNvSpPr>
          <p:nvPr>
            <p:ph type="title"/>
          </p:nvPr>
        </p:nvSpPr>
        <p:spPr/>
        <p:txBody>
          <a:bodyPr vert="horz" lIns="91440" tIns="45720" rIns="91440" bIns="45720" rtlCol="0" anchor="ctr">
            <a:noAutofit/>
          </a:bodyPr>
          <a:lstStyle/>
          <a:p>
            <a:pPr algn="ctr"/>
            <a:r>
              <a:rPr lang="en-AU" sz="4000" b="1" dirty="0"/>
              <a:t>Workflow - Manage Versions</a:t>
            </a:r>
          </a:p>
        </p:txBody>
      </p:sp>
      <p:pic>
        <p:nvPicPr>
          <p:cNvPr id="4" name="Picture 3">
            <a:extLst>
              <a:ext uri="{FF2B5EF4-FFF2-40B4-BE49-F238E27FC236}">
                <a16:creationId xmlns:a16="http://schemas.microsoft.com/office/drawing/2014/main" id="{BFC085F0-65E5-4206-964D-E6D69C147902}"/>
              </a:ext>
            </a:extLst>
          </p:cNvPr>
          <p:cNvPicPr>
            <a:picLocks noChangeAspect="1"/>
          </p:cNvPicPr>
          <p:nvPr/>
        </p:nvPicPr>
        <p:blipFill>
          <a:blip r:embed="rId3"/>
          <a:stretch>
            <a:fillRect/>
          </a:stretch>
        </p:blipFill>
        <p:spPr>
          <a:xfrm>
            <a:off x="19684" y="691753"/>
            <a:ext cx="12192000" cy="3693829"/>
          </a:xfrm>
          <a:prstGeom prst="rect">
            <a:avLst/>
          </a:prstGeom>
        </p:spPr>
      </p:pic>
      <p:sp>
        <p:nvSpPr>
          <p:cNvPr id="11" name="Oval 10">
            <a:extLst>
              <a:ext uri="{FF2B5EF4-FFF2-40B4-BE49-F238E27FC236}">
                <a16:creationId xmlns:a16="http://schemas.microsoft.com/office/drawing/2014/main" id="{3B7ECFB3-ACD2-A64E-82CA-F25C00B47DA6}"/>
              </a:ext>
            </a:extLst>
          </p:cNvPr>
          <p:cNvSpPr/>
          <p:nvPr/>
        </p:nvSpPr>
        <p:spPr>
          <a:xfrm>
            <a:off x="3731172" y="3428999"/>
            <a:ext cx="283781" cy="319453"/>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rgbClr val="FF0000"/>
                </a:solidFill>
              </a:rPr>
              <a:t>2</a:t>
            </a:r>
          </a:p>
        </p:txBody>
      </p:sp>
      <p:sp>
        <p:nvSpPr>
          <p:cNvPr id="13" name="Oval 12">
            <a:extLst>
              <a:ext uri="{FF2B5EF4-FFF2-40B4-BE49-F238E27FC236}">
                <a16:creationId xmlns:a16="http://schemas.microsoft.com/office/drawing/2014/main" id="{62A2C4B5-9829-E140-87D8-652411332B34}"/>
              </a:ext>
            </a:extLst>
          </p:cNvPr>
          <p:cNvSpPr/>
          <p:nvPr/>
        </p:nvSpPr>
        <p:spPr>
          <a:xfrm>
            <a:off x="3053255" y="3269272"/>
            <a:ext cx="283781" cy="319453"/>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rgbClr val="FF0000"/>
                </a:solidFill>
              </a:rPr>
              <a:t>1</a:t>
            </a:r>
          </a:p>
        </p:txBody>
      </p:sp>
      <p:sp>
        <p:nvSpPr>
          <p:cNvPr id="14" name="Oval 13">
            <a:extLst>
              <a:ext uri="{FF2B5EF4-FFF2-40B4-BE49-F238E27FC236}">
                <a16:creationId xmlns:a16="http://schemas.microsoft.com/office/drawing/2014/main" id="{8961504F-3539-024B-8E16-D0E449ED238B}"/>
              </a:ext>
            </a:extLst>
          </p:cNvPr>
          <p:cNvSpPr/>
          <p:nvPr/>
        </p:nvSpPr>
        <p:spPr>
          <a:xfrm>
            <a:off x="4330262" y="2619078"/>
            <a:ext cx="283781" cy="319453"/>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rgbClr val="FF0000"/>
                </a:solidFill>
              </a:rPr>
              <a:t>1</a:t>
            </a:r>
          </a:p>
        </p:txBody>
      </p:sp>
      <p:sp>
        <p:nvSpPr>
          <p:cNvPr id="15" name="Oval 14">
            <a:extLst>
              <a:ext uri="{FF2B5EF4-FFF2-40B4-BE49-F238E27FC236}">
                <a16:creationId xmlns:a16="http://schemas.microsoft.com/office/drawing/2014/main" id="{BC102C31-E286-8341-B980-7090C03DEA11}"/>
              </a:ext>
            </a:extLst>
          </p:cNvPr>
          <p:cNvSpPr/>
          <p:nvPr/>
        </p:nvSpPr>
        <p:spPr>
          <a:xfrm>
            <a:off x="6521668" y="2608498"/>
            <a:ext cx="283781" cy="319453"/>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rgbClr val="FF0000"/>
                </a:solidFill>
              </a:rPr>
              <a:t>2</a:t>
            </a:r>
          </a:p>
        </p:txBody>
      </p:sp>
      <p:sp>
        <p:nvSpPr>
          <p:cNvPr id="16" name="TextBox 15">
            <a:extLst>
              <a:ext uri="{FF2B5EF4-FFF2-40B4-BE49-F238E27FC236}">
                <a16:creationId xmlns:a16="http://schemas.microsoft.com/office/drawing/2014/main" id="{8D843DAF-B1C4-9D40-A2C3-6494579E201F}"/>
              </a:ext>
            </a:extLst>
          </p:cNvPr>
          <p:cNvSpPr txBox="1"/>
          <p:nvPr/>
        </p:nvSpPr>
        <p:spPr>
          <a:xfrm>
            <a:off x="672662" y="3962400"/>
            <a:ext cx="10447283" cy="1754326"/>
          </a:xfrm>
          <a:prstGeom prst="rect">
            <a:avLst/>
          </a:prstGeom>
          <a:noFill/>
        </p:spPr>
        <p:txBody>
          <a:bodyPr wrap="square" rtlCol="0">
            <a:spAutoFit/>
          </a:bodyPr>
          <a:lstStyle/>
          <a:p>
            <a:pPr marL="342900" indent="-342900">
              <a:buAutoNum type="arabicPeriod"/>
            </a:pPr>
            <a:r>
              <a:rPr lang="en-US" dirty="0"/>
              <a:t>Turn created version into the current version that will be used to populate the workflow</a:t>
            </a:r>
          </a:p>
          <a:p>
            <a:pPr marL="342900" indent="-342900">
              <a:buAutoNum type="arabicPeriod"/>
            </a:pPr>
            <a:r>
              <a:rPr lang="en-US" dirty="0"/>
              <a:t>This function will then lock data to be submitted to APRA</a:t>
            </a:r>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r>
              <a:rPr lang="en-US" dirty="0"/>
              <a:t>Once a version is locked then it cannot be removed.</a:t>
            </a:r>
          </a:p>
        </p:txBody>
      </p:sp>
    </p:spTree>
    <p:extLst>
      <p:ext uri="{BB962C8B-B14F-4D97-AF65-F5344CB8AC3E}">
        <p14:creationId xmlns:p14="http://schemas.microsoft.com/office/powerpoint/2010/main" val="374414858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7F849A-5598-446A-9AC9-7374015CD0E6}"/>
              </a:ext>
            </a:extLst>
          </p:cNvPr>
          <p:cNvSpPr>
            <a:spLocks noGrp="1"/>
          </p:cNvSpPr>
          <p:nvPr>
            <p:ph type="title"/>
          </p:nvPr>
        </p:nvSpPr>
        <p:spPr/>
        <p:txBody>
          <a:bodyPr vert="horz" lIns="91440" tIns="45720" rIns="91440" bIns="45720" rtlCol="0" anchor="ctr">
            <a:noAutofit/>
          </a:bodyPr>
          <a:lstStyle/>
          <a:p>
            <a:pPr algn="ctr"/>
            <a:r>
              <a:rPr lang="en-AU" sz="4000" b="1" dirty="0"/>
              <a:t>Data Selection</a:t>
            </a:r>
          </a:p>
        </p:txBody>
      </p:sp>
      <p:pic>
        <p:nvPicPr>
          <p:cNvPr id="2" name="Picture 1">
            <a:extLst>
              <a:ext uri="{FF2B5EF4-FFF2-40B4-BE49-F238E27FC236}">
                <a16:creationId xmlns:a16="http://schemas.microsoft.com/office/drawing/2014/main" id="{AE60E251-B90C-43D7-B3EB-46FEB3E98E83}"/>
              </a:ext>
            </a:extLst>
          </p:cNvPr>
          <p:cNvPicPr>
            <a:picLocks noChangeAspect="1"/>
          </p:cNvPicPr>
          <p:nvPr/>
        </p:nvPicPr>
        <p:blipFill>
          <a:blip r:embed="rId3"/>
          <a:stretch>
            <a:fillRect/>
          </a:stretch>
        </p:blipFill>
        <p:spPr>
          <a:xfrm>
            <a:off x="1303281" y="841966"/>
            <a:ext cx="8936421" cy="4083771"/>
          </a:xfrm>
          <a:prstGeom prst="rect">
            <a:avLst/>
          </a:prstGeom>
        </p:spPr>
      </p:pic>
      <p:sp>
        <p:nvSpPr>
          <p:cNvPr id="4" name="Oval 3">
            <a:extLst>
              <a:ext uri="{FF2B5EF4-FFF2-40B4-BE49-F238E27FC236}">
                <a16:creationId xmlns:a16="http://schemas.microsoft.com/office/drawing/2014/main" id="{D7573966-301B-A040-AD5A-A8F6A68ABB61}"/>
              </a:ext>
            </a:extLst>
          </p:cNvPr>
          <p:cNvSpPr/>
          <p:nvPr/>
        </p:nvSpPr>
        <p:spPr>
          <a:xfrm>
            <a:off x="8434551" y="2883851"/>
            <a:ext cx="283781" cy="319453"/>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rgbClr val="FF0000"/>
                </a:solidFill>
              </a:rPr>
              <a:t>1</a:t>
            </a:r>
          </a:p>
        </p:txBody>
      </p:sp>
      <p:sp>
        <p:nvSpPr>
          <p:cNvPr id="5" name="TextBox 4">
            <a:extLst>
              <a:ext uri="{FF2B5EF4-FFF2-40B4-BE49-F238E27FC236}">
                <a16:creationId xmlns:a16="http://schemas.microsoft.com/office/drawing/2014/main" id="{94F5F872-8F06-A541-AFCC-4D40B4E93FF3}"/>
              </a:ext>
            </a:extLst>
          </p:cNvPr>
          <p:cNvSpPr txBox="1"/>
          <p:nvPr/>
        </p:nvSpPr>
        <p:spPr>
          <a:xfrm>
            <a:off x="1229710" y="5139559"/>
            <a:ext cx="9848193" cy="369332"/>
          </a:xfrm>
          <a:prstGeom prst="rect">
            <a:avLst/>
          </a:prstGeom>
          <a:noFill/>
        </p:spPr>
        <p:txBody>
          <a:bodyPr wrap="square" rtlCol="0">
            <a:spAutoFit/>
          </a:bodyPr>
          <a:lstStyle/>
          <a:p>
            <a:r>
              <a:rPr lang="en-US" dirty="0"/>
              <a:t>1. Brings in all the data sources that are available to use.</a:t>
            </a:r>
          </a:p>
        </p:txBody>
      </p:sp>
    </p:spTree>
    <p:extLst>
      <p:ext uri="{BB962C8B-B14F-4D97-AF65-F5344CB8AC3E}">
        <p14:creationId xmlns:p14="http://schemas.microsoft.com/office/powerpoint/2010/main" val="331298546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social media post&#10;&#10;Description automatically generated">
            <a:extLst>
              <a:ext uri="{FF2B5EF4-FFF2-40B4-BE49-F238E27FC236}">
                <a16:creationId xmlns:a16="http://schemas.microsoft.com/office/drawing/2014/main" id="{3F0C846E-3447-2F44-B0F2-AFD2B8B4C4A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247843"/>
            <a:ext cx="7388883" cy="4144196"/>
          </a:xfrm>
        </p:spPr>
      </p:pic>
      <p:sp>
        <p:nvSpPr>
          <p:cNvPr id="3" name="Title 2">
            <a:extLst>
              <a:ext uri="{FF2B5EF4-FFF2-40B4-BE49-F238E27FC236}">
                <a16:creationId xmlns:a16="http://schemas.microsoft.com/office/drawing/2014/main" id="{41122C6C-8BF7-754F-9E0B-EA5AD7A63A08}"/>
              </a:ext>
            </a:extLst>
          </p:cNvPr>
          <p:cNvSpPr>
            <a:spLocks noGrp="1"/>
          </p:cNvSpPr>
          <p:nvPr>
            <p:ph type="title"/>
          </p:nvPr>
        </p:nvSpPr>
        <p:spPr/>
        <p:txBody>
          <a:bodyPr vert="horz" lIns="91440" tIns="45720" rIns="91440" bIns="45720" rtlCol="0" anchor="ctr">
            <a:noAutofit/>
          </a:bodyPr>
          <a:lstStyle/>
          <a:p>
            <a:pPr algn="ctr"/>
            <a:r>
              <a:rPr lang="en-US" sz="4000" b="1" dirty="0"/>
              <a:t>Data User Assignments</a:t>
            </a:r>
          </a:p>
        </p:txBody>
      </p:sp>
    </p:spTree>
    <p:extLst>
      <p:ext uri="{BB962C8B-B14F-4D97-AF65-F5344CB8AC3E}">
        <p14:creationId xmlns:p14="http://schemas.microsoft.com/office/powerpoint/2010/main" val="98160861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25D84BF-6EC7-4B90-AD7F-2F11080A8ED6}"/>
              </a:ext>
            </a:extLst>
          </p:cNvPr>
          <p:cNvSpPr>
            <a:spLocks noGrp="1"/>
          </p:cNvSpPr>
          <p:nvPr>
            <p:ph idx="1"/>
          </p:nvPr>
        </p:nvSpPr>
        <p:spPr>
          <a:xfrm>
            <a:off x="247890" y="3429000"/>
            <a:ext cx="5466146" cy="1898248"/>
          </a:xfrm>
        </p:spPr>
        <p:txBody>
          <a:bodyPr>
            <a:normAutofit/>
          </a:bodyPr>
          <a:lstStyle/>
          <a:p>
            <a:pPr marL="0" indent="0">
              <a:buNone/>
            </a:pPr>
            <a:endParaRPr lang="en-AU" dirty="0"/>
          </a:p>
          <a:p>
            <a:pPr marL="0" indent="0">
              <a:buNone/>
            </a:pPr>
            <a:r>
              <a:rPr lang="en-AU" dirty="0"/>
              <a:t>-&gt; Derivation rules updated into CoreBIS each reporting period</a:t>
            </a:r>
          </a:p>
        </p:txBody>
      </p:sp>
      <p:sp>
        <p:nvSpPr>
          <p:cNvPr id="3" name="Title 2">
            <a:extLst>
              <a:ext uri="{FF2B5EF4-FFF2-40B4-BE49-F238E27FC236}">
                <a16:creationId xmlns:a16="http://schemas.microsoft.com/office/drawing/2014/main" id="{474373D8-F125-47EE-9B1B-740653AFB724}"/>
              </a:ext>
            </a:extLst>
          </p:cNvPr>
          <p:cNvSpPr>
            <a:spLocks noGrp="1"/>
          </p:cNvSpPr>
          <p:nvPr>
            <p:ph type="title"/>
          </p:nvPr>
        </p:nvSpPr>
        <p:spPr/>
        <p:txBody>
          <a:bodyPr vert="horz" lIns="91440" tIns="45720" rIns="91440" bIns="45720" rtlCol="0" anchor="ctr">
            <a:noAutofit/>
          </a:bodyPr>
          <a:lstStyle/>
          <a:p>
            <a:pPr algn="ctr"/>
            <a:r>
              <a:rPr lang="en-AU" sz="4000" b="1" dirty="0"/>
              <a:t>Derivation Rules</a:t>
            </a:r>
          </a:p>
        </p:txBody>
      </p:sp>
      <p:pic>
        <p:nvPicPr>
          <p:cNvPr id="4" name="Picture 3">
            <a:extLst>
              <a:ext uri="{FF2B5EF4-FFF2-40B4-BE49-F238E27FC236}">
                <a16:creationId xmlns:a16="http://schemas.microsoft.com/office/drawing/2014/main" id="{BEBACA6D-B84B-41FF-AF5C-EB93EBB06E39}"/>
              </a:ext>
            </a:extLst>
          </p:cNvPr>
          <p:cNvPicPr>
            <a:picLocks noChangeAspect="1"/>
          </p:cNvPicPr>
          <p:nvPr/>
        </p:nvPicPr>
        <p:blipFill>
          <a:blip r:embed="rId3"/>
          <a:stretch>
            <a:fillRect/>
          </a:stretch>
        </p:blipFill>
        <p:spPr>
          <a:xfrm>
            <a:off x="0" y="1036553"/>
            <a:ext cx="12192000" cy="1659728"/>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0566347F-CA61-4B37-AF62-3B98A2E1A1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3793" y="3311557"/>
            <a:ext cx="5160798" cy="1700326"/>
          </a:xfrm>
          <a:prstGeom prst="rect">
            <a:avLst/>
          </a:prstGeom>
        </p:spPr>
      </p:pic>
      <p:sp>
        <p:nvSpPr>
          <p:cNvPr id="6" name="Oval 5">
            <a:extLst>
              <a:ext uri="{FF2B5EF4-FFF2-40B4-BE49-F238E27FC236}">
                <a16:creationId xmlns:a16="http://schemas.microsoft.com/office/drawing/2014/main" id="{BB6867D0-AB3A-47A5-9439-9C9BB424F9E6}"/>
              </a:ext>
            </a:extLst>
          </p:cNvPr>
          <p:cNvSpPr/>
          <p:nvPr/>
        </p:nvSpPr>
        <p:spPr>
          <a:xfrm>
            <a:off x="9792182" y="4259483"/>
            <a:ext cx="1742409" cy="52086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09859293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7F849A-5598-446A-9AC9-7374015CD0E6}"/>
              </a:ext>
            </a:extLst>
          </p:cNvPr>
          <p:cNvSpPr>
            <a:spLocks noGrp="1"/>
          </p:cNvSpPr>
          <p:nvPr>
            <p:ph type="title"/>
          </p:nvPr>
        </p:nvSpPr>
        <p:spPr/>
        <p:txBody>
          <a:bodyPr vert="horz" lIns="91440" tIns="45720" rIns="91440" bIns="45720" rtlCol="0" anchor="ctr">
            <a:noAutofit/>
          </a:bodyPr>
          <a:lstStyle/>
          <a:p>
            <a:pPr algn="ctr"/>
            <a:r>
              <a:rPr lang="en-AU" sz="4000" b="1" dirty="0"/>
              <a:t>Form Selection</a:t>
            </a:r>
          </a:p>
        </p:txBody>
      </p:sp>
      <p:pic>
        <p:nvPicPr>
          <p:cNvPr id="2" name="Picture 1">
            <a:extLst>
              <a:ext uri="{FF2B5EF4-FFF2-40B4-BE49-F238E27FC236}">
                <a16:creationId xmlns:a16="http://schemas.microsoft.com/office/drawing/2014/main" id="{8A1326C3-F48B-4ED3-B884-6025CBD88B59}"/>
              </a:ext>
            </a:extLst>
          </p:cNvPr>
          <p:cNvPicPr>
            <a:picLocks noChangeAspect="1"/>
          </p:cNvPicPr>
          <p:nvPr/>
        </p:nvPicPr>
        <p:blipFill>
          <a:blip r:embed="rId3"/>
          <a:stretch>
            <a:fillRect/>
          </a:stretch>
        </p:blipFill>
        <p:spPr>
          <a:xfrm>
            <a:off x="1699846" y="835608"/>
            <a:ext cx="7816824" cy="4908700"/>
          </a:xfrm>
          <a:prstGeom prst="rect">
            <a:avLst/>
          </a:prstGeom>
        </p:spPr>
      </p:pic>
    </p:spTree>
    <p:extLst>
      <p:ext uri="{BB962C8B-B14F-4D97-AF65-F5344CB8AC3E}">
        <p14:creationId xmlns:p14="http://schemas.microsoft.com/office/powerpoint/2010/main" val="17982726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D35009-02E4-4FF4-86DA-4A0CFAEC790A}"/>
              </a:ext>
            </a:extLst>
          </p:cNvPr>
          <p:cNvSpPr>
            <a:spLocks noGrp="1"/>
          </p:cNvSpPr>
          <p:nvPr>
            <p:ph type="title"/>
          </p:nvPr>
        </p:nvSpPr>
        <p:spPr/>
        <p:txBody>
          <a:bodyPr vert="horz" lIns="91440" tIns="45720" rIns="91440" bIns="45720" rtlCol="0" anchor="ctr">
            <a:noAutofit/>
          </a:bodyPr>
          <a:lstStyle/>
          <a:p>
            <a:pPr algn="ctr"/>
            <a:r>
              <a:rPr lang="en-AU" sz="4000" b="1" dirty="0"/>
              <a:t>Form User Assignments</a:t>
            </a:r>
          </a:p>
        </p:txBody>
      </p:sp>
      <p:pic>
        <p:nvPicPr>
          <p:cNvPr id="4" name="Picture 3">
            <a:extLst>
              <a:ext uri="{FF2B5EF4-FFF2-40B4-BE49-F238E27FC236}">
                <a16:creationId xmlns:a16="http://schemas.microsoft.com/office/drawing/2014/main" id="{29AD4F1B-468F-4E20-AE3F-4C8FBAA4273B}"/>
              </a:ext>
            </a:extLst>
          </p:cNvPr>
          <p:cNvPicPr>
            <a:picLocks noChangeAspect="1"/>
          </p:cNvPicPr>
          <p:nvPr/>
        </p:nvPicPr>
        <p:blipFill>
          <a:blip r:embed="rId3"/>
          <a:stretch>
            <a:fillRect/>
          </a:stretch>
        </p:blipFill>
        <p:spPr>
          <a:xfrm>
            <a:off x="838200" y="912743"/>
            <a:ext cx="8880231" cy="5032514"/>
          </a:xfrm>
          <a:prstGeom prst="rect">
            <a:avLst/>
          </a:prstGeom>
        </p:spPr>
      </p:pic>
      <p:sp>
        <p:nvSpPr>
          <p:cNvPr id="8" name="Oval 7">
            <a:extLst>
              <a:ext uri="{FF2B5EF4-FFF2-40B4-BE49-F238E27FC236}">
                <a16:creationId xmlns:a16="http://schemas.microsoft.com/office/drawing/2014/main" id="{0DE76612-4028-40B8-9C0D-ACEB6F9A2404}"/>
              </a:ext>
            </a:extLst>
          </p:cNvPr>
          <p:cNvSpPr/>
          <p:nvPr/>
        </p:nvSpPr>
        <p:spPr>
          <a:xfrm>
            <a:off x="9017793" y="2914505"/>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1</a:t>
            </a:r>
          </a:p>
        </p:txBody>
      </p:sp>
    </p:spTree>
    <p:extLst>
      <p:ext uri="{BB962C8B-B14F-4D97-AF65-F5344CB8AC3E}">
        <p14:creationId xmlns:p14="http://schemas.microsoft.com/office/powerpoint/2010/main" val="356768772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7D9C0D-613D-46FB-A983-0D3C5B1F9AE2}"/>
              </a:ext>
            </a:extLst>
          </p:cNvPr>
          <p:cNvSpPr>
            <a:spLocks noGrp="1"/>
          </p:cNvSpPr>
          <p:nvPr>
            <p:ph type="title"/>
          </p:nvPr>
        </p:nvSpPr>
        <p:spPr/>
        <p:txBody>
          <a:bodyPr vert="horz" lIns="91440" tIns="45720" rIns="91440" bIns="45720" rtlCol="0" anchor="ctr">
            <a:noAutofit/>
          </a:bodyPr>
          <a:lstStyle/>
          <a:p>
            <a:pPr algn="ctr"/>
            <a:r>
              <a:rPr lang="en-AU" sz="4000" b="1" dirty="0"/>
              <a:t>Email Setup</a:t>
            </a:r>
          </a:p>
        </p:txBody>
      </p:sp>
      <p:pic>
        <p:nvPicPr>
          <p:cNvPr id="4" name="Picture 3">
            <a:extLst>
              <a:ext uri="{FF2B5EF4-FFF2-40B4-BE49-F238E27FC236}">
                <a16:creationId xmlns:a16="http://schemas.microsoft.com/office/drawing/2014/main" id="{EEFA57DC-F0E2-41C8-B7F9-67A232B96249}"/>
              </a:ext>
            </a:extLst>
          </p:cNvPr>
          <p:cNvPicPr>
            <a:picLocks noChangeAspect="1"/>
          </p:cNvPicPr>
          <p:nvPr/>
        </p:nvPicPr>
        <p:blipFill>
          <a:blip r:embed="rId3"/>
          <a:stretch>
            <a:fillRect/>
          </a:stretch>
        </p:blipFill>
        <p:spPr>
          <a:xfrm>
            <a:off x="2225566" y="813690"/>
            <a:ext cx="7864365" cy="4307045"/>
          </a:xfrm>
          <a:prstGeom prst="rect">
            <a:avLst/>
          </a:prstGeom>
        </p:spPr>
      </p:pic>
      <p:sp>
        <p:nvSpPr>
          <p:cNvPr id="5" name="Oval 4">
            <a:extLst>
              <a:ext uri="{FF2B5EF4-FFF2-40B4-BE49-F238E27FC236}">
                <a16:creationId xmlns:a16="http://schemas.microsoft.com/office/drawing/2014/main" id="{2F73FDA5-0805-4E07-B5BD-F026069FE842}"/>
              </a:ext>
            </a:extLst>
          </p:cNvPr>
          <p:cNvSpPr/>
          <p:nvPr/>
        </p:nvSpPr>
        <p:spPr>
          <a:xfrm>
            <a:off x="7710276" y="4184044"/>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1</a:t>
            </a:r>
          </a:p>
        </p:txBody>
      </p:sp>
      <p:sp>
        <p:nvSpPr>
          <p:cNvPr id="2" name="TextBox 1">
            <a:extLst>
              <a:ext uri="{FF2B5EF4-FFF2-40B4-BE49-F238E27FC236}">
                <a16:creationId xmlns:a16="http://schemas.microsoft.com/office/drawing/2014/main" id="{9B9BD3E6-C08F-9240-BC9F-6353A58A80D2}"/>
              </a:ext>
            </a:extLst>
          </p:cNvPr>
          <p:cNvSpPr txBox="1"/>
          <p:nvPr/>
        </p:nvSpPr>
        <p:spPr>
          <a:xfrm>
            <a:off x="3069020" y="5361896"/>
            <a:ext cx="6800193" cy="523220"/>
          </a:xfrm>
          <a:prstGeom prst="rect">
            <a:avLst/>
          </a:prstGeom>
          <a:noFill/>
        </p:spPr>
        <p:txBody>
          <a:bodyPr wrap="square" rtlCol="0">
            <a:spAutoFit/>
          </a:bodyPr>
          <a:lstStyle/>
          <a:p>
            <a:r>
              <a:rPr lang="en-US" sz="2800" dirty="0"/>
              <a:t>Automatically send emails based on triggers</a:t>
            </a:r>
          </a:p>
        </p:txBody>
      </p:sp>
    </p:spTree>
    <p:extLst>
      <p:ext uri="{BB962C8B-B14F-4D97-AF65-F5344CB8AC3E}">
        <p14:creationId xmlns:p14="http://schemas.microsoft.com/office/powerpoint/2010/main" val="39971279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3F15CC-37FC-4039-81D8-2D6E1504BF03}"/>
              </a:ext>
            </a:extLst>
          </p:cNvPr>
          <p:cNvSpPr>
            <a:spLocks noGrp="1"/>
          </p:cNvSpPr>
          <p:nvPr>
            <p:ph type="title"/>
          </p:nvPr>
        </p:nvSpPr>
        <p:spPr/>
        <p:txBody>
          <a:bodyPr vert="horz" lIns="91440" tIns="45720" rIns="91440" bIns="45720" rtlCol="0" anchor="ctr">
            <a:noAutofit/>
          </a:bodyPr>
          <a:lstStyle/>
          <a:p>
            <a:pPr algn="ctr"/>
            <a:r>
              <a:rPr lang="en-AU" sz="4000" b="1" dirty="0"/>
              <a:t>Email setup</a:t>
            </a:r>
          </a:p>
        </p:txBody>
      </p:sp>
      <p:pic>
        <p:nvPicPr>
          <p:cNvPr id="4" name="Picture 3">
            <a:extLst>
              <a:ext uri="{FF2B5EF4-FFF2-40B4-BE49-F238E27FC236}">
                <a16:creationId xmlns:a16="http://schemas.microsoft.com/office/drawing/2014/main" id="{839DA32C-BBA4-4BD1-950B-4B04E81E203A}"/>
              </a:ext>
            </a:extLst>
          </p:cNvPr>
          <p:cNvPicPr>
            <a:picLocks noChangeAspect="1"/>
          </p:cNvPicPr>
          <p:nvPr/>
        </p:nvPicPr>
        <p:blipFill>
          <a:blip r:embed="rId3"/>
          <a:stretch>
            <a:fillRect/>
          </a:stretch>
        </p:blipFill>
        <p:spPr>
          <a:xfrm>
            <a:off x="343903" y="1125939"/>
            <a:ext cx="7709135" cy="4606119"/>
          </a:xfrm>
          <a:prstGeom prst="rect">
            <a:avLst/>
          </a:prstGeom>
        </p:spPr>
      </p:pic>
      <p:sp>
        <p:nvSpPr>
          <p:cNvPr id="5" name="Oval 4">
            <a:extLst>
              <a:ext uri="{FF2B5EF4-FFF2-40B4-BE49-F238E27FC236}">
                <a16:creationId xmlns:a16="http://schemas.microsoft.com/office/drawing/2014/main" id="{3D2E70E3-1D09-4218-9D2A-F104B353B4DB}"/>
              </a:ext>
            </a:extLst>
          </p:cNvPr>
          <p:cNvSpPr/>
          <p:nvPr/>
        </p:nvSpPr>
        <p:spPr>
          <a:xfrm>
            <a:off x="5599347" y="2532596"/>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2</a:t>
            </a:r>
          </a:p>
        </p:txBody>
      </p:sp>
      <p:sp>
        <p:nvSpPr>
          <p:cNvPr id="6" name="Oval 5">
            <a:extLst>
              <a:ext uri="{FF2B5EF4-FFF2-40B4-BE49-F238E27FC236}">
                <a16:creationId xmlns:a16="http://schemas.microsoft.com/office/drawing/2014/main" id="{7C05CD18-92B9-440C-B1BC-F7D0102E21DB}"/>
              </a:ext>
            </a:extLst>
          </p:cNvPr>
          <p:cNvSpPr/>
          <p:nvPr/>
        </p:nvSpPr>
        <p:spPr>
          <a:xfrm>
            <a:off x="1307068" y="5397950"/>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3</a:t>
            </a:r>
          </a:p>
        </p:txBody>
      </p:sp>
      <p:sp>
        <p:nvSpPr>
          <p:cNvPr id="7" name="Oval 6">
            <a:extLst>
              <a:ext uri="{FF2B5EF4-FFF2-40B4-BE49-F238E27FC236}">
                <a16:creationId xmlns:a16="http://schemas.microsoft.com/office/drawing/2014/main" id="{2F00F1E9-B666-435F-A253-B952F57150A1}"/>
              </a:ext>
            </a:extLst>
          </p:cNvPr>
          <p:cNvSpPr/>
          <p:nvPr/>
        </p:nvSpPr>
        <p:spPr>
          <a:xfrm>
            <a:off x="2627964" y="2532596"/>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1</a:t>
            </a:r>
          </a:p>
        </p:txBody>
      </p:sp>
      <p:sp>
        <p:nvSpPr>
          <p:cNvPr id="2" name="TextBox 1">
            <a:extLst>
              <a:ext uri="{FF2B5EF4-FFF2-40B4-BE49-F238E27FC236}">
                <a16:creationId xmlns:a16="http://schemas.microsoft.com/office/drawing/2014/main" id="{58FBE32F-023B-4C80-A8FD-A7AF4649D8C0}"/>
              </a:ext>
            </a:extLst>
          </p:cNvPr>
          <p:cNvSpPr txBox="1"/>
          <p:nvPr/>
        </p:nvSpPr>
        <p:spPr>
          <a:xfrm>
            <a:off x="8053038" y="1311134"/>
            <a:ext cx="3606922" cy="3539430"/>
          </a:xfrm>
          <a:prstGeom prst="rect">
            <a:avLst/>
          </a:prstGeom>
          <a:noFill/>
        </p:spPr>
        <p:txBody>
          <a:bodyPr wrap="square" rtlCol="0">
            <a:spAutoFit/>
          </a:bodyPr>
          <a:lstStyle/>
          <a:p>
            <a:pPr marL="342900" indent="-342900">
              <a:buAutoNum type="arabicPeriod"/>
            </a:pPr>
            <a:r>
              <a:rPr lang="en-AU" sz="2800" dirty="0"/>
              <a:t>Based on the workflow groupings</a:t>
            </a:r>
          </a:p>
          <a:p>
            <a:pPr marL="342900" indent="-342900">
              <a:buAutoNum type="arabicPeriod"/>
            </a:pPr>
            <a:endParaRPr lang="en-AU" sz="2800" dirty="0"/>
          </a:p>
          <a:p>
            <a:pPr marL="342900" indent="-342900">
              <a:buAutoNum type="arabicPeriod"/>
            </a:pPr>
            <a:endParaRPr lang="en-AU" sz="2800" dirty="0"/>
          </a:p>
          <a:p>
            <a:pPr marL="342900" indent="-342900">
              <a:buAutoNum type="arabicPeriod"/>
            </a:pPr>
            <a:r>
              <a:rPr lang="en-AU" sz="2800" dirty="0"/>
              <a:t>Variables</a:t>
            </a:r>
          </a:p>
          <a:p>
            <a:pPr marL="342900" indent="-342900">
              <a:buAutoNum type="arabicPeriod"/>
            </a:pPr>
            <a:endParaRPr lang="en-AU" sz="2800" dirty="0"/>
          </a:p>
          <a:p>
            <a:pPr marL="342900" indent="-342900">
              <a:buAutoNum type="arabicPeriod"/>
            </a:pPr>
            <a:endParaRPr lang="en-AU" sz="2800" dirty="0"/>
          </a:p>
          <a:p>
            <a:pPr marL="342900" indent="-342900">
              <a:buAutoNum type="arabicPeriod"/>
            </a:pPr>
            <a:r>
              <a:rPr lang="en-AU" sz="2800" dirty="0"/>
              <a:t> Setup new emails</a:t>
            </a:r>
          </a:p>
        </p:txBody>
      </p:sp>
    </p:spTree>
    <p:extLst>
      <p:ext uri="{BB962C8B-B14F-4D97-AF65-F5344CB8AC3E}">
        <p14:creationId xmlns:p14="http://schemas.microsoft.com/office/powerpoint/2010/main" val="175377568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9638A0-F1CE-4CA7-A9F5-CDD507D21E02}"/>
              </a:ext>
            </a:extLst>
          </p:cNvPr>
          <p:cNvSpPr>
            <a:spLocks noGrp="1"/>
          </p:cNvSpPr>
          <p:nvPr>
            <p:ph type="title"/>
          </p:nvPr>
        </p:nvSpPr>
        <p:spPr/>
        <p:txBody>
          <a:bodyPr vert="horz" lIns="91440" tIns="45720" rIns="91440" bIns="45720" rtlCol="0" anchor="ctr">
            <a:noAutofit/>
          </a:bodyPr>
          <a:lstStyle/>
          <a:p>
            <a:pPr algn="ctr"/>
            <a:r>
              <a:rPr lang="en-AU" sz="4000" b="1" dirty="0"/>
              <a:t>New Email setup</a:t>
            </a:r>
          </a:p>
        </p:txBody>
      </p:sp>
      <p:pic>
        <p:nvPicPr>
          <p:cNvPr id="4" name="Picture 3">
            <a:extLst>
              <a:ext uri="{FF2B5EF4-FFF2-40B4-BE49-F238E27FC236}">
                <a16:creationId xmlns:a16="http://schemas.microsoft.com/office/drawing/2014/main" id="{AD90E864-E316-4ACD-9E90-769AAF15FB75}"/>
              </a:ext>
            </a:extLst>
          </p:cNvPr>
          <p:cNvPicPr>
            <a:picLocks noChangeAspect="1"/>
          </p:cNvPicPr>
          <p:nvPr/>
        </p:nvPicPr>
        <p:blipFill>
          <a:blip r:embed="rId3"/>
          <a:stretch>
            <a:fillRect/>
          </a:stretch>
        </p:blipFill>
        <p:spPr>
          <a:xfrm>
            <a:off x="2242033" y="863101"/>
            <a:ext cx="7926861" cy="5131797"/>
          </a:xfrm>
          <a:prstGeom prst="rect">
            <a:avLst/>
          </a:prstGeom>
        </p:spPr>
      </p:pic>
      <p:sp>
        <p:nvSpPr>
          <p:cNvPr id="2" name="TextBox 1">
            <a:extLst>
              <a:ext uri="{FF2B5EF4-FFF2-40B4-BE49-F238E27FC236}">
                <a16:creationId xmlns:a16="http://schemas.microsoft.com/office/drawing/2014/main" id="{91722EC5-7B1E-4C17-B21A-BA26A73FB698}"/>
              </a:ext>
            </a:extLst>
          </p:cNvPr>
          <p:cNvSpPr txBox="1"/>
          <p:nvPr/>
        </p:nvSpPr>
        <p:spPr>
          <a:xfrm>
            <a:off x="7024869" y="3521597"/>
            <a:ext cx="4328931" cy="923330"/>
          </a:xfrm>
          <a:prstGeom prst="rect">
            <a:avLst/>
          </a:prstGeom>
          <a:noFill/>
        </p:spPr>
        <p:txBody>
          <a:bodyPr wrap="square" rtlCol="0">
            <a:spAutoFit/>
          </a:bodyPr>
          <a:lstStyle/>
          <a:p>
            <a:r>
              <a:rPr lang="en-AU" dirty="0"/>
              <a:t>This screen allows you to setup a combination of data points that will drive an action for an email</a:t>
            </a:r>
          </a:p>
        </p:txBody>
      </p:sp>
    </p:spTree>
    <p:extLst>
      <p:ext uri="{BB962C8B-B14F-4D97-AF65-F5344CB8AC3E}">
        <p14:creationId xmlns:p14="http://schemas.microsoft.com/office/powerpoint/2010/main" val="260300127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7F849A-5598-446A-9AC9-7374015CD0E6}"/>
              </a:ext>
            </a:extLst>
          </p:cNvPr>
          <p:cNvSpPr>
            <a:spLocks noGrp="1"/>
          </p:cNvSpPr>
          <p:nvPr>
            <p:ph type="title"/>
          </p:nvPr>
        </p:nvSpPr>
        <p:spPr/>
        <p:txBody>
          <a:bodyPr vert="horz" lIns="91440" tIns="45720" rIns="91440" bIns="45720" rtlCol="0" anchor="ctr">
            <a:noAutofit/>
          </a:bodyPr>
          <a:lstStyle/>
          <a:p>
            <a:pPr algn="ctr"/>
            <a:r>
              <a:rPr lang="en-AU" sz="4000" b="1" dirty="0"/>
              <a:t>Workflow Generation</a:t>
            </a:r>
          </a:p>
        </p:txBody>
      </p:sp>
      <p:pic>
        <p:nvPicPr>
          <p:cNvPr id="2" name="Picture 1">
            <a:extLst>
              <a:ext uri="{FF2B5EF4-FFF2-40B4-BE49-F238E27FC236}">
                <a16:creationId xmlns:a16="http://schemas.microsoft.com/office/drawing/2014/main" id="{7C9BE8A7-B4C6-4805-8E8F-F8A4BFE132C2}"/>
              </a:ext>
            </a:extLst>
          </p:cNvPr>
          <p:cNvPicPr>
            <a:picLocks noChangeAspect="1"/>
          </p:cNvPicPr>
          <p:nvPr/>
        </p:nvPicPr>
        <p:blipFill>
          <a:blip r:embed="rId2"/>
          <a:stretch>
            <a:fillRect/>
          </a:stretch>
        </p:blipFill>
        <p:spPr>
          <a:xfrm>
            <a:off x="2133599" y="900685"/>
            <a:ext cx="7983415" cy="4656054"/>
          </a:xfrm>
          <a:prstGeom prst="rect">
            <a:avLst/>
          </a:prstGeom>
        </p:spPr>
      </p:pic>
    </p:spTree>
    <p:extLst>
      <p:ext uri="{BB962C8B-B14F-4D97-AF65-F5344CB8AC3E}">
        <p14:creationId xmlns:p14="http://schemas.microsoft.com/office/powerpoint/2010/main" val="214420457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28828B-1716-4C56-9BDC-DA7B31498D8F}"/>
              </a:ext>
            </a:extLst>
          </p:cNvPr>
          <p:cNvSpPr>
            <a:spLocks noGrp="1"/>
          </p:cNvSpPr>
          <p:nvPr>
            <p:ph type="title"/>
          </p:nvPr>
        </p:nvSpPr>
        <p:spPr/>
        <p:txBody>
          <a:bodyPr vert="horz" lIns="91440" tIns="45720" rIns="91440" bIns="45720" rtlCol="0" anchor="ctr">
            <a:noAutofit/>
          </a:bodyPr>
          <a:lstStyle/>
          <a:p>
            <a:pPr algn="ctr"/>
            <a:r>
              <a:rPr lang="en-AU" sz="4000" b="1" dirty="0"/>
              <a:t>Security</a:t>
            </a:r>
          </a:p>
        </p:txBody>
      </p:sp>
      <p:pic>
        <p:nvPicPr>
          <p:cNvPr id="4" name="Picture 3">
            <a:extLst>
              <a:ext uri="{FF2B5EF4-FFF2-40B4-BE49-F238E27FC236}">
                <a16:creationId xmlns:a16="http://schemas.microsoft.com/office/drawing/2014/main" id="{494C3C3D-011E-453D-8EBE-A967A0919FF7}"/>
              </a:ext>
            </a:extLst>
          </p:cNvPr>
          <p:cNvPicPr>
            <a:picLocks noChangeAspect="1"/>
          </p:cNvPicPr>
          <p:nvPr/>
        </p:nvPicPr>
        <p:blipFill>
          <a:blip r:embed="rId2"/>
          <a:stretch>
            <a:fillRect/>
          </a:stretch>
        </p:blipFill>
        <p:spPr>
          <a:xfrm>
            <a:off x="2391508" y="963830"/>
            <a:ext cx="7095695" cy="4721862"/>
          </a:xfrm>
          <a:prstGeom prst="rect">
            <a:avLst/>
          </a:prstGeom>
        </p:spPr>
      </p:pic>
    </p:spTree>
    <p:extLst>
      <p:ext uri="{BB962C8B-B14F-4D97-AF65-F5344CB8AC3E}">
        <p14:creationId xmlns:p14="http://schemas.microsoft.com/office/powerpoint/2010/main" val="306949351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A6AFDB-09D1-4D98-A679-1ED5F1772DDD}"/>
              </a:ext>
            </a:extLst>
          </p:cNvPr>
          <p:cNvPicPr>
            <a:picLocks noChangeAspect="1"/>
          </p:cNvPicPr>
          <p:nvPr/>
        </p:nvPicPr>
        <p:blipFill>
          <a:blip r:embed="rId3"/>
          <a:stretch>
            <a:fillRect/>
          </a:stretch>
        </p:blipFill>
        <p:spPr>
          <a:xfrm>
            <a:off x="941430" y="889305"/>
            <a:ext cx="5841243" cy="4724808"/>
          </a:xfrm>
          <a:prstGeom prst="rect">
            <a:avLst/>
          </a:prstGeom>
        </p:spPr>
      </p:pic>
      <p:sp>
        <p:nvSpPr>
          <p:cNvPr id="3" name="Title 2">
            <a:extLst>
              <a:ext uri="{FF2B5EF4-FFF2-40B4-BE49-F238E27FC236}">
                <a16:creationId xmlns:a16="http://schemas.microsoft.com/office/drawing/2014/main" id="{F9AE9AA1-8C98-4B2B-B25A-68913FE16F0C}"/>
              </a:ext>
            </a:extLst>
          </p:cNvPr>
          <p:cNvSpPr>
            <a:spLocks noGrp="1"/>
          </p:cNvSpPr>
          <p:nvPr>
            <p:ph type="title"/>
          </p:nvPr>
        </p:nvSpPr>
        <p:spPr/>
        <p:txBody>
          <a:bodyPr vert="horz" lIns="91440" tIns="45720" rIns="91440" bIns="45720" rtlCol="0" anchor="ctr">
            <a:noAutofit/>
          </a:bodyPr>
          <a:lstStyle/>
          <a:p>
            <a:pPr algn="ctr"/>
            <a:r>
              <a:rPr lang="en-AU" sz="4000" b="1" dirty="0"/>
              <a:t>Security</a:t>
            </a:r>
          </a:p>
        </p:txBody>
      </p:sp>
      <p:sp>
        <p:nvSpPr>
          <p:cNvPr id="4" name="Oval 3">
            <a:extLst>
              <a:ext uri="{FF2B5EF4-FFF2-40B4-BE49-F238E27FC236}">
                <a16:creationId xmlns:a16="http://schemas.microsoft.com/office/drawing/2014/main" id="{03EFECC9-1560-4306-B0B8-5E6B0878810A}"/>
              </a:ext>
            </a:extLst>
          </p:cNvPr>
          <p:cNvSpPr/>
          <p:nvPr/>
        </p:nvSpPr>
        <p:spPr>
          <a:xfrm>
            <a:off x="3021841" y="3251709"/>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1</a:t>
            </a:r>
          </a:p>
        </p:txBody>
      </p:sp>
      <p:sp>
        <p:nvSpPr>
          <p:cNvPr id="5" name="Oval 4">
            <a:extLst>
              <a:ext uri="{FF2B5EF4-FFF2-40B4-BE49-F238E27FC236}">
                <a16:creationId xmlns:a16="http://schemas.microsoft.com/office/drawing/2014/main" id="{0AC70755-B902-4DD3-BBF2-7B20299DEFBB}"/>
              </a:ext>
            </a:extLst>
          </p:cNvPr>
          <p:cNvSpPr/>
          <p:nvPr/>
        </p:nvSpPr>
        <p:spPr>
          <a:xfrm>
            <a:off x="3149132" y="4576207"/>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2</a:t>
            </a:r>
          </a:p>
        </p:txBody>
      </p:sp>
      <p:sp>
        <p:nvSpPr>
          <p:cNvPr id="6" name="TextBox 5">
            <a:extLst>
              <a:ext uri="{FF2B5EF4-FFF2-40B4-BE49-F238E27FC236}">
                <a16:creationId xmlns:a16="http://schemas.microsoft.com/office/drawing/2014/main" id="{F5F5995B-57F0-4E8D-B6E0-FA9A57D23AE0}"/>
              </a:ext>
            </a:extLst>
          </p:cNvPr>
          <p:cNvSpPr txBox="1"/>
          <p:nvPr/>
        </p:nvSpPr>
        <p:spPr>
          <a:xfrm>
            <a:off x="6775938" y="1019908"/>
            <a:ext cx="5181600" cy="3693319"/>
          </a:xfrm>
          <a:prstGeom prst="rect">
            <a:avLst/>
          </a:prstGeom>
          <a:noFill/>
        </p:spPr>
        <p:txBody>
          <a:bodyPr wrap="square" rtlCol="0">
            <a:spAutoFit/>
          </a:bodyPr>
          <a:lstStyle/>
          <a:p>
            <a:pPr marL="342900" indent="-342900">
              <a:buFont typeface="+mj-lt"/>
              <a:buAutoNum type="arabicPeriod"/>
            </a:pPr>
            <a:r>
              <a:rPr lang="en-AU" dirty="0"/>
              <a:t>Setup the core details being the users and the groups of individuals assigned to </a:t>
            </a:r>
          </a:p>
          <a:p>
            <a:pPr marL="342900" indent="-342900">
              <a:buFont typeface="+mj-lt"/>
              <a:buAutoNum type="arabicPeriod"/>
            </a:pPr>
            <a:endParaRPr lang="en-AU" dirty="0"/>
          </a:p>
          <a:p>
            <a:pPr marL="342900" indent="-342900">
              <a:buFont typeface="+mj-lt"/>
              <a:buAutoNum type="arabicPeriod"/>
            </a:pPr>
            <a:endParaRPr lang="en-AU" dirty="0"/>
          </a:p>
          <a:p>
            <a:pPr marL="342900" indent="-342900">
              <a:buFont typeface="+mj-lt"/>
              <a:buAutoNum type="arabicPeriod"/>
            </a:pPr>
            <a:endParaRPr lang="en-AU" dirty="0"/>
          </a:p>
          <a:p>
            <a:pPr marL="342900" indent="-342900">
              <a:buFont typeface="+mj-lt"/>
              <a:buAutoNum type="arabicPeriod"/>
            </a:pPr>
            <a:r>
              <a:rPr lang="en-AU" dirty="0"/>
              <a:t>Assign Groups (not users) to entities, to Form variants, and or to specific Data sources</a:t>
            </a:r>
          </a:p>
          <a:p>
            <a:pPr marL="342900" indent="-342900">
              <a:buFont typeface="+mj-lt"/>
              <a:buAutoNum type="arabicPeriod"/>
            </a:pPr>
            <a:endParaRPr lang="en-AU" dirty="0"/>
          </a:p>
          <a:p>
            <a:pPr marL="342900" indent="-342900">
              <a:buFont typeface="+mj-lt"/>
              <a:buAutoNum type="arabicPeriod"/>
            </a:pPr>
            <a:r>
              <a:rPr lang="en-AU" dirty="0"/>
              <a:t>Post changes to security Click on refresh to ensure all updates are made across the platform\</a:t>
            </a:r>
          </a:p>
          <a:p>
            <a:pPr marL="342900" indent="-342900">
              <a:buFont typeface="+mj-lt"/>
              <a:buAutoNum type="arabicPeriod"/>
            </a:pPr>
            <a:endParaRPr lang="en-AU" dirty="0"/>
          </a:p>
          <a:p>
            <a:pPr marL="342900" indent="-342900">
              <a:buFont typeface="+mj-lt"/>
              <a:buAutoNum type="arabicPeriod"/>
            </a:pPr>
            <a:r>
              <a:rPr lang="en-AU" dirty="0"/>
              <a:t>This provides a report of CoreBIS users and their access rights</a:t>
            </a:r>
          </a:p>
        </p:txBody>
      </p:sp>
      <p:sp>
        <p:nvSpPr>
          <p:cNvPr id="8" name="Oval 7">
            <a:extLst>
              <a:ext uri="{FF2B5EF4-FFF2-40B4-BE49-F238E27FC236}">
                <a16:creationId xmlns:a16="http://schemas.microsoft.com/office/drawing/2014/main" id="{39608A9D-F040-4057-B018-3CFE05010E01}"/>
              </a:ext>
            </a:extLst>
          </p:cNvPr>
          <p:cNvSpPr/>
          <p:nvPr/>
        </p:nvSpPr>
        <p:spPr>
          <a:xfrm>
            <a:off x="4562288" y="3418763"/>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3</a:t>
            </a:r>
          </a:p>
        </p:txBody>
      </p:sp>
      <p:sp>
        <p:nvSpPr>
          <p:cNvPr id="9" name="Oval 8">
            <a:extLst>
              <a:ext uri="{FF2B5EF4-FFF2-40B4-BE49-F238E27FC236}">
                <a16:creationId xmlns:a16="http://schemas.microsoft.com/office/drawing/2014/main" id="{E593068F-AA6F-4D88-8F7F-9C1E673DEB15}"/>
              </a:ext>
            </a:extLst>
          </p:cNvPr>
          <p:cNvSpPr/>
          <p:nvPr/>
        </p:nvSpPr>
        <p:spPr>
          <a:xfrm>
            <a:off x="6250675" y="4910315"/>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4</a:t>
            </a:r>
          </a:p>
        </p:txBody>
      </p:sp>
    </p:spTree>
    <p:extLst>
      <p:ext uri="{BB962C8B-B14F-4D97-AF65-F5344CB8AC3E}">
        <p14:creationId xmlns:p14="http://schemas.microsoft.com/office/powerpoint/2010/main" val="428202917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330171-E7F1-4DEC-B17B-94D57755BF2B}"/>
              </a:ext>
            </a:extLst>
          </p:cNvPr>
          <p:cNvSpPr>
            <a:spLocks noGrp="1"/>
          </p:cNvSpPr>
          <p:nvPr>
            <p:ph type="title"/>
          </p:nvPr>
        </p:nvSpPr>
        <p:spPr/>
        <p:txBody>
          <a:bodyPr vert="horz" lIns="91440" tIns="45720" rIns="91440" bIns="45720" rtlCol="0" anchor="ctr">
            <a:noAutofit/>
          </a:bodyPr>
          <a:lstStyle/>
          <a:p>
            <a:pPr algn="ctr"/>
            <a:r>
              <a:rPr lang="en-AU" sz="4000" b="1" dirty="0"/>
              <a:t>Setting up a new user</a:t>
            </a:r>
          </a:p>
        </p:txBody>
      </p:sp>
      <p:pic>
        <p:nvPicPr>
          <p:cNvPr id="4" name="Picture 3">
            <a:extLst>
              <a:ext uri="{FF2B5EF4-FFF2-40B4-BE49-F238E27FC236}">
                <a16:creationId xmlns:a16="http://schemas.microsoft.com/office/drawing/2014/main" id="{90322725-39FA-4554-934C-C945AA21D1C0}"/>
              </a:ext>
            </a:extLst>
          </p:cNvPr>
          <p:cNvPicPr>
            <a:picLocks noChangeAspect="1"/>
          </p:cNvPicPr>
          <p:nvPr/>
        </p:nvPicPr>
        <p:blipFill>
          <a:blip r:embed="rId3"/>
          <a:stretch>
            <a:fillRect/>
          </a:stretch>
        </p:blipFill>
        <p:spPr>
          <a:xfrm>
            <a:off x="3012831" y="986894"/>
            <a:ext cx="8832972" cy="4884211"/>
          </a:xfrm>
          <a:prstGeom prst="rect">
            <a:avLst/>
          </a:prstGeom>
        </p:spPr>
      </p:pic>
      <p:sp>
        <p:nvSpPr>
          <p:cNvPr id="5" name="Oval 4">
            <a:extLst>
              <a:ext uri="{FF2B5EF4-FFF2-40B4-BE49-F238E27FC236}">
                <a16:creationId xmlns:a16="http://schemas.microsoft.com/office/drawing/2014/main" id="{E1A891A8-CB9C-4886-9669-5D19802080EE}"/>
              </a:ext>
            </a:extLst>
          </p:cNvPr>
          <p:cNvSpPr/>
          <p:nvPr/>
        </p:nvSpPr>
        <p:spPr>
          <a:xfrm>
            <a:off x="7259332" y="2914505"/>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1</a:t>
            </a:r>
          </a:p>
        </p:txBody>
      </p:sp>
      <p:sp>
        <p:nvSpPr>
          <p:cNvPr id="6" name="TextBox 5">
            <a:extLst>
              <a:ext uri="{FF2B5EF4-FFF2-40B4-BE49-F238E27FC236}">
                <a16:creationId xmlns:a16="http://schemas.microsoft.com/office/drawing/2014/main" id="{63F5BC30-4354-4CD8-9F32-9ADE3D75926B}"/>
              </a:ext>
            </a:extLst>
          </p:cNvPr>
          <p:cNvSpPr txBox="1"/>
          <p:nvPr/>
        </p:nvSpPr>
        <p:spPr>
          <a:xfrm>
            <a:off x="105508" y="1430215"/>
            <a:ext cx="2907322" cy="923330"/>
          </a:xfrm>
          <a:prstGeom prst="rect">
            <a:avLst/>
          </a:prstGeom>
          <a:noFill/>
        </p:spPr>
        <p:txBody>
          <a:bodyPr wrap="square" rtlCol="0">
            <a:spAutoFit/>
          </a:bodyPr>
          <a:lstStyle/>
          <a:p>
            <a:pPr marL="342900" indent="-342900">
              <a:buFont typeface="+mj-lt"/>
              <a:buAutoNum type="arabicPeriod"/>
            </a:pPr>
            <a:r>
              <a:rPr lang="en-AU" dirty="0"/>
              <a:t>Type in new user name and select the button “Add User”</a:t>
            </a:r>
          </a:p>
        </p:txBody>
      </p:sp>
      <p:sp>
        <p:nvSpPr>
          <p:cNvPr id="2" name="TextBox 1">
            <a:extLst>
              <a:ext uri="{FF2B5EF4-FFF2-40B4-BE49-F238E27FC236}">
                <a16:creationId xmlns:a16="http://schemas.microsoft.com/office/drawing/2014/main" id="{820DD619-D14E-4D97-A2DD-7C61F967E17C}"/>
              </a:ext>
            </a:extLst>
          </p:cNvPr>
          <p:cNvSpPr txBox="1"/>
          <p:nvPr/>
        </p:nvSpPr>
        <p:spPr>
          <a:xfrm>
            <a:off x="7738281" y="3780430"/>
            <a:ext cx="3712191" cy="646331"/>
          </a:xfrm>
          <a:prstGeom prst="rect">
            <a:avLst/>
          </a:prstGeom>
          <a:noFill/>
        </p:spPr>
        <p:txBody>
          <a:bodyPr wrap="square" rtlCol="0">
            <a:spAutoFit/>
          </a:bodyPr>
          <a:lstStyle/>
          <a:p>
            <a:r>
              <a:rPr lang="en-AU" dirty="0"/>
              <a:t>NOTE: these screens are not required if you use integrated security.</a:t>
            </a:r>
          </a:p>
        </p:txBody>
      </p:sp>
    </p:spTree>
    <p:extLst>
      <p:ext uri="{BB962C8B-B14F-4D97-AF65-F5344CB8AC3E}">
        <p14:creationId xmlns:p14="http://schemas.microsoft.com/office/powerpoint/2010/main" val="69310802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C7BCA5-C0CB-455D-873D-37A7744E2D11}"/>
              </a:ext>
            </a:extLst>
          </p:cNvPr>
          <p:cNvSpPr>
            <a:spLocks noGrp="1"/>
          </p:cNvSpPr>
          <p:nvPr>
            <p:ph type="title"/>
          </p:nvPr>
        </p:nvSpPr>
        <p:spPr/>
        <p:txBody>
          <a:bodyPr vert="horz" lIns="91440" tIns="45720" rIns="91440" bIns="45720" rtlCol="0" anchor="ctr">
            <a:noAutofit/>
          </a:bodyPr>
          <a:lstStyle/>
          <a:p>
            <a:pPr algn="ctr"/>
            <a:r>
              <a:rPr lang="en-AU" sz="4000" b="1" dirty="0"/>
              <a:t>Setting up a new Group</a:t>
            </a:r>
          </a:p>
        </p:txBody>
      </p:sp>
      <p:pic>
        <p:nvPicPr>
          <p:cNvPr id="4" name="Picture 3">
            <a:extLst>
              <a:ext uri="{FF2B5EF4-FFF2-40B4-BE49-F238E27FC236}">
                <a16:creationId xmlns:a16="http://schemas.microsoft.com/office/drawing/2014/main" id="{7D522F32-07C0-4CD3-B3C2-C0DAB5AA1909}"/>
              </a:ext>
            </a:extLst>
          </p:cNvPr>
          <p:cNvPicPr>
            <a:picLocks noChangeAspect="1"/>
          </p:cNvPicPr>
          <p:nvPr/>
        </p:nvPicPr>
        <p:blipFill>
          <a:blip r:embed="rId2"/>
          <a:stretch>
            <a:fillRect/>
          </a:stretch>
        </p:blipFill>
        <p:spPr>
          <a:xfrm>
            <a:off x="2631288" y="896075"/>
            <a:ext cx="6929424" cy="4824785"/>
          </a:xfrm>
          <a:prstGeom prst="rect">
            <a:avLst/>
          </a:prstGeom>
        </p:spPr>
      </p:pic>
      <p:sp>
        <p:nvSpPr>
          <p:cNvPr id="5" name="Oval 4">
            <a:extLst>
              <a:ext uri="{FF2B5EF4-FFF2-40B4-BE49-F238E27FC236}">
                <a16:creationId xmlns:a16="http://schemas.microsoft.com/office/drawing/2014/main" id="{72296420-7784-4653-BC43-9F13D6A18437}"/>
              </a:ext>
            </a:extLst>
          </p:cNvPr>
          <p:cNvSpPr/>
          <p:nvPr/>
        </p:nvSpPr>
        <p:spPr>
          <a:xfrm>
            <a:off x="6096000" y="2492474"/>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1</a:t>
            </a:r>
          </a:p>
        </p:txBody>
      </p:sp>
    </p:spTree>
    <p:extLst>
      <p:ext uri="{BB962C8B-B14F-4D97-AF65-F5344CB8AC3E}">
        <p14:creationId xmlns:p14="http://schemas.microsoft.com/office/powerpoint/2010/main" val="127663524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32E5D9-080A-514F-8D83-BEB4BF6B1C8C}"/>
              </a:ext>
            </a:extLst>
          </p:cNvPr>
          <p:cNvSpPr>
            <a:spLocks noGrp="1"/>
          </p:cNvSpPr>
          <p:nvPr>
            <p:ph type="title"/>
          </p:nvPr>
        </p:nvSpPr>
        <p:spPr/>
        <p:txBody>
          <a:bodyPr vert="horz" lIns="91440" tIns="45720" rIns="91440" bIns="45720" rtlCol="0" anchor="ctr">
            <a:noAutofit/>
          </a:bodyPr>
          <a:lstStyle/>
          <a:p>
            <a:pPr algn="ctr"/>
            <a:r>
              <a:rPr lang="en-US" sz="4000" b="1" dirty="0"/>
              <a:t>CoreBIS Introduction</a:t>
            </a:r>
          </a:p>
        </p:txBody>
      </p:sp>
      <p:pic>
        <p:nvPicPr>
          <p:cNvPr id="2" name="Picture 1">
            <a:extLst>
              <a:ext uri="{FF2B5EF4-FFF2-40B4-BE49-F238E27FC236}">
                <a16:creationId xmlns:a16="http://schemas.microsoft.com/office/drawing/2014/main" id="{962D8E8F-A750-40B5-B3F2-5594BA2420B1}"/>
              </a:ext>
            </a:extLst>
          </p:cNvPr>
          <p:cNvPicPr>
            <a:picLocks noChangeAspect="1"/>
          </p:cNvPicPr>
          <p:nvPr/>
        </p:nvPicPr>
        <p:blipFill>
          <a:blip r:embed="rId2"/>
          <a:stretch>
            <a:fillRect/>
          </a:stretch>
        </p:blipFill>
        <p:spPr>
          <a:xfrm>
            <a:off x="4138462" y="1580910"/>
            <a:ext cx="3915076" cy="3915076"/>
          </a:xfrm>
          <a:prstGeom prst="rect">
            <a:avLst/>
          </a:prstGeom>
        </p:spPr>
      </p:pic>
    </p:spTree>
    <p:extLst>
      <p:ext uri="{BB962C8B-B14F-4D97-AF65-F5344CB8AC3E}">
        <p14:creationId xmlns:p14="http://schemas.microsoft.com/office/powerpoint/2010/main" val="27399104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DC6D5F-838F-4810-BD3F-10D3B6AB6962}"/>
              </a:ext>
            </a:extLst>
          </p:cNvPr>
          <p:cNvSpPr>
            <a:spLocks noGrp="1"/>
          </p:cNvSpPr>
          <p:nvPr>
            <p:ph type="title"/>
          </p:nvPr>
        </p:nvSpPr>
        <p:spPr/>
        <p:txBody>
          <a:bodyPr vert="horz" lIns="91440" tIns="45720" rIns="91440" bIns="45720" rtlCol="0" anchor="ctr">
            <a:noAutofit/>
          </a:bodyPr>
          <a:lstStyle/>
          <a:p>
            <a:pPr algn="ctr"/>
            <a:r>
              <a:rPr lang="en-AU" sz="4000" b="1" dirty="0"/>
              <a:t>Security Assignments</a:t>
            </a:r>
          </a:p>
        </p:txBody>
      </p:sp>
      <p:pic>
        <p:nvPicPr>
          <p:cNvPr id="4" name="Picture 3">
            <a:extLst>
              <a:ext uri="{FF2B5EF4-FFF2-40B4-BE49-F238E27FC236}">
                <a16:creationId xmlns:a16="http://schemas.microsoft.com/office/drawing/2014/main" id="{AA0DB9B6-8002-4EDF-9D86-D3F907A7014A}"/>
              </a:ext>
            </a:extLst>
          </p:cNvPr>
          <p:cNvPicPr>
            <a:picLocks noChangeAspect="1"/>
          </p:cNvPicPr>
          <p:nvPr/>
        </p:nvPicPr>
        <p:blipFill>
          <a:blip r:embed="rId3"/>
          <a:stretch>
            <a:fillRect/>
          </a:stretch>
        </p:blipFill>
        <p:spPr>
          <a:xfrm>
            <a:off x="715109" y="817446"/>
            <a:ext cx="7269452" cy="5223107"/>
          </a:xfrm>
          <a:prstGeom prst="rect">
            <a:avLst/>
          </a:prstGeom>
        </p:spPr>
      </p:pic>
      <p:sp>
        <p:nvSpPr>
          <p:cNvPr id="5" name="Oval 4">
            <a:extLst>
              <a:ext uri="{FF2B5EF4-FFF2-40B4-BE49-F238E27FC236}">
                <a16:creationId xmlns:a16="http://schemas.microsoft.com/office/drawing/2014/main" id="{82303C35-3E92-40A4-A776-AE5890EF41DB}"/>
              </a:ext>
            </a:extLst>
          </p:cNvPr>
          <p:cNvSpPr/>
          <p:nvPr/>
        </p:nvSpPr>
        <p:spPr>
          <a:xfrm>
            <a:off x="3188677" y="2493794"/>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2</a:t>
            </a:r>
          </a:p>
        </p:txBody>
      </p:sp>
      <p:sp>
        <p:nvSpPr>
          <p:cNvPr id="6" name="Oval 5">
            <a:extLst>
              <a:ext uri="{FF2B5EF4-FFF2-40B4-BE49-F238E27FC236}">
                <a16:creationId xmlns:a16="http://schemas.microsoft.com/office/drawing/2014/main" id="{BDD07775-2F49-4267-B32F-F762479B64B4}"/>
              </a:ext>
            </a:extLst>
          </p:cNvPr>
          <p:cNvSpPr/>
          <p:nvPr/>
        </p:nvSpPr>
        <p:spPr>
          <a:xfrm>
            <a:off x="2590800" y="1918043"/>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1</a:t>
            </a:r>
          </a:p>
        </p:txBody>
      </p:sp>
      <p:sp>
        <p:nvSpPr>
          <p:cNvPr id="7" name="Oval 6">
            <a:extLst>
              <a:ext uri="{FF2B5EF4-FFF2-40B4-BE49-F238E27FC236}">
                <a16:creationId xmlns:a16="http://schemas.microsoft.com/office/drawing/2014/main" id="{201D0C14-F678-442C-BD30-286260A5077F}"/>
              </a:ext>
            </a:extLst>
          </p:cNvPr>
          <p:cNvSpPr/>
          <p:nvPr/>
        </p:nvSpPr>
        <p:spPr>
          <a:xfrm>
            <a:off x="7720792" y="2660848"/>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3</a:t>
            </a:r>
          </a:p>
        </p:txBody>
      </p:sp>
      <p:sp>
        <p:nvSpPr>
          <p:cNvPr id="8" name="TextBox 7">
            <a:extLst>
              <a:ext uri="{FF2B5EF4-FFF2-40B4-BE49-F238E27FC236}">
                <a16:creationId xmlns:a16="http://schemas.microsoft.com/office/drawing/2014/main" id="{4C52D6A5-FB28-4672-B935-93A7363824EB}"/>
              </a:ext>
            </a:extLst>
          </p:cNvPr>
          <p:cNvSpPr txBox="1"/>
          <p:nvPr/>
        </p:nvSpPr>
        <p:spPr>
          <a:xfrm>
            <a:off x="8263557" y="1481856"/>
            <a:ext cx="3634154" cy="3416320"/>
          </a:xfrm>
          <a:prstGeom prst="rect">
            <a:avLst/>
          </a:prstGeom>
          <a:noFill/>
        </p:spPr>
        <p:txBody>
          <a:bodyPr wrap="square" rtlCol="0">
            <a:spAutoFit/>
          </a:bodyPr>
          <a:lstStyle/>
          <a:p>
            <a:pPr marL="342900" indent="-342900">
              <a:buFont typeface="+mj-lt"/>
              <a:buAutoNum type="arabicPeriod"/>
            </a:pPr>
            <a:r>
              <a:rPr lang="en-AU" sz="3600" dirty="0"/>
              <a:t>Select user</a:t>
            </a:r>
          </a:p>
          <a:p>
            <a:endParaRPr lang="en-AU" sz="3600" dirty="0"/>
          </a:p>
          <a:p>
            <a:r>
              <a:rPr lang="en-AU" sz="3600" dirty="0"/>
              <a:t>2. Select group to be assigned</a:t>
            </a:r>
          </a:p>
          <a:p>
            <a:endParaRPr lang="en-AU" sz="3600" dirty="0"/>
          </a:p>
          <a:p>
            <a:r>
              <a:rPr lang="en-AU" sz="3600" dirty="0"/>
              <a:t>3. Remove group</a:t>
            </a:r>
          </a:p>
        </p:txBody>
      </p:sp>
    </p:spTree>
    <p:extLst>
      <p:ext uri="{BB962C8B-B14F-4D97-AF65-F5344CB8AC3E}">
        <p14:creationId xmlns:p14="http://schemas.microsoft.com/office/powerpoint/2010/main" val="109424222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D9BE1E-FED0-44D4-B753-BA8E68CEF024}"/>
              </a:ext>
            </a:extLst>
          </p:cNvPr>
          <p:cNvSpPr>
            <a:spLocks noGrp="1"/>
          </p:cNvSpPr>
          <p:nvPr>
            <p:ph type="title"/>
          </p:nvPr>
        </p:nvSpPr>
        <p:spPr/>
        <p:txBody>
          <a:bodyPr vert="horz" lIns="91440" tIns="45720" rIns="91440" bIns="45720" rtlCol="0" anchor="ctr">
            <a:noAutofit/>
          </a:bodyPr>
          <a:lstStyle/>
          <a:p>
            <a:pPr algn="ctr"/>
            <a:r>
              <a:rPr lang="en-AU" sz="4000" b="1" dirty="0"/>
              <a:t>Assigning Entities</a:t>
            </a:r>
          </a:p>
        </p:txBody>
      </p:sp>
      <p:pic>
        <p:nvPicPr>
          <p:cNvPr id="4" name="Picture 3">
            <a:extLst>
              <a:ext uri="{FF2B5EF4-FFF2-40B4-BE49-F238E27FC236}">
                <a16:creationId xmlns:a16="http://schemas.microsoft.com/office/drawing/2014/main" id="{500FAA4C-9388-428C-87CD-9A8E5F9AF1FF}"/>
              </a:ext>
            </a:extLst>
          </p:cNvPr>
          <p:cNvPicPr>
            <a:picLocks noChangeAspect="1"/>
          </p:cNvPicPr>
          <p:nvPr/>
        </p:nvPicPr>
        <p:blipFill>
          <a:blip r:embed="rId3"/>
          <a:stretch>
            <a:fillRect/>
          </a:stretch>
        </p:blipFill>
        <p:spPr>
          <a:xfrm>
            <a:off x="1062037" y="1333500"/>
            <a:ext cx="10067925" cy="4191000"/>
          </a:xfrm>
          <a:prstGeom prst="rect">
            <a:avLst/>
          </a:prstGeom>
        </p:spPr>
      </p:pic>
    </p:spTree>
    <p:extLst>
      <p:ext uri="{BB962C8B-B14F-4D97-AF65-F5344CB8AC3E}">
        <p14:creationId xmlns:p14="http://schemas.microsoft.com/office/powerpoint/2010/main" val="406923719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9FE1F2-A98E-4CDB-87A3-2755BBD2AF67}"/>
              </a:ext>
            </a:extLst>
          </p:cNvPr>
          <p:cNvSpPr>
            <a:spLocks noGrp="1"/>
          </p:cNvSpPr>
          <p:nvPr>
            <p:ph type="title"/>
          </p:nvPr>
        </p:nvSpPr>
        <p:spPr/>
        <p:txBody>
          <a:bodyPr vert="horz" lIns="91440" tIns="45720" rIns="91440" bIns="45720" rtlCol="0" anchor="ctr">
            <a:noAutofit/>
          </a:bodyPr>
          <a:lstStyle/>
          <a:p>
            <a:pPr algn="ctr"/>
            <a:r>
              <a:rPr lang="en-AU" sz="4000" b="1" dirty="0"/>
              <a:t>Security by Form</a:t>
            </a:r>
          </a:p>
        </p:txBody>
      </p:sp>
      <p:pic>
        <p:nvPicPr>
          <p:cNvPr id="4" name="Picture 3">
            <a:extLst>
              <a:ext uri="{FF2B5EF4-FFF2-40B4-BE49-F238E27FC236}">
                <a16:creationId xmlns:a16="http://schemas.microsoft.com/office/drawing/2014/main" id="{FBF2DDA6-DE07-4DD9-B3C3-1385872A5026}"/>
              </a:ext>
            </a:extLst>
          </p:cNvPr>
          <p:cNvPicPr>
            <a:picLocks noChangeAspect="1"/>
          </p:cNvPicPr>
          <p:nvPr/>
        </p:nvPicPr>
        <p:blipFill>
          <a:blip r:embed="rId2"/>
          <a:stretch>
            <a:fillRect/>
          </a:stretch>
        </p:blipFill>
        <p:spPr>
          <a:xfrm>
            <a:off x="1547446" y="835022"/>
            <a:ext cx="8056360" cy="5187956"/>
          </a:xfrm>
          <a:prstGeom prst="rect">
            <a:avLst/>
          </a:prstGeom>
        </p:spPr>
      </p:pic>
    </p:spTree>
    <p:extLst>
      <p:ext uri="{BB962C8B-B14F-4D97-AF65-F5344CB8AC3E}">
        <p14:creationId xmlns:p14="http://schemas.microsoft.com/office/powerpoint/2010/main" val="383353619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A277F8-D2E2-4B14-875E-E80A05197FA4}"/>
              </a:ext>
            </a:extLst>
          </p:cNvPr>
          <p:cNvSpPr>
            <a:spLocks noGrp="1"/>
          </p:cNvSpPr>
          <p:nvPr>
            <p:ph type="title"/>
          </p:nvPr>
        </p:nvSpPr>
        <p:spPr/>
        <p:txBody>
          <a:bodyPr vert="horz" lIns="91440" tIns="45720" rIns="91440" bIns="45720" rtlCol="0" anchor="ctr">
            <a:noAutofit/>
          </a:bodyPr>
          <a:lstStyle/>
          <a:p>
            <a:pPr algn="ctr"/>
            <a:r>
              <a:rPr lang="en-AU" sz="4000" b="1" dirty="0"/>
              <a:t>Security by Data Source</a:t>
            </a:r>
          </a:p>
        </p:txBody>
      </p:sp>
      <p:pic>
        <p:nvPicPr>
          <p:cNvPr id="4" name="Picture 3">
            <a:extLst>
              <a:ext uri="{FF2B5EF4-FFF2-40B4-BE49-F238E27FC236}">
                <a16:creationId xmlns:a16="http://schemas.microsoft.com/office/drawing/2014/main" id="{64CC82C6-9495-4E85-AA1D-4265C813BBE1}"/>
              </a:ext>
            </a:extLst>
          </p:cNvPr>
          <p:cNvPicPr>
            <a:picLocks noChangeAspect="1"/>
          </p:cNvPicPr>
          <p:nvPr/>
        </p:nvPicPr>
        <p:blipFill>
          <a:blip r:embed="rId3"/>
          <a:stretch>
            <a:fillRect/>
          </a:stretch>
        </p:blipFill>
        <p:spPr>
          <a:xfrm>
            <a:off x="1477107" y="947901"/>
            <a:ext cx="7985613" cy="4948727"/>
          </a:xfrm>
          <a:prstGeom prst="rect">
            <a:avLst/>
          </a:prstGeom>
        </p:spPr>
      </p:pic>
    </p:spTree>
    <p:extLst>
      <p:ext uri="{BB962C8B-B14F-4D97-AF65-F5344CB8AC3E}">
        <p14:creationId xmlns:p14="http://schemas.microsoft.com/office/powerpoint/2010/main" val="390212320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4CA609-D869-42D4-8DFE-ADFFB5E4A5CE}"/>
              </a:ext>
            </a:extLst>
          </p:cNvPr>
          <p:cNvPicPr>
            <a:picLocks noChangeAspect="1"/>
          </p:cNvPicPr>
          <p:nvPr/>
        </p:nvPicPr>
        <p:blipFill>
          <a:blip r:embed="rId3"/>
          <a:stretch>
            <a:fillRect/>
          </a:stretch>
        </p:blipFill>
        <p:spPr>
          <a:xfrm>
            <a:off x="1614106" y="803031"/>
            <a:ext cx="8963788" cy="5251938"/>
          </a:xfrm>
          <a:prstGeom prst="rect">
            <a:avLst/>
          </a:prstGeom>
        </p:spPr>
      </p:pic>
      <p:sp>
        <p:nvSpPr>
          <p:cNvPr id="3" name="Title 2">
            <a:extLst>
              <a:ext uri="{FF2B5EF4-FFF2-40B4-BE49-F238E27FC236}">
                <a16:creationId xmlns:a16="http://schemas.microsoft.com/office/drawing/2014/main" id="{F9AE9AA1-8C98-4B2B-B25A-68913FE16F0C}"/>
              </a:ext>
            </a:extLst>
          </p:cNvPr>
          <p:cNvSpPr>
            <a:spLocks noGrp="1"/>
          </p:cNvSpPr>
          <p:nvPr>
            <p:ph type="title"/>
          </p:nvPr>
        </p:nvSpPr>
        <p:spPr/>
        <p:txBody>
          <a:bodyPr vert="horz" lIns="91440" tIns="45720" rIns="91440" bIns="45720" rtlCol="0" anchor="ctr">
            <a:noAutofit/>
          </a:bodyPr>
          <a:lstStyle/>
          <a:p>
            <a:pPr algn="ctr"/>
            <a:r>
              <a:rPr lang="en-AU" sz="4000" b="1" dirty="0"/>
              <a:t>APRA Return Management</a:t>
            </a:r>
          </a:p>
        </p:txBody>
      </p:sp>
    </p:spTree>
    <p:extLst>
      <p:ext uri="{BB962C8B-B14F-4D97-AF65-F5344CB8AC3E}">
        <p14:creationId xmlns:p14="http://schemas.microsoft.com/office/powerpoint/2010/main" val="286360736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p>
            <a:pPr algn="ctr"/>
            <a:r>
              <a:rPr lang="en-US" sz="4000" b="1" dirty="0"/>
              <a:t>Architecture Diagram</a:t>
            </a:r>
            <a:endParaRPr lang="en-AU" sz="4000" b="1" dirty="0"/>
          </a:p>
        </p:txBody>
      </p:sp>
      <p:sp>
        <p:nvSpPr>
          <p:cNvPr id="7" name="Flowchart: Internal Storage 6"/>
          <p:cNvSpPr/>
          <p:nvPr/>
        </p:nvSpPr>
        <p:spPr>
          <a:xfrm>
            <a:off x="450476" y="3665956"/>
            <a:ext cx="1479177" cy="988547"/>
          </a:xfrm>
          <a:prstGeom prst="flowChartInternal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Warehouse</a:t>
            </a:r>
          </a:p>
        </p:txBody>
      </p:sp>
      <p:sp>
        <p:nvSpPr>
          <p:cNvPr id="8" name="Flowchart: Data 7"/>
          <p:cNvSpPr/>
          <p:nvPr/>
        </p:nvSpPr>
        <p:spPr>
          <a:xfrm>
            <a:off x="3432704" y="3796320"/>
            <a:ext cx="1091451" cy="674035"/>
          </a:xfrm>
          <a:prstGeom prst="flowChartInputOut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Data</a:t>
            </a:r>
          </a:p>
        </p:txBody>
      </p:sp>
      <p:sp>
        <p:nvSpPr>
          <p:cNvPr id="12" name="Flowchart: Internal Storage 11"/>
          <p:cNvSpPr/>
          <p:nvPr/>
        </p:nvSpPr>
        <p:spPr>
          <a:xfrm>
            <a:off x="450476" y="1798598"/>
            <a:ext cx="1479177" cy="988547"/>
          </a:xfrm>
          <a:prstGeom prst="flowChartInternal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Source system(s)</a:t>
            </a:r>
          </a:p>
        </p:txBody>
      </p:sp>
      <p:cxnSp>
        <p:nvCxnSpPr>
          <p:cNvPr id="15" name="Straight Arrow Connector 14"/>
          <p:cNvCxnSpPr>
            <a:stCxn id="12" idx="2"/>
            <a:endCxn id="7" idx="0"/>
          </p:cNvCxnSpPr>
          <p:nvPr/>
        </p:nvCxnSpPr>
        <p:spPr>
          <a:xfrm>
            <a:off x="1190065" y="2787145"/>
            <a:ext cx="0" cy="8788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7" idx="3"/>
            <a:endCxn id="8" idx="2"/>
          </p:cNvCxnSpPr>
          <p:nvPr/>
        </p:nvCxnSpPr>
        <p:spPr>
          <a:xfrm flipV="1">
            <a:off x="1929653" y="4133338"/>
            <a:ext cx="1612196" cy="268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nector: Elbow 25"/>
          <p:cNvCxnSpPr>
            <a:stCxn id="12" idx="3"/>
            <a:endCxn id="8" idx="0"/>
          </p:cNvCxnSpPr>
          <p:nvPr/>
        </p:nvCxnSpPr>
        <p:spPr>
          <a:xfrm>
            <a:off x="1929653" y="2292872"/>
            <a:ext cx="2157922" cy="1503448"/>
          </a:xfrm>
          <a:prstGeom prst="bentConnector2">
            <a:avLst/>
          </a:prstGeom>
          <a:ln>
            <a:solidFill>
              <a:schemeClr val="accent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5" name="Cube 34"/>
          <p:cNvSpPr/>
          <p:nvPr/>
        </p:nvSpPr>
        <p:spPr>
          <a:xfrm>
            <a:off x="4963840" y="2767686"/>
            <a:ext cx="448235" cy="39893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6" name="Cube 35"/>
          <p:cNvSpPr/>
          <p:nvPr/>
        </p:nvSpPr>
        <p:spPr>
          <a:xfrm>
            <a:off x="4975736" y="3425738"/>
            <a:ext cx="448235" cy="39893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7" name="Cube 36"/>
          <p:cNvSpPr/>
          <p:nvPr/>
        </p:nvSpPr>
        <p:spPr>
          <a:xfrm>
            <a:off x="4953313" y="4133338"/>
            <a:ext cx="448235" cy="39893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8" name="Cube 37"/>
          <p:cNvSpPr/>
          <p:nvPr/>
        </p:nvSpPr>
        <p:spPr>
          <a:xfrm>
            <a:off x="4953085" y="4840938"/>
            <a:ext cx="448235" cy="39893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5" name="Rectangle 44"/>
          <p:cNvSpPr/>
          <p:nvPr/>
        </p:nvSpPr>
        <p:spPr>
          <a:xfrm>
            <a:off x="6944022" y="1881437"/>
            <a:ext cx="759953" cy="3569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1" name="Cube 50"/>
          <p:cNvSpPr/>
          <p:nvPr/>
        </p:nvSpPr>
        <p:spPr>
          <a:xfrm>
            <a:off x="7122346" y="4541474"/>
            <a:ext cx="448235" cy="39893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3" name="Cube 52"/>
          <p:cNvSpPr/>
          <p:nvPr/>
        </p:nvSpPr>
        <p:spPr>
          <a:xfrm>
            <a:off x="7099580" y="3014398"/>
            <a:ext cx="448235" cy="39893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5" name="Cube 54"/>
          <p:cNvSpPr/>
          <p:nvPr/>
        </p:nvSpPr>
        <p:spPr>
          <a:xfrm>
            <a:off x="7099580" y="3777936"/>
            <a:ext cx="448235" cy="39893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68" name="Group 13"/>
          <p:cNvGrpSpPr>
            <a:grpSpLocks/>
          </p:cNvGrpSpPr>
          <p:nvPr/>
        </p:nvGrpSpPr>
        <p:grpSpPr bwMode="auto">
          <a:xfrm>
            <a:off x="8795109" y="1966163"/>
            <a:ext cx="815428" cy="3453223"/>
            <a:chOff x="7717236" y="2156373"/>
            <a:chExt cx="1001225" cy="3096668"/>
          </a:xfrm>
        </p:grpSpPr>
        <p:grpSp>
          <p:nvGrpSpPr>
            <p:cNvPr id="70" name="Group 160"/>
            <p:cNvGrpSpPr>
              <a:grpSpLocks/>
            </p:cNvGrpSpPr>
            <p:nvPr/>
          </p:nvGrpSpPr>
          <p:grpSpPr bwMode="auto">
            <a:xfrm>
              <a:off x="7738170" y="3313750"/>
              <a:ext cx="980291" cy="1939291"/>
              <a:chOff x="6285228" y="2203595"/>
              <a:chExt cx="2315896" cy="3565992"/>
            </a:xfrm>
          </p:grpSpPr>
          <p:pic>
            <p:nvPicPr>
              <p:cNvPr id="72" name="Picture 3"/>
              <p:cNvPicPr>
                <a:picLocks noChangeAspect="1" noChangeArrowheads="1"/>
              </p:cNvPicPr>
              <p:nvPr/>
            </p:nvPicPr>
            <p:blipFill>
              <a:blip r:embed="rId3"/>
              <a:srcRect/>
              <a:stretch>
                <a:fillRect/>
              </a:stretch>
            </p:blipFill>
            <p:spPr bwMode="auto">
              <a:xfrm>
                <a:off x="6285228" y="2203595"/>
                <a:ext cx="2311755" cy="1615940"/>
              </a:xfrm>
              <a:prstGeom prst="rect">
                <a:avLst/>
              </a:prstGeom>
              <a:noFill/>
              <a:ln w="9525">
                <a:noFill/>
                <a:miter lim="800000"/>
                <a:headEnd/>
                <a:tailEnd/>
              </a:ln>
              <a:effectLst>
                <a:glow rad="63500">
                  <a:schemeClr val="accent4">
                    <a:satMod val="175000"/>
                    <a:alpha val="40000"/>
                  </a:schemeClr>
                </a:glow>
              </a:effectLst>
            </p:spPr>
          </p:pic>
          <p:pic>
            <p:nvPicPr>
              <p:cNvPr id="73" name="Picture 4"/>
              <p:cNvPicPr>
                <a:picLocks noChangeAspect="1" noChangeArrowheads="1"/>
              </p:cNvPicPr>
              <p:nvPr/>
            </p:nvPicPr>
            <p:blipFill>
              <a:blip r:embed="rId4"/>
              <a:srcRect r="10838"/>
              <a:stretch>
                <a:fillRect/>
              </a:stretch>
            </p:blipFill>
            <p:spPr bwMode="auto">
              <a:xfrm>
                <a:off x="6309380" y="4202898"/>
                <a:ext cx="2291744" cy="1566689"/>
              </a:xfrm>
              <a:prstGeom prst="rect">
                <a:avLst/>
              </a:prstGeom>
              <a:noFill/>
              <a:ln w="9525">
                <a:noFill/>
                <a:miter lim="800000"/>
                <a:headEnd/>
                <a:tailEnd/>
              </a:ln>
              <a:effectLst>
                <a:glow rad="63500">
                  <a:schemeClr val="accent4">
                    <a:satMod val="175000"/>
                    <a:alpha val="40000"/>
                  </a:schemeClr>
                </a:glow>
              </a:effectLst>
            </p:spPr>
          </p:pic>
        </p:grpSp>
        <p:pic>
          <p:nvPicPr>
            <p:cNvPr id="71" name="Picture 133" descr="Slide 26+27.gif"/>
            <p:cNvPicPr>
              <a:picLocks noChangeAspect="1" noChangeArrowheads="1"/>
            </p:cNvPicPr>
            <p:nvPr/>
          </p:nvPicPr>
          <p:blipFill>
            <a:blip r:embed="rId5"/>
            <a:srcRect l="25481" t="15385" r="26442" b="2350"/>
            <a:stretch>
              <a:fillRect/>
            </a:stretch>
          </p:blipFill>
          <p:spPr bwMode="auto">
            <a:xfrm>
              <a:off x="7717236" y="2156373"/>
              <a:ext cx="999472" cy="940563"/>
            </a:xfrm>
            <a:prstGeom prst="rect">
              <a:avLst/>
            </a:prstGeom>
            <a:noFill/>
            <a:ln w="9525">
              <a:noFill/>
              <a:miter lim="800000"/>
              <a:headEnd/>
              <a:tailEnd/>
            </a:ln>
            <a:effectLst>
              <a:glow rad="63500">
                <a:schemeClr val="accent4">
                  <a:satMod val="175000"/>
                  <a:alpha val="40000"/>
                </a:schemeClr>
              </a:glow>
            </a:effectLst>
          </p:spPr>
        </p:pic>
      </p:grpSp>
      <p:sp>
        <p:nvSpPr>
          <p:cNvPr id="74" name="TextBox 73"/>
          <p:cNvSpPr txBox="1"/>
          <p:nvPr/>
        </p:nvSpPr>
        <p:spPr>
          <a:xfrm>
            <a:off x="6908589" y="1317365"/>
            <a:ext cx="795386" cy="738664"/>
          </a:xfrm>
          <a:prstGeom prst="rect">
            <a:avLst/>
          </a:prstGeom>
          <a:noFill/>
        </p:spPr>
        <p:txBody>
          <a:bodyPr wrap="square" rtlCol="0">
            <a:spAutoFit/>
          </a:bodyPr>
          <a:lstStyle/>
          <a:p>
            <a:r>
              <a:rPr lang="en-AU" sz="1400" dirty="0"/>
              <a:t>CoreBIS</a:t>
            </a:r>
          </a:p>
          <a:p>
            <a:r>
              <a:rPr lang="en-AU" sz="1400" dirty="0"/>
              <a:t>Engine</a:t>
            </a:r>
          </a:p>
          <a:p>
            <a:endParaRPr lang="en-AU" sz="1400" dirty="0"/>
          </a:p>
        </p:txBody>
      </p:sp>
      <p:sp>
        <p:nvSpPr>
          <p:cNvPr id="88" name="TextBox 87"/>
          <p:cNvSpPr txBox="1"/>
          <p:nvPr/>
        </p:nvSpPr>
        <p:spPr>
          <a:xfrm>
            <a:off x="4419745" y="2292871"/>
            <a:ext cx="1566823" cy="307777"/>
          </a:xfrm>
          <a:prstGeom prst="rect">
            <a:avLst/>
          </a:prstGeom>
          <a:noFill/>
        </p:spPr>
        <p:txBody>
          <a:bodyPr wrap="square" rtlCol="0">
            <a:spAutoFit/>
          </a:bodyPr>
          <a:lstStyle/>
          <a:p>
            <a:r>
              <a:rPr lang="en-AU" sz="1400" dirty="0"/>
              <a:t>Client Base cubes</a:t>
            </a:r>
          </a:p>
        </p:txBody>
      </p:sp>
      <p:sp>
        <p:nvSpPr>
          <p:cNvPr id="92" name="Right Brace 91"/>
          <p:cNvSpPr/>
          <p:nvPr/>
        </p:nvSpPr>
        <p:spPr>
          <a:xfrm>
            <a:off x="5609262" y="2767686"/>
            <a:ext cx="681318" cy="247218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pic>
        <p:nvPicPr>
          <p:cNvPr id="34" name="Picture 55"/>
          <p:cNvPicPr>
            <a:picLocks noChangeAspect="1" noChangeArrowheads="1"/>
          </p:cNvPicPr>
          <p:nvPr/>
        </p:nvPicPr>
        <p:blipFill>
          <a:blip r:embed="rId6">
            <a:extLst>
              <a:ext uri="{28A0092B-C50C-407E-A947-70E740481C1C}">
                <a14:useLocalDpi xmlns:a14="http://schemas.microsoft.com/office/drawing/2010/main" val="0"/>
              </a:ext>
            </a:extLst>
          </a:blip>
          <a:srcRect l="6741" t="-3786" r="15730" b="44168"/>
          <a:stretch>
            <a:fillRect/>
          </a:stretch>
        </p:blipFill>
        <p:spPr bwMode="auto">
          <a:xfrm>
            <a:off x="10215488" y="4986615"/>
            <a:ext cx="1077500" cy="360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41106" y="3314555"/>
            <a:ext cx="626267" cy="621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75064" y="1809292"/>
            <a:ext cx="558353" cy="559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63979" y="4147253"/>
            <a:ext cx="980519" cy="58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03265" y="2553832"/>
            <a:ext cx="501950" cy="52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355976" y="806824"/>
            <a:ext cx="5342965" cy="5091952"/>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3" name="TextBox 42"/>
          <p:cNvSpPr txBox="1"/>
          <p:nvPr/>
        </p:nvSpPr>
        <p:spPr>
          <a:xfrm>
            <a:off x="8795863" y="1276216"/>
            <a:ext cx="830816" cy="523220"/>
          </a:xfrm>
          <a:prstGeom prst="rect">
            <a:avLst/>
          </a:prstGeom>
          <a:noFill/>
        </p:spPr>
        <p:txBody>
          <a:bodyPr wrap="square" rtlCol="0">
            <a:spAutoFit/>
          </a:bodyPr>
          <a:lstStyle/>
          <a:p>
            <a:r>
              <a:rPr lang="en-AU" sz="1400" dirty="0"/>
              <a:t>Multiple outputs</a:t>
            </a:r>
          </a:p>
        </p:txBody>
      </p:sp>
      <p:sp>
        <p:nvSpPr>
          <p:cNvPr id="44" name="TextBox 43"/>
          <p:cNvSpPr txBox="1"/>
          <p:nvPr/>
        </p:nvSpPr>
        <p:spPr>
          <a:xfrm>
            <a:off x="10338830" y="1276216"/>
            <a:ext cx="830816" cy="523220"/>
          </a:xfrm>
          <a:prstGeom prst="rect">
            <a:avLst/>
          </a:prstGeom>
          <a:noFill/>
        </p:spPr>
        <p:txBody>
          <a:bodyPr wrap="square" rtlCol="0">
            <a:spAutoFit/>
          </a:bodyPr>
          <a:lstStyle/>
          <a:p>
            <a:r>
              <a:rPr lang="en-AU" sz="1400" dirty="0"/>
              <a:t>Multiple formats</a:t>
            </a:r>
          </a:p>
        </p:txBody>
      </p:sp>
      <p:sp>
        <p:nvSpPr>
          <p:cNvPr id="4" name="TextBox 3"/>
          <p:cNvSpPr txBox="1"/>
          <p:nvPr/>
        </p:nvSpPr>
        <p:spPr>
          <a:xfrm>
            <a:off x="7628848" y="806400"/>
            <a:ext cx="3125390" cy="461665"/>
          </a:xfrm>
          <a:prstGeom prst="rect">
            <a:avLst/>
          </a:prstGeom>
          <a:noFill/>
        </p:spPr>
        <p:txBody>
          <a:bodyPr wrap="square" rtlCol="0">
            <a:spAutoFit/>
          </a:bodyPr>
          <a:lstStyle/>
          <a:p>
            <a:pPr algn="ctr"/>
            <a:r>
              <a:rPr lang="en-AU" sz="2400" b="1" dirty="0"/>
              <a:t>CoreBIS</a:t>
            </a:r>
          </a:p>
        </p:txBody>
      </p:sp>
      <p:sp>
        <p:nvSpPr>
          <p:cNvPr id="46" name="Cube 45"/>
          <p:cNvSpPr/>
          <p:nvPr/>
        </p:nvSpPr>
        <p:spPr>
          <a:xfrm>
            <a:off x="7126007" y="2250860"/>
            <a:ext cx="448235" cy="39893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126654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34D155-7AF6-48DA-A55B-C050422FD872}"/>
              </a:ext>
            </a:extLst>
          </p:cNvPr>
          <p:cNvSpPr>
            <a:spLocks noGrp="1"/>
          </p:cNvSpPr>
          <p:nvPr>
            <p:ph type="title"/>
          </p:nvPr>
        </p:nvSpPr>
        <p:spPr/>
        <p:txBody>
          <a:bodyPr vert="horz" lIns="91440" tIns="45720" rIns="91440" bIns="45720" rtlCol="0" anchor="ctr">
            <a:noAutofit/>
          </a:bodyPr>
          <a:lstStyle/>
          <a:p>
            <a:pPr algn="ctr"/>
            <a:r>
              <a:rPr lang="en-AU" sz="4000" b="1" dirty="0"/>
              <a:t>Version Integrity</a:t>
            </a:r>
          </a:p>
        </p:txBody>
      </p:sp>
      <p:graphicFrame>
        <p:nvGraphicFramePr>
          <p:cNvPr id="6" name="Diagram 5">
            <a:extLst>
              <a:ext uri="{FF2B5EF4-FFF2-40B4-BE49-F238E27FC236}">
                <a16:creationId xmlns:a16="http://schemas.microsoft.com/office/drawing/2014/main" id="{E6A43574-D454-441F-A7EE-2B05A88D0815}"/>
              </a:ext>
            </a:extLst>
          </p:cNvPr>
          <p:cNvGraphicFramePr/>
          <p:nvPr>
            <p:extLst>
              <p:ext uri="{D42A27DB-BD31-4B8C-83A1-F6EECF244321}">
                <p14:modId xmlns:p14="http://schemas.microsoft.com/office/powerpoint/2010/main" val="3009315603"/>
              </p:ext>
            </p:extLst>
          </p:nvPr>
        </p:nvGraphicFramePr>
        <p:xfrm>
          <a:off x="2384384" y="827589"/>
          <a:ext cx="7639291" cy="52028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D11425E7-38B4-45E4-BAE5-ABDFAFAFB36D}"/>
              </a:ext>
            </a:extLst>
          </p:cNvPr>
          <p:cNvSpPr txBox="1"/>
          <p:nvPr/>
        </p:nvSpPr>
        <p:spPr>
          <a:xfrm>
            <a:off x="405114" y="3275634"/>
            <a:ext cx="1763211" cy="369332"/>
          </a:xfrm>
          <a:prstGeom prst="rect">
            <a:avLst/>
          </a:prstGeom>
          <a:noFill/>
        </p:spPr>
        <p:txBody>
          <a:bodyPr wrap="square" rtlCol="0">
            <a:spAutoFit/>
          </a:bodyPr>
          <a:lstStyle/>
          <a:p>
            <a:r>
              <a:rPr lang="en-AU" dirty="0"/>
              <a:t>WORKFLOW </a:t>
            </a:r>
          </a:p>
        </p:txBody>
      </p:sp>
      <p:sp>
        <p:nvSpPr>
          <p:cNvPr id="10" name="Left Brace 9">
            <a:extLst>
              <a:ext uri="{FF2B5EF4-FFF2-40B4-BE49-F238E27FC236}">
                <a16:creationId xmlns:a16="http://schemas.microsoft.com/office/drawing/2014/main" id="{5860A477-0E56-4E79-AD83-D567235DFB7E}"/>
              </a:ext>
            </a:extLst>
          </p:cNvPr>
          <p:cNvSpPr/>
          <p:nvPr/>
        </p:nvSpPr>
        <p:spPr>
          <a:xfrm>
            <a:off x="2291787" y="902825"/>
            <a:ext cx="1064871" cy="505235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Tree>
    <p:extLst>
      <p:ext uri="{BB962C8B-B14F-4D97-AF65-F5344CB8AC3E}">
        <p14:creationId xmlns:p14="http://schemas.microsoft.com/office/powerpoint/2010/main" val="259818324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6361" y="0"/>
            <a:ext cx="11808070" cy="737534"/>
          </a:xfrm>
        </p:spPr>
        <p:txBody>
          <a:bodyPr vert="horz" lIns="91440" tIns="45720" rIns="91440" bIns="45720" rtlCol="0" anchor="ctr">
            <a:noAutofit/>
          </a:bodyPr>
          <a:lstStyle/>
          <a:p>
            <a:pPr algn="ctr"/>
            <a:r>
              <a:rPr lang="en-AU" sz="4000" b="1" dirty="0"/>
              <a:t>Data Flow</a:t>
            </a:r>
          </a:p>
        </p:txBody>
      </p:sp>
      <p:sp>
        <p:nvSpPr>
          <p:cNvPr id="5" name="Cylinder 4">
            <a:extLst>
              <a:ext uri="{FF2B5EF4-FFF2-40B4-BE49-F238E27FC236}">
                <a16:creationId xmlns:a16="http://schemas.microsoft.com/office/drawing/2014/main" id="{EE9E58AE-8C0D-425F-AC5E-00E2989AD004}"/>
              </a:ext>
            </a:extLst>
          </p:cNvPr>
          <p:cNvSpPr/>
          <p:nvPr/>
        </p:nvSpPr>
        <p:spPr>
          <a:xfrm>
            <a:off x="369276" y="2307805"/>
            <a:ext cx="914400" cy="121615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t>Source / DWH</a:t>
            </a:r>
          </a:p>
        </p:txBody>
      </p:sp>
      <p:sp>
        <p:nvSpPr>
          <p:cNvPr id="6" name="Flowchart: Document 5">
            <a:extLst>
              <a:ext uri="{FF2B5EF4-FFF2-40B4-BE49-F238E27FC236}">
                <a16:creationId xmlns:a16="http://schemas.microsoft.com/office/drawing/2014/main" id="{28EB63C4-92DE-4157-9A14-40855A1FC59A}"/>
              </a:ext>
            </a:extLst>
          </p:cNvPr>
          <p:cNvSpPr/>
          <p:nvPr/>
        </p:nvSpPr>
        <p:spPr>
          <a:xfrm>
            <a:off x="10621107" y="2307805"/>
            <a:ext cx="1266092" cy="1305833"/>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t>Report</a:t>
            </a:r>
          </a:p>
        </p:txBody>
      </p:sp>
      <p:sp>
        <p:nvSpPr>
          <p:cNvPr id="7" name="Cube 6">
            <a:extLst>
              <a:ext uri="{FF2B5EF4-FFF2-40B4-BE49-F238E27FC236}">
                <a16:creationId xmlns:a16="http://schemas.microsoft.com/office/drawing/2014/main" id="{A4D169E8-CC54-4974-AD7A-A57EC93BD28B}"/>
              </a:ext>
            </a:extLst>
          </p:cNvPr>
          <p:cNvSpPr/>
          <p:nvPr/>
        </p:nvSpPr>
        <p:spPr>
          <a:xfrm>
            <a:off x="7455877" y="1091653"/>
            <a:ext cx="1216152" cy="121615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t>Tagged</a:t>
            </a:r>
          </a:p>
        </p:txBody>
      </p:sp>
      <p:sp>
        <p:nvSpPr>
          <p:cNvPr id="8" name="Cube 7">
            <a:extLst>
              <a:ext uri="{FF2B5EF4-FFF2-40B4-BE49-F238E27FC236}">
                <a16:creationId xmlns:a16="http://schemas.microsoft.com/office/drawing/2014/main" id="{A8AEF7F7-5FA3-43F1-8DA1-BB0889441E34}"/>
              </a:ext>
            </a:extLst>
          </p:cNvPr>
          <p:cNvSpPr/>
          <p:nvPr/>
        </p:nvSpPr>
        <p:spPr>
          <a:xfrm>
            <a:off x="2699240" y="1091653"/>
            <a:ext cx="1216152" cy="121615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t>Base</a:t>
            </a:r>
          </a:p>
        </p:txBody>
      </p:sp>
      <p:sp>
        <p:nvSpPr>
          <p:cNvPr id="10" name="Cube 9">
            <a:extLst>
              <a:ext uri="{FF2B5EF4-FFF2-40B4-BE49-F238E27FC236}">
                <a16:creationId xmlns:a16="http://schemas.microsoft.com/office/drawing/2014/main" id="{90308ED2-F0C5-4926-9CC0-6A6D4F62F6A6}"/>
              </a:ext>
            </a:extLst>
          </p:cNvPr>
          <p:cNvSpPr/>
          <p:nvPr/>
        </p:nvSpPr>
        <p:spPr>
          <a:xfrm>
            <a:off x="7455877" y="4154307"/>
            <a:ext cx="1216152" cy="121615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t>Mapping</a:t>
            </a:r>
          </a:p>
        </p:txBody>
      </p:sp>
      <p:sp>
        <p:nvSpPr>
          <p:cNvPr id="11" name="Cube 10">
            <a:extLst>
              <a:ext uri="{FF2B5EF4-FFF2-40B4-BE49-F238E27FC236}">
                <a16:creationId xmlns:a16="http://schemas.microsoft.com/office/drawing/2014/main" id="{4C016214-A39D-4C58-A00B-2430C26695D3}"/>
              </a:ext>
            </a:extLst>
          </p:cNvPr>
          <p:cNvSpPr/>
          <p:nvPr/>
        </p:nvSpPr>
        <p:spPr>
          <a:xfrm>
            <a:off x="4846085" y="4154307"/>
            <a:ext cx="1216152" cy="121615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t>Tagging</a:t>
            </a:r>
          </a:p>
        </p:txBody>
      </p:sp>
      <p:cxnSp>
        <p:nvCxnSpPr>
          <p:cNvPr id="12" name="Connector: Elbow 11">
            <a:extLst>
              <a:ext uri="{FF2B5EF4-FFF2-40B4-BE49-F238E27FC236}">
                <a16:creationId xmlns:a16="http://schemas.microsoft.com/office/drawing/2014/main" id="{FD600F33-14C8-4134-A8D9-34C6792449EB}"/>
              </a:ext>
            </a:extLst>
          </p:cNvPr>
          <p:cNvCxnSpPr>
            <a:cxnSpLocks/>
            <a:stCxn id="8" idx="5"/>
            <a:endCxn id="7" idx="3"/>
          </p:cNvCxnSpPr>
          <p:nvPr/>
        </p:nvCxnSpPr>
        <p:spPr>
          <a:xfrm>
            <a:off x="3915392" y="1547710"/>
            <a:ext cx="3996542" cy="760095"/>
          </a:xfrm>
          <a:prstGeom prst="bentConnector4">
            <a:avLst>
              <a:gd name="adj1" fmla="val 44294"/>
              <a:gd name="adj2" fmla="val 130075"/>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AB8CAC89-C486-4C64-BB61-B390D75F31B7}"/>
              </a:ext>
            </a:extLst>
          </p:cNvPr>
          <p:cNvCxnSpPr>
            <a:cxnSpLocks/>
            <a:stCxn id="11" idx="0"/>
          </p:cNvCxnSpPr>
          <p:nvPr/>
        </p:nvCxnSpPr>
        <p:spPr>
          <a:xfrm rot="5400000" flipH="1" flipV="1">
            <a:off x="5049074" y="3141143"/>
            <a:ext cx="1570271" cy="456059"/>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87C9F677-F554-4E2C-8D75-2832E731E5C4}"/>
              </a:ext>
            </a:extLst>
          </p:cNvPr>
          <p:cNvCxnSpPr>
            <a:cxnSpLocks/>
            <a:stCxn id="7" idx="5"/>
            <a:endCxn id="6" idx="1"/>
          </p:cNvCxnSpPr>
          <p:nvPr/>
        </p:nvCxnSpPr>
        <p:spPr>
          <a:xfrm>
            <a:off x="8672029" y="1547710"/>
            <a:ext cx="1949078" cy="1413012"/>
          </a:xfrm>
          <a:prstGeom prst="bentConnector3">
            <a:avLst>
              <a:gd name="adj1" fmla="val 2203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894B5B51-7509-4828-8135-DE39B61F6609}"/>
              </a:ext>
            </a:extLst>
          </p:cNvPr>
          <p:cNvCxnSpPr>
            <a:cxnSpLocks/>
            <a:stCxn id="5" idx="4"/>
            <a:endCxn id="8" idx="3"/>
          </p:cNvCxnSpPr>
          <p:nvPr/>
        </p:nvCxnSpPr>
        <p:spPr>
          <a:xfrm flipV="1">
            <a:off x="1283676" y="2307805"/>
            <a:ext cx="1871621" cy="60807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CB303EE9-0FDC-457E-9A6B-FCA7D3051574}"/>
              </a:ext>
            </a:extLst>
          </p:cNvPr>
          <p:cNvCxnSpPr>
            <a:cxnSpLocks/>
            <a:stCxn id="10" idx="0"/>
          </p:cNvCxnSpPr>
          <p:nvPr/>
        </p:nvCxnSpPr>
        <p:spPr>
          <a:xfrm rot="5400000" flipH="1" flipV="1">
            <a:off x="8157929" y="3018764"/>
            <a:ext cx="1193586" cy="1077500"/>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1425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8D836C-A9C0-CA49-B69C-472868BF53AE}"/>
              </a:ext>
            </a:extLst>
          </p:cNvPr>
          <p:cNvPicPr>
            <a:picLocks noChangeAspect="1"/>
          </p:cNvPicPr>
          <p:nvPr/>
        </p:nvPicPr>
        <p:blipFill>
          <a:blip r:embed="rId3"/>
          <a:stretch>
            <a:fillRect/>
          </a:stretch>
        </p:blipFill>
        <p:spPr>
          <a:xfrm>
            <a:off x="1665839" y="1213919"/>
            <a:ext cx="8860321" cy="4430161"/>
          </a:xfrm>
          <a:prstGeom prst="rect">
            <a:avLst/>
          </a:prstGeom>
        </p:spPr>
      </p:pic>
    </p:spTree>
    <p:extLst>
      <p:ext uri="{BB962C8B-B14F-4D97-AF65-F5344CB8AC3E}">
        <p14:creationId xmlns:p14="http://schemas.microsoft.com/office/powerpoint/2010/main" val="215521551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6360" y="0"/>
            <a:ext cx="11772901" cy="737534"/>
          </a:xfrm>
        </p:spPr>
        <p:txBody>
          <a:bodyPr>
            <a:noAutofit/>
          </a:bodyPr>
          <a:lstStyle/>
          <a:p>
            <a:pPr algn="ctr"/>
            <a:r>
              <a:rPr lang="en-AU" sz="4000" b="1" dirty="0"/>
              <a:t>Base Layer</a:t>
            </a:r>
          </a:p>
        </p:txBody>
      </p:sp>
      <p:sp>
        <p:nvSpPr>
          <p:cNvPr id="5" name="Cylinder 4">
            <a:extLst>
              <a:ext uri="{FF2B5EF4-FFF2-40B4-BE49-F238E27FC236}">
                <a16:creationId xmlns:a16="http://schemas.microsoft.com/office/drawing/2014/main" id="{EE9E58AE-8C0D-425F-AC5E-00E2989AD004}"/>
              </a:ext>
            </a:extLst>
          </p:cNvPr>
          <p:cNvSpPr/>
          <p:nvPr/>
        </p:nvSpPr>
        <p:spPr>
          <a:xfrm>
            <a:off x="369276" y="2307805"/>
            <a:ext cx="914400" cy="121615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t>Source / DWH</a:t>
            </a:r>
          </a:p>
        </p:txBody>
      </p:sp>
      <p:sp>
        <p:nvSpPr>
          <p:cNvPr id="8" name="Cube 7">
            <a:extLst>
              <a:ext uri="{FF2B5EF4-FFF2-40B4-BE49-F238E27FC236}">
                <a16:creationId xmlns:a16="http://schemas.microsoft.com/office/drawing/2014/main" id="{A8AEF7F7-5FA3-43F1-8DA1-BB0889441E34}"/>
              </a:ext>
            </a:extLst>
          </p:cNvPr>
          <p:cNvSpPr/>
          <p:nvPr/>
        </p:nvSpPr>
        <p:spPr>
          <a:xfrm>
            <a:off x="2699240" y="1091653"/>
            <a:ext cx="1216152" cy="121615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t>Base</a:t>
            </a:r>
          </a:p>
        </p:txBody>
      </p:sp>
      <p:cxnSp>
        <p:nvCxnSpPr>
          <p:cNvPr id="16" name="Connector: Elbow 15">
            <a:extLst>
              <a:ext uri="{FF2B5EF4-FFF2-40B4-BE49-F238E27FC236}">
                <a16:creationId xmlns:a16="http://schemas.microsoft.com/office/drawing/2014/main" id="{894B5B51-7509-4828-8135-DE39B61F6609}"/>
              </a:ext>
            </a:extLst>
          </p:cNvPr>
          <p:cNvCxnSpPr>
            <a:cxnSpLocks/>
            <a:stCxn id="5" idx="4"/>
            <a:endCxn id="8" idx="3"/>
          </p:cNvCxnSpPr>
          <p:nvPr/>
        </p:nvCxnSpPr>
        <p:spPr>
          <a:xfrm flipV="1">
            <a:off x="1283676" y="2307805"/>
            <a:ext cx="1871621" cy="60807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5886474-38A5-47E3-850E-D58D497631BB}"/>
              </a:ext>
            </a:extLst>
          </p:cNvPr>
          <p:cNvPicPr>
            <a:picLocks noChangeAspect="1"/>
          </p:cNvPicPr>
          <p:nvPr/>
        </p:nvPicPr>
        <p:blipFill rotWithShape="1">
          <a:blip r:embed="rId3"/>
          <a:srcRect l="1799" t="34124"/>
          <a:stretch/>
        </p:blipFill>
        <p:spPr>
          <a:xfrm>
            <a:off x="2336717" y="3619160"/>
            <a:ext cx="2448228" cy="1733984"/>
          </a:xfrm>
          <a:prstGeom prst="rect">
            <a:avLst/>
          </a:prstGeom>
        </p:spPr>
      </p:pic>
      <p:sp>
        <p:nvSpPr>
          <p:cNvPr id="9" name="TextBox 8">
            <a:extLst>
              <a:ext uri="{FF2B5EF4-FFF2-40B4-BE49-F238E27FC236}">
                <a16:creationId xmlns:a16="http://schemas.microsoft.com/office/drawing/2014/main" id="{63C1B533-39C7-4150-A50B-6AB190B47B5B}"/>
              </a:ext>
            </a:extLst>
          </p:cNvPr>
          <p:cNvSpPr txBox="1"/>
          <p:nvPr/>
        </p:nvSpPr>
        <p:spPr>
          <a:xfrm>
            <a:off x="2137711" y="3249828"/>
            <a:ext cx="1017586" cy="369332"/>
          </a:xfrm>
          <a:prstGeom prst="rect">
            <a:avLst/>
          </a:prstGeom>
          <a:noFill/>
        </p:spPr>
        <p:txBody>
          <a:bodyPr wrap="none" rtlCol="0">
            <a:spAutoFit/>
          </a:bodyPr>
          <a:lstStyle/>
          <a:p>
            <a:r>
              <a:rPr lang="en-AU" dirty="0"/>
              <a:t>BASE_GL</a:t>
            </a:r>
          </a:p>
        </p:txBody>
      </p:sp>
      <p:sp>
        <p:nvSpPr>
          <p:cNvPr id="17" name="Content Placeholder 1">
            <a:extLst>
              <a:ext uri="{FF2B5EF4-FFF2-40B4-BE49-F238E27FC236}">
                <a16:creationId xmlns:a16="http://schemas.microsoft.com/office/drawing/2014/main" id="{80BDAB6F-79F9-42D6-A66F-D8D21FBE2016}"/>
              </a:ext>
            </a:extLst>
          </p:cNvPr>
          <p:cNvSpPr>
            <a:spLocks noGrp="1"/>
          </p:cNvSpPr>
          <p:nvPr>
            <p:ph idx="1"/>
          </p:nvPr>
        </p:nvSpPr>
        <p:spPr>
          <a:xfrm>
            <a:off x="4983950" y="1091653"/>
            <a:ext cx="6248935" cy="4659754"/>
          </a:xfrm>
        </p:spPr>
        <p:txBody>
          <a:bodyPr>
            <a:normAutofit lnSpcReduction="10000"/>
          </a:bodyPr>
          <a:lstStyle/>
          <a:p>
            <a:pPr marL="457200" lvl="1" indent="0">
              <a:buNone/>
            </a:pPr>
            <a:r>
              <a:rPr lang="en-AU" dirty="0"/>
              <a:t>The Base layer is a 1 for 1 representation of the source data.  This data is business data before any additional tagging and mapping has taken place. </a:t>
            </a:r>
          </a:p>
          <a:p>
            <a:pPr marL="457200" lvl="1" indent="0">
              <a:buNone/>
            </a:pPr>
            <a:endParaRPr lang="en-AU" dirty="0"/>
          </a:p>
          <a:p>
            <a:pPr marL="457200" lvl="1" indent="0">
              <a:buNone/>
            </a:pPr>
            <a:r>
              <a:rPr lang="en-AU" dirty="0"/>
              <a:t>The Dimensions used in the base layer have to be chosen to support the tagging, so a great deal of planning is involved to ensure this layer includes the required dimensions.</a:t>
            </a:r>
          </a:p>
          <a:p>
            <a:pPr marL="457200" lvl="1" indent="0">
              <a:buNone/>
            </a:pPr>
            <a:endParaRPr lang="en-AU" dirty="0"/>
          </a:p>
          <a:p>
            <a:pPr marL="457200" lvl="1" indent="0">
              <a:buNone/>
            </a:pPr>
            <a:r>
              <a:rPr lang="en-AU" dirty="0"/>
              <a:t>Each dimension can not use hierarchies as this goes against the as-is / as-was versioning methodology required for Regulatory reporting.  However multiple dimension can be used representing the different hierarchy levels.</a:t>
            </a:r>
          </a:p>
        </p:txBody>
      </p:sp>
    </p:spTree>
    <p:extLst>
      <p:ext uri="{BB962C8B-B14F-4D97-AF65-F5344CB8AC3E}">
        <p14:creationId xmlns:p14="http://schemas.microsoft.com/office/powerpoint/2010/main" val="33542794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6360" y="0"/>
            <a:ext cx="11772901" cy="737534"/>
          </a:xfrm>
        </p:spPr>
        <p:txBody>
          <a:bodyPr>
            <a:noAutofit/>
          </a:bodyPr>
          <a:lstStyle/>
          <a:p>
            <a:pPr algn="ctr"/>
            <a:r>
              <a:rPr lang="en-AU" sz="4000" b="1" dirty="0"/>
              <a:t>Tagging / Tagged</a:t>
            </a:r>
          </a:p>
        </p:txBody>
      </p:sp>
      <p:sp>
        <p:nvSpPr>
          <p:cNvPr id="7" name="Cube 6">
            <a:extLst>
              <a:ext uri="{FF2B5EF4-FFF2-40B4-BE49-F238E27FC236}">
                <a16:creationId xmlns:a16="http://schemas.microsoft.com/office/drawing/2014/main" id="{A4D169E8-CC54-4974-AD7A-A57EC93BD28B}"/>
              </a:ext>
            </a:extLst>
          </p:cNvPr>
          <p:cNvSpPr/>
          <p:nvPr/>
        </p:nvSpPr>
        <p:spPr>
          <a:xfrm>
            <a:off x="4958864" y="1091653"/>
            <a:ext cx="1216152" cy="121615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t>Tagged</a:t>
            </a:r>
          </a:p>
        </p:txBody>
      </p:sp>
      <p:sp>
        <p:nvSpPr>
          <p:cNvPr id="8" name="Cube 7">
            <a:extLst>
              <a:ext uri="{FF2B5EF4-FFF2-40B4-BE49-F238E27FC236}">
                <a16:creationId xmlns:a16="http://schemas.microsoft.com/office/drawing/2014/main" id="{A8AEF7F7-5FA3-43F1-8DA1-BB0889441E34}"/>
              </a:ext>
            </a:extLst>
          </p:cNvPr>
          <p:cNvSpPr/>
          <p:nvPr/>
        </p:nvSpPr>
        <p:spPr>
          <a:xfrm>
            <a:off x="202227" y="1091653"/>
            <a:ext cx="1216152" cy="121615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t>Base</a:t>
            </a:r>
          </a:p>
        </p:txBody>
      </p:sp>
      <p:sp>
        <p:nvSpPr>
          <p:cNvPr id="11" name="Cube 10">
            <a:extLst>
              <a:ext uri="{FF2B5EF4-FFF2-40B4-BE49-F238E27FC236}">
                <a16:creationId xmlns:a16="http://schemas.microsoft.com/office/drawing/2014/main" id="{4C016214-A39D-4C58-A00B-2430C26695D3}"/>
              </a:ext>
            </a:extLst>
          </p:cNvPr>
          <p:cNvSpPr/>
          <p:nvPr/>
        </p:nvSpPr>
        <p:spPr>
          <a:xfrm>
            <a:off x="2349072" y="4154307"/>
            <a:ext cx="1216152" cy="121615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t>Tagging</a:t>
            </a:r>
          </a:p>
        </p:txBody>
      </p:sp>
      <p:cxnSp>
        <p:nvCxnSpPr>
          <p:cNvPr id="12" name="Connector: Elbow 11">
            <a:extLst>
              <a:ext uri="{FF2B5EF4-FFF2-40B4-BE49-F238E27FC236}">
                <a16:creationId xmlns:a16="http://schemas.microsoft.com/office/drawing/2014/main" id="{FD600F33-14C8-4134-A8D9-34C6792449EB}"/>
              </a:ext>
            </a:extLst>
          </p:cNvPr>
          <p:cNvCxnSpPr>
            <a:cxnSpLocks/>
            <a:stCxn id="8" idx="5"/>
            <a:endCxn id="7" idx="3"/>
          </p:cNvCxnSpPr>
          <p:nvPr/>
        </p:nvCxnSpPr>
        <p:spPr>
          <a:xfrm>
            <a:off x="1418379" y="1547710"/>
            <a:ext cx="3996542" cy="760095"/>
          </a:xfrm>
          <a:prstGeom prst="bentConnector4">
            <a:avLst>
              <a:gd name="adj1" fmla="val 44294"/>
              <a:gd name="adj2" fmla="val 130075"/>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AB8CAC89-C486-4C64-BB61-B390D75F31B7}"/>
              </a:ext>
            </a:extLst>
          </p:cNvPr>
          <p:cNvCxnSpPr>
            <a:cxnSpLocks/>
            <a:stCxn id="11" idx="0"/>
          </p:cNvCxnSpPr>
          <p:nvPr/>
        </p:nvCxnSpPr>
        <p:spPr>
          <a:xfrm rot="5400000" flipH="1" flipV="1">
            <a:off x="2552061" y="3141143"/>
            <a:ext cx="1570271" cy="456059"/>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9EBB2D50-7B85-4747-B070-37C385119270}"/>
              </a:ext>
            </a:extLst>
          </p:cNvPr>
          <p:cNvPicPr>
            <a:picLocks noChangeAspect="1"/>
          </p:cNvPicPr>
          <p:nvPr/>
        </p:nvPicPr>
        <p:blipFill rotWithShape="1">
          <a:blip r:embed="rId3"/>
          <a:srcRect l="1799" t="34124" r="42585"/>
          <a:stretch/>
        </p:blipFill>
        <p:spPr>
          <a:xfrm>
            <a:off x="338768" y="3369172"/>
            <a:ext cx="1386541" cy="1733984"/>
          </a:xfrm>
          <a:prstGeom prst="rect">
            <a:avLst/>
          </a:prstGeom>
        </p:spPr>
      </p:pic>
      <p:sp>
        <p:nvSpPr>
          <p:cNvPr id="18" name="TextBox 17">
            <a:extLst>
              <a:ext uri="{FF2B5EF4-FFF2-40B4-BE49-F238E27FC236}">
                <a16:creationId xmlns:a16="http://schemas.microsoft.com/office/drawing/2014/main" id="{2C8B3AB9-B010-436A-884B-CBB6D9A40475}"/>
              </a:ext>
            </a:extLst>
          </p:cNvPr>
          <p:cNvSpPr txBox="1"/>
          <p:nvPr/>
        </p:nvSpPr>
        <p:spPr>
          <a:xfrm>
            <a:off x="179698" y="2999840"/>
            <a:ext cx="1017586" cy="369332"/>
          </a:xfrm>
          <a:prstGeom prst="rect">
            <a:avLst/>
          </a:prstGeom>
          <a:noFill/>
        </p:spPr>
        <p:txBody>
          <a:bodyPr wrap="none" rtlCol="0">
            <a:spAutoFit/>
          </a:bodyPr>
          <a:lstStyle/>
          <a:p>
            <a:r>
              <a:rPr lang="en-AU" dirty="0"/>
              <a:t>BASE_GL</a:t>
            </a:r>
          </a:p>
        </p:txBody>
      </p:sp>
      <p:pic>
        <p:nvPicPr>
          <p:cNvPr id="2" name="Picture 1">
            <a:extLst>
              <a:ext uri="{FF2B5EF4-FFF2-40B4-BE49-F238E27FC236}">
                <a16:creationId xmlns:a16="http://schemas.microsoft.com/office/drawing/2014/main" id="{C59D4C16-4272-4335-BD67-41E95CFF02A9}"/>
              </a:ext>
            </a:extLst>
          </p:cNvPr>
          <p:cNvPicPr>
            <a:picLocks noChangeAspect="1"/>
          </p:cNvPicPr>
          <p:nvPr/>
        </p:nvPicPr>
        <p:blipFill rotWithShape="1">
          <a:blip r:embed="rId4"/>
          <a:srcRect l="1402" t="2001"/>
          <a:stretch/>
        </p:blipFill>
        <p:spPr>
          <a:xfrm>
            <a:off x="4421092" y="3369172"/>
            <a:ext cx="2318257" cy="2691659"/>
          </a:xfrm>
          <a:prstGeom prst="rect">
            <a:avLst/>
          </a:prstGeom>
        </p:spPr>
      </p:pic>
      <p:sp>
        <p:nvSpPr>
          <p:cNvPr id="19" name="TextBox 18">
            <a:extLst>
              <a:ext uri="{FF2B5EF4-FFF2-40B4-BE49-F238E27FC236}">
                <a16:creationId xmlns:a16="http://schemas.microsoft.com/office/drawing/2014/main" id="{C17B36AB-1437-4568-99B8-D3BC09CAD20E}"/>
              </a:ext>
            </a:extLst>
          </p:cNvPr>
          <p:cNvSpPr txBox="1"/>
          <p:nvPr/>
        </p:nvSpPr>
        <p:spPr>
          <a:xfrm>
            <a:off x="4188990" y="2999840"/>
            <a:ext cx="1315938" cy="369332"/>
          </a:xfrm>
          <a:prstGeom prst="rect">
            <a:avLst/>
          </a:prstGeom>
          <a:noFill/>
        </p:spPr>
        <p:txBody>
          <a:bodyPr wrap="none" rtlCol="0">
            <a:spAutoFit/>
          </a:bodyPr>
          <a:lstStyle/>
          <a:p>
            <a:r>
              <a:rPr lang="en-AU" dirty="0"/>
              <a:t>TAGGED_GL</a:t>
            </a:r>
          </a:p>
        </p:txBody>
      </p:sp>
      <p:sp>
        <p:nvSpPr>
          <p:cNvPr id="20" name="Content Placeholder 1">
            <a:extLst>
              <a:ext uri="{FF2B5EF4-FFF2-40B4-BE49-F238E27FC236}">
                <a16:creationId xmlns:a16="http://schemas.microsoft.com/office/drawing/2014/main" id="{9B5B091C-B11B-4278-8E0A-492F0AF035A5}"/>
              </a:ext>
            </a:extLst>
          </p:cNvPr>
          <p:cNvSpPr>
            <a:spLocks noGrp="1"/>
          </p:cNvSpPr>
          <p:nvPr>
            <p:ph idx="1"/>
          </p:nvPr>
        </p:nvSpPr>
        <p:spPr>
          <a:xfrm>
            <a:off x="6270786" y="1039295"/>
            <a:ext cx="5885926" cy="5396674"/>
          </a:xfrm>
        </p:spPr>
        <p:txBody>
          <a:bodyPr>
            <a:normAutofit lnSpcReduction="10000"/>
          </a:bodyPr>
          <a:lstStyle/>
          <a:p>
            <a:pPr marL="457200" lvl="1" indent="0">
              <a:buNone/>
            </a:pPr>
            <a:r>
              <a:rPr lang="en-AU" dirty="0"/>
              <a:t>The Tagged layer has the additional SBR dimensions required to map to the APRA Attributes on the form.</a:t>
            </a:r>
          </a:p>
          <a:p>
            <a:pPr marL="457200" lvl="1" indent="0">
              <a:buNone/>
            </a:pPr>
            <a:endParaRPr lang="en-AU" dirty="0"/>
          </a:p>
          <a:p>
            <a:pPr marL="457200" lvl="1" indent="0">
              <a:buNone/>
            </a:pPr>
            <a:r>
              <a:rPr lang="en-AU" dirty="0"/>
              <a:t>Each SBR dimension will use a tagging placed against 1 or more business dimensions to determine its tagged element.</a:t>
            </a:r>
          </a:p>
          <a:p>
            <a:pPr marL="457200" lvl="1" indent="0">
              <a:buNone/>
            </a:pPr>
            <a:endParaRPr lang="en-AU" dirty="0"/>
          </a:p>
          <a:p>
            <a:pPr marL="457200" lvl="1" indent="0">
              <a:buNone/>
            </a:pPr>
            <a:r>
              <a:rPr lang="en-AU" dirty="0"/>
              <a:t>This tagging can have up to 3 levels (specific to broad).  </a:t>
            </a:r>
          </a:p>
          <a:p>
            <a:pPr marL="457200" lvl="1" indent="0">
              <a:buNone/>
            </a:pPr>
            <a:r>
              <a:rPr lang="en-AU" dirty="0"/>
              <a:t>e.g. L1 = GLAccount / GLProduct</a:t>
            </a:r>
          </a:p>
          <a:p>
            <a:pPr marL="457200" lvl="1" indent="0">
              <a:buNone/>
            </a:pPr>
            <a:r>
              <a:rPr lang="en-AU" dirty="0"/>
              <a:t>      L2 = GLProduct</a:t>
            </a:r>
          </a:p>
          <a:p>
            <a:pPr marL="457200" lvl="1" indent="0">
              <a:buNone/>
            </a:pPr>
            <a:r>
              <a:rPr lang="en-AU" dirty="0"/>
              <a:t>      L3 = BASE_GL_Measure</a:t>
            </a:r>
          </a:p>
          <a:p>
            <a:pPr marL="457200" lvl="1" indent="0">
              <a:buNone/>
            </a:pPr>
            <a:endParaRPr lang="en-AU" dirty="0"/>
          </a:p>
          <a:p>
            <a:pPr marL="457200" lvl="1" indent="0">
              <a:buNone/>
            </a:pPr>
            <a:r>
              <a:rPr lang="en-AU" dirty="0"/>
              <a:t>The Tagged Measure dimension contains the SBR Concepts and is tagged in the same way as the other SBR dimensions.</a:t>
            </a:r>
          </a:p>
        </p:txBody>
      </p:sp>
    </p:spTree>
    <p:extLst>
      <p:ext uri="{BB962C8B-B14F-4D97-AF65-F5344CB8AC3E}">
        <p14:creationId xmlns:p14="http://schemas.microsoft.com/office/powerpoint/2010/main" val="25276625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6361" y="0"/>
            <a:ext cx="11749454" cy="737534"/>
          </a:xfrm>
        </p:spPr>
        <p:txBody>
          <a:bodyPr>
            <a:noAutofit/>
          </a:bodyPr>
          <a:lstStyle/>
          <a:p>
            <a:pPr algn="ctr"/>
            <a:r>
              <a:rPr lang="en-AU" sz="4000" b="1" dirty="0"/>
              <a:t>Tagging pre-requisites</a:t>
            </a:r>
          </a:p>
        </p:txBody>
      </p:sp>
      <p:sp>
        <p:nvSpPr>
          <p:cNvPr id="20" name="Content Placeholder 1">
            <a:extLst>
              <a:ext uri="{FF2B5EF4-FFF2-40B4-BE49-F238E27FC236}">
                <a16:creationId xmlns:a16="http://schemas.microsoft.com/office/drawing/2014/main" id="{9B5B091C-B11B-4278-8E0A-492F0AF035A5}"/>
              </a:ext>
            </a:extLst>
          </p:cNvPr>
          <p:cNvSpPr>
            <a:spLocks noGrp="1"/>
          </p:cNvSpPr>
          <p:nvPr>
            <p:ph idx="1"/>
          </p:nvPr>
        </p:nvSpPr>
        <p:spPr>
          <a:xfrm>
            <a:off x="263217" y="1307552"/>
            <a:ext cx="11758127" cy="4659754"/>
          </a:xfrm>
        </p:spPr>
        <p:txBody>
          <a:bodyPr>
            <a:normAutofit/>
          </a:bodyPr>
          <a:lstStyle/>
          <a:p>
            <a:pPr marL="457200" lvl="1" indent="0">
              <a:lnSpc>
                <a:spcPct val="150000"/>
              </a:lnSpc>
              <a:buNone/>
            </a:pPr>
            <a:r>
              <a:rPr lang="en-AU" dirty="0"/>
              <a:t>A great deal of design is required in the following areas;</a:t>
            </a:r>
          </a:p>
          <a:p>
            <a:pPr marL="914400" lvl="1" indent="-457200">
              <a:lnSpc>
                <a:spcPct val="150000"/>
              </a:lnSpc>
              <a:buAutoNum type="arabicPeriod"/>
            </a:pPr>
            <a:r>
              <a:rPr lang="en-AU" dirty="0"/>
              <a:t>Base Cube has the right business dimensions for tagging to SBR Dimensions.</a:t>
            </a:r>
          </a:p>
          <a:p>
            <a:pPr marL="914400" lvl="1" indent="-457200">
              <a:lnSpc>
                <a:spcPct val="150000"/>
              </a:lnSpc>
              <a:buAutoNum type="arabicPeriod"/>
            </a:pPr>
            <a:r>
              <a:rPr lang="en-AU" dirty="0"/>
              <a:t>Tagged Cube has the right SBR dimensions to support the attributes the data is mapped too.</a:t>
            </a:r>
          </a:p>
          <a:p>
            <a:pPr marL="914400" lvl="1" indent="-457200">
              <a:lnSpc>
                <a:spcPct val="150000"/>
              </a:lnSpc>
              <a:buAutoNum type="arabicPeriod"/>
            </a:pPr>
            <a:r>
              <a:rPr lang="en-AU" dirty="0"/>
              <a:t>Knowing what data source goes to which forms.</a:t>
            </a:r>
          </a:p>
          <a:p>
            <a:pPr marL="914400" lvl="1" indent="-457200">
              <a:lnSpc>
                <a:spcPct val="150000"/>
              </a:lnSpc>
              <a:buAutoNum type="arabicPeriod"/>
            </a:pPr>
            <a:r>
              <a:rPr lang="en-AU" dirty="0"/>
              <a:t>Grouping of Attributes / Concepts and SBR dimensions to feed particular form attributes.</a:t>
            </a:r>
          </a:p>
        </p:txBody>
      </p:sp>
    </p:spTree>
    <p:extLst>
      <p:ext uri="{BB962C8B-B14F-4D97-AF65-F5344CB8AC3E}">
        <p14:creationId xmlns:p14="http://schemas.microsoft.com/office/powerpoint/2010/main" val="36089542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6361" y="0"/>
            <a:ext cx="11784624" cy="737534"/>
          </a:xfrm>
        </p:spPr>
        <p:txBody>
          <a:bodyPr>
            <a:noAutofit/>
          </a:bodyPr>
          <a:lstStyle/>
          <a:p>
            <a:pPr algn="ctr"/>
            <a:r>
              <a:rPr lang="en-AU" sz="4000" b="1" dirty="0"/>
              <a:t>Mapping</a:t>
            </a:r>
          </a:p>
        </p:txBody>
      </p:sp>
      <p:sp>
        <p:nvSpPr>
          <p:cNvPr id="6" name="Flowchart: Document 5">
            <a:extLst>
              <a:ext uri="{FF2B5EF4-FFF2-40B4-BE49-F238E27FC236}">
                <a16:creationId xmlns:a16="http://schemas.microsoft.com/office/drawing/2014/main" id="{28EB63C4-92DE-4157-9A14-40855A1FC59A}"/>
              </a:ext>
            </a:extLst>
          </p:cNvPr>
          <p:cNvSpPr/>
          <p:nvPr/>
        </p:nvSpPr>
        <p:spPr>
          <a:xfrm>
            <a:off x="10621107" y="2307805"/>
            <a:ext cx="1266092" cy="1305833"/>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t>Report</a:t>
            </a:r>
          </a:p>
        </p:txBody>
      </p:sp>
      <p:sp>
        <p:nvSpPr>
          <p:cNvPr id="7" name="Cube 6">
            <a:extLst>
              <a:ext uri="{FF2B5EF4-FFF2-40B4-BE49-F238E27FC236}">
                <a16:creationId xmlns:a16="http://schemas.microsoft.com/office/drawing/2014/main" id="{A4D169E8-CC54-4974-AD7A-A57EC93BD28B}"/>
              </a:ext>
            </a:extLst>
          </p:cNvPr>
          <p:cNvSpPr/>
          <p:nvPr/>
        </p:nvSpPr>
        <p:spPr>
          <a:xfrm>
            <a:off x="7455877" y="1091653"/>
            <a:ext cx="1216152" cy="121615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t>Tagged</a:t>
            </a:r>
          </a:p>
        </p:txBody>
      </p:sp>
      <p:sp>
        <p:nvSpPr>
          <p:cNvPr id="10" name="Cube 9">
            <a:extLst>
              <a:ext uri="{FF2B5EF4-FFF2-40B4-BE49-F238E27FC236}">
                <a16:creationId xmlns:a16="http://schemas.microsoft.com/office/drawing/2014/main" id="{90308ED2-F0C5-4926-9CC0-6A6D4F62F6A6}"/>
              </a:ext>
            </a:extLst>
          </p:cNvPr>
          <p:cNvSpPr/>
          <p:nvPr/>
        </p:nvSpPr>
        <p:spPr>
          <a:xfrm>
            <a:off x="7455877" y="4154307"/>
            <a:ext cx="1216152" cy="121615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t>Mapping</a:t>
            </a:r>
          </a:p>
        </p:txBody>
      </p:sp>
      <p:cxnSp>
        <p:nvCxnSpPr>
          <p:cNvPr id="15" name="Connector: Elbow 14">
            <a:extLst>
              <a:ext uri="{FF2B5EF4-FFF2-40B4-BE49-F238E27FC236}">
                <a16:creationId xmlns:a16="http://schemas.microsoft.com/office/drawing/2014/main" id="{87C9F677-F554-4E2C-8D75-2832E731E5C4}"/>
              </a:ext>
            </a:extLst>
          </p:cNvPr>
          <p:cNvCxnSpPr>
            <a:cxnSpLocks/>
            <a:stCxn id="7" idx="5"/>
            <a:endCxn id="6" idx="1"/>
          </p:cNvCxnSpPr>
          <p:nvPr/>
        </p:nvCxnSpPr>
        <p:spPr>
          <a:xfrm>
            <a:off x="8672029" y="1547710"/>
            <a:ext cx="1949078" cy="1413012"/>
          </a:xfrm>
          <a:prstGeom prst="bentConnector3">
            <a:avLst>
              <a:gd name="adj1" fmla="val 2203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CB303EE9-0FDC-457E-9A6B-FCA7D3051574}"/>
              </a:ext>
            </a:extLst>
          </p:cNvPr>
          <p:cNvCxnSpPr>
            <a:cxnSpLocks/>
            <a:stCxn id="10" idx="0"/>
          </p:cNvCxnSpPr>
          <p:nvPr/>
        </p:nvCxnSpPr>
        <p:spPr>
          <a:xfrm rot="5400000" flipH="1" flipV="1">
            <a:off x="8157929" y="3018764"/>
            <a:ext cx="1193586" cy="1077500"/>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Content Placeholder 1">
            <a:extLst>
              <a:ext uri="{FF2B5EF4-FFF2-40B4-BE49-F238E27FC236}">
                <a16:creationId xmlns:a16="http://schemas.microsoft.com/office/drawing/2014/main" id="{B2A60823-3469-4483-80E6-5FF18ED48E66}"/>
              </a:ext>
            </a:extLst>
          </p:cNvPr>
          <p:cNvSpPr>
            <a:spLocks noGrp="1"/>
          </p:cNvSpPr>
          <p:nvPr>
            <p:ph idx="1"/>
          </p:nvPr>
        </p:nvSpPr>
        <p:spPr>
          <a:xfrm>
            <a:off x="0" y="964684"/>
            <a:ext cx="5885926" cy="4990638"/>
          </a:xfrm>
        </p:spPr>
        <p:txBody>
          <a:bodyPr>
            <a:normAutofit/>
          </a:bodyPr>
          <a:lstStyle/>
          <a:p>
            <a:pPr marL="457200" lvl="1" indent="0">
              <a:buNone/>
            </a:pPr>
            <a:r>
              <a:rPr lang="en-AU" dirty="0"/>
              <a:t>The Mapping layer uses the SBR framework provided by APRA to map to the Tagged cubes.</a:t>
            </a:r>
          </a:p>
          <a:p>
            <a:pPr marL="457200" lvl="1" indent="0">
              <a:buNone/>
            </a:pPr>
            <a:endParaRPr lang="en-AU" dirty="0"/>
          </a:p>
          <a:p>
            <a:pPr marL="457200" lvl="1" indent="0">
              <a:buNone/>
            </a:pPr>
            <a:r>
              <a:rPr lang="en-AU" dirty="0"/>
              <a:t>The APRA Taxonomy supplies the </a:t>
            </a:r>
            <a:r>
              <a:rPr lang="en-AU" b="1" i="1" dirty="0"/>
              <a:t>Attribute to SBR linkage</a:t>
            </a:r>
            <a:r>
              <a:rPr lang="en-AU" dirty="0"/>
              <a:t>, so this is used to map to each attribute.</a:t>
            </a:r>
          </a:p>
          <a:p>
            <a:pPr marL="457200" lvl="1" indent="0">
              <a:buNone/>
            </a:pPr>
            <a:endParaRPr lang="en-AU" dirty="0"/>
          </a:p>
          <a:p>
            <a:pPr marL="457200" lvl="1" indent="0">
              <a:buNone/>
            </a:pPr>
            <a:r>
              <a:rPr lang="en-AU" dirty="0"/>
              <a:t>The mappings can be overwritten depending on the data layer and requirements.  An organisation may choose to implement non SBR dimensions, and hence mapping can be performed manually.</a:t>
            </a:r>
          </a:p>
        </p:txBody>
      </p:sp>
    </p:spTree>
    <p:extLst>
      <p:ext uri="{BB962C8B-B14F-4D97-AF65-F5344CB8AC3E}">
        <p14:creationId xmlns:p14="http://schemas.microsoft.com/office/powerpoint/2010/main" val="331446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35A2BB-5A84-478A-A298-A656DBA43BF1}"/>
              </a:ext>
            </a:extLst>
          </p:cNvPr>
          <p:cNvSpPr>
            <a:spLocks noGrp="1"/>
          </p:cNvSpPr>
          <p:nvPr>
            <p:ph type="title"/>
          </p:nvPr>
        </p:nvSpPr>
        <p:spPr/>
        <p:txBody>
          <a:bodyPr vert="horz" lIns="91440" tIns="45720" rIns="91440" bIns="45720" rtlCol="0" anchor="ctr">
            <a:noAutofit/>
          </a:bodyPr>
          <a:lstStyle/>
          <a:p>
            <a:pPr algn="ctr"/>
            <a:r>
              <a:rPr lang="en-AU" sz="4000" b="1" dirty="0"/>
              <a:t>CoreBIS Navigation</a:t>
            </a:r>
          </a:p>
        </p:txBody>
      </p:sp>
      <p:pic>
        <p:nvPicPr>
          <p:cNvPr id="4" name="Picture 3">
            <a:extLst>
              <a:ext uri="{FF2B5EF4-FFF2-40B4-BE49-F238E27FC236}">
                <a16:creationId xmlns:a16="http://schemas.microsoft.com/office/drawing/2014/main" id="{FCAE912A-F088-4B40-B09C-7EA1E5B7A367}"/>
              </a:ext>
            </a:extLst>
          </p:cNvPr>
          <p:cNvPicPr>
            <a:picLocks noChangeAspect="1"/>
          </p:cNvPicPr>
          <p:nvPr/>
        </p:nvPicPr>
        <p:blipFill>
          <a:blip r:embed="rId2"/>
          <a:stretch>
            <a:fillRect/>
          </a:stretch>
        </p:blipFill>
        <p:spPr>
          <a:xfrm>
            <a:off x="2141622" y="866274"/>
            <a:ext cx="7074568" cy="5062278"/>
          </a:xfrm>
          <a:prstGeom prst="rect">
            <a:avLst/>
          </a:prstGeom>
        </p:spPr>
      </p:pic>
      <p:sp>
        <p:nvSpPr>
          <p:cNvPr id="5" name="Oval 4">
            <a:extLst>
              <a:ext uri="{FF2B5EF4-FFF2-40B4-BE49-F238E27FC236}">
                <a16:creationId xmlns:a16="http://schemas.microsoft.com/office/drawing/2014/main" id="{FFF3CFC1-7CD8-44A2-BFB2-888F54839D93}"/>
              </a:ext>
            </a:extLst>
          </p:cNvPr>
          <p:cNvSpPr/>
          <p:nvPr/>
        </p:nvSpPr>
        <p:spPr>
          <a:xfrm>
            <a:off x="2020648" y="1329259"/>
            <a:ext cx="1706401" cy="59213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
        <p:nvSpPr>
          <p:cNvPr id="6" name="Oval 5">
            <a:extLst>
              <a:ext uri="{FF2B5EF4-FFF2-40B4-BE49-F238E27FC236}">
                <a16:creationId xmlns:a16="http://schemas.microsoft.com/office/drawing/2014/main" id="{DF6DCA42-9CA7-4C90-B0B0-460112E553C3}"/>
              </a:ext>
            </a:extLst>
          </p:cNvPr>
          <p:cNvSpPr/>
          <p:nvPr/>
        </p:nvSpPr>
        <p:spPr>
          <a:xfrm>
            <a:off x="2020648" y="2217053"/>
            <a:ext cx="1706401" cy="59213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
        <p:nvSpPr>
          <p:cNvPr id="7" name="Oval 6">
            <a:extLst>
              <a:ext uri="{FF2B5EF4-FFF2-40B4-BE49-F238E27FC236}">
                <a16:creationId xmlns:a16="http://schemas.microsoft.com/office/drawing/2014/main" id="{3364CE73-6A97-4A6D-B996-097277CFBDBA}"/>
              </a:ext>
            </a:extLst>
          </p:cNvPr>
          <p:cNvSpPr/>
          <p:nvPr/>
        </p:nvSpPr>
        <p:spPr>
          <a:xfrm>
            <a:off x="2020648" y="4192066"/>
            <a:ext cx="1706401" cy="59213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Tree>
    <p:extLst>
      <p:ext uri="{BB962C8B-B14F-4D97-AF65-F5344CB8AC3E}">
        <p14:creationId xmlns:p14="http://schemas.microsoft.com/office/powerpoint/2010/main" val="182551718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6361" y="0"/>
            <a:ext cx="11726008" cy="737534"/>
          </a:xfrm>
        </p:spPr>
        <p:txBody>
          <a:bodyPr>
            <a:noAutofit/>
          </a:bodyPr>
          <a:lstStyle/>
          <a:p>
            <a:pPr algn="ctr"/>
            <a:r>
              <a:rPr lang="en-AU" sz="4000" b="1" dirty="0" err="1"/>
              <a:t>CoreBIS</a:t>
            </a:r>
            <a:r>
              <a:rPr lang="en-AU" sz="4000" b="1" dirty="0"/>
              <a:t> Components - Workflow</a:t>
            </a:r>
          </a:p>
        </p:txBody>
      </p:sp>
      <p:sp>
        <p:nvSpPr>
          <p:cNvPr id="12" name="Content Placeholder 1">
            <a:extLst>
              <a:ext uri="{FF2B5EF4-FFF2-40B4-BE49-F238E27FC236}">
                <a16:creationId xmlns:a16="http://schemas.microsoft.com/office/drawing/2014/main" id="{EB1E9A0E-ED70-42DF-91DB-65CCE34218F4}"/>
              </a:ext>
            </a:extLst>
          </p:cNvPr>
          <p:cNvSpPr>
            <a:spLocks noGrp="1"/>
          </p:cNvSpPr>
          <p:nvPr>
            <p:ph idx="1"/>
          </p:nvPr>
        </p:nvSpPr>
        <p:spPr>
          <a:xfrm>
            <a:off x="0" y="1023183"/>
            <a:ext cx="11922369" cy="5228492"/>
          </a:xfrm>
        </p:spPr>
        <p:txBody>
          <a:bodyPr>
            <a:normAutofit/>
          </a:bodyPr>
          <a:lstStyle/>
          <a:p>
            <a:pPr lvl="1"/>
            <a:r>
              <a:rPr lang="en-AU" dirty="0"/>
              <a:t>Workflow drives:</a:t>
            </a:r>
          </a:p>
          <a:p>
            <a:pPr lvl="2">
              <a:buFont typeface="Courier New" panose="02070309020205020404" pitchFamily="49" charset="0"/>
              <a:buChar char="o"/>
            </a:pPr>
            <a:r>
              <a:rPr lang="en-AU" dirty="0"/>
              <a:t>creation of new period</a:t>
            </a:r>
          </a:p>
          <a:p>
            <a:pPr lvl="2">
              <a:buFont typeface="Courier New" panose="02070309020205020404" pitchFamily="49" charset="0"/>
              <a:buChar char="o"/>
            </a:pPr>
            <a:r>
              <a:rPr lang="en-AU" dirty="0"/>
              <a:t>data loads (</a:t>
            </a:r>
            <a:r>
              <a:rPr lang="en-AU" dirty="0" err="1"/>
              <a:t>n.b.</a:t>
            </a:r>
            <a:r>
              <a:rPr lang="en-AU" dirty="0"/>
              <a:t> these can also be scheduled)</a:t>
            </a:r>
          </a:p>
          <a:p>
            <a:pPr lvl="2">
              <a:buFont typeface="Courier New" panose="02070309020205020404" pitchFamily="49" charset="0"/>
              <a:buChar char="o"/>
            </a:pPr>
            <a:r>
              <a:rPr lang="en-AU" dirty="0"/>
              <a:t>mapping and tagging of data   </a:t>
            </a:r>
          </a:p>
          <a:p>
            <a:pPr lvl="2">
              <a:buFont typeface="Courier New" panose="02070309020205020404" pitchFamily="49" charset="0"/>
              <a:buChar char="o"/>
            </a:pPr>
            <a:r>
              <a:rPr lang="en-AU" dirty="0"/>
              <a:t>review and submission process for a period</a:t>
            </a:r>
          </a:p>
          <a:p>
            <a:pPr marL="914400" lvl="2" indent="0">
              <a:buNone/>
            </a:pPr>
            <a:endParaRPr lang="en-AU" dirty="0"/>
          </a:p>
          <a:p>
            <a:pPr marL="914400" lvl="2" indent="0">
              <a:buNone/>
            </a:pPr>
            <a:r>
              <a:rPr lang="en-AU" dirty="0"/>
              <a:t>Workflow controls the version integrity and audit trail for </a:t>
            </a:r>
            <a:r>
              <a:rPr lang="en-AU" dirty="0" err="1"/>
              <a:t>CoreBIS</a:t>
            </a:r>
            <a:r>
              <a:rPr lang="en-AU" dirty="0"/>
              <a:t>.</a:t>
            </a:r>
          </a:p>
          <a:p>
            <a:pPr marL="914400" lvl="2" indent="0">
              <a:buNone/>
            </a:pPr>
            <a:endParaRPr lang="en-AU" dirty="0"/>
          </a:p>
          <a:p>
            <a:pPr lvl="1"/>
            <a:r>
              <a:rPr lang="en-AU" dirty="0"/>
              <a:t>Workflow Dashboard</a:t>
            </a:r>
          </a:p>
          <a:p>
            <a:pPr marL="914400" lvl="2" indent="0">
              <a:buNone/>
            </a:pPr>
            <a:r>
              <a:rPr lang="en-AU" dirty="0"/>
              <a:t>Graphical representation of the task status for the period</a:t>
            </a:r>
          </a:p>
          <a:p>
            <a:pPr marL="914400" lvl="2" indent="0">
              <a:buNone/>
            </a:pPr>
            <a:endParaRPr lang="en-AU" dirty="0"/>
          </a:p>
          <a:p>
            <a:pPr lvl="1"/>
            <a:r>
              <a:rPr lang="en-AU" dirty="0"/>
              <a:t>Forms</a:t>
            </a:r>
          </a:p>
          <a:p>
            <a:pPr marL="457200" lvl="1" indent="0">
              <a:buNone/>
            </a:pPr>
            <a:r>
              <a:rPr lang="en-AU" dirty="0"/>
              <a:t>	The excel/</a:t>
            </a:r>
            <a:r>
              <a:rPr lang="en-AU" dirty="0" err="1"/>
              <a:t>websheet</a:t>
            </a:r>
            <a:r>
              <a:rPr lang="en-AU" dirty="0"/>
              <a:t> representation of the APRA PET version of the form with 	numbers populated.</a:t>
            </a:r>
          </a:p>
          <a:p>
            <a:pPr marL="457200" lvl="1" indent="0">
              <a:buNone/>
            </a:pPr>
            <a:endParaRPr lang="en-AU" dirty="0"/>
          </a:p>
          <a:p>
            <a:pPr marL="457200" lvl="1" indent="0">
              <a:buNone/>
            </a:pPr>
            <a:r>
              <a:rPr lang="en-AU" dirty="0"/>
              <a:t>	</a:t>
            </a:r>
          </a:p>
        </p:txBody>
      </p:sp>
    </p:spTree>
    <p:extLst>
      <p:ext uri="{BB962C8B-B14F-4D97-AF65-F5344CB8AC3E}">
        <p14:creationId xmlns:p14="http://schemas.microsoft.com/office/powerpoint/2010/main" val="3207290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616D5E-07AA-9046-A280-421AB95B2971}"/>
              </a:ext>
            </a:extLst>
          </p:cNvPr>
          <p:cNvSpPr>
            <a:spLocks noGrp="1"/>
          </p:cNvSpPr>
          <p:nvPr>
            <p:ph idx="1"/>
          </p:nvPr>
        </p:nvSpPr>
        <p:spPr>
          <a:xfrm>
            <a:off x="196361" y="925975"/>
            <a:ext cx="10515600" cy="4699910"/>
          </a:xfrm>
        </p:spPr>
        <p:txBody>
          <a:bodyPr>
            <a:normAutofit/>
          </a:bodyPr>
          <a:lstStyle/>
          <a:p>
            <a:pPr lvl="1"/>
            <a:r>
              <a:rPr lang="en-AU" dirty="0"/>
              <a:t>Movement Reporting</a:t>
            </a:r>
          </a:p>
          <a:p>
            <a:pPr marL="457200" lvl="1" indent="0">
              <a:buNone/>
            </a:pPr>
            <a:endParaRPr lang="en-AU" dirty="0"/>
          </a:p>
          <a:p>
            <a:pPr lvl="1"/>
            <a:r>
              <a:rPr lang="en-AU" dirty="0"/>
              <a:t>Validation Reporting</a:t>
            </a:r>
          </a:p>
          <a:p>
            <a:pPr marL="457200" lvl="1" indent="0">
              <a:buNone/>
            </a:pPr>
            <a:r>
              <a:rPr lang="en-AU" dirty="0"/>
              <a:t>	</a:t>
            </a:r>
          </a:p>
          <a:p>
            <a:pPr lvl="1"/>
            <a:r>
              <a:rPr lang="en-AU" dirty="0"/>
              <a:t>Manual Adjustments</a:t>
            </a:r>
          </a:p>
          <a:p>
            <a:pPr marL="457200" lvl="1" indent="0">
              <a:buNone/>
            </a:pPr>
            <a:r>
              <a:rPr lang="en-AU" dirty="0"/>
              <a:t>	</a:t>
            </a:r>
          </a:p>
          <a:p>
            <a:pPr lvl="1"/>
            <a:r>
              <a:rPr lang="en-AU" dirty="0"/>
              <a:t>Market Share</a:t>
            </a:r>
          </a:p>
          <a:p>
            <a:pPr lvl="1"/>
            <a:endParaRPr lang="en-AU" dirty="0"/>
          </a:p>
          <a:p>
            <a:pPr lvl="1"/>
            <a:r>
              <a:rPr lang="en-AU" dirty="0"/>
              <a:t>APS 330</a:t>
            </a:r>
          </a:p>
          <a:p>
            <a:pPr lvl="1"/>
            <a:endParaRPr lang="en-AU" dirty="0"/>
          </a:p>
          <a:p>
            <a:pPr lvl="1"/>
            <a:r>
              <a:rPr lang="en-AU" dirty="0"/>
              <a:t>Data Quality (EFS assurance)</a:t>
            </a:r>
          </a:p>
          <a:p>
            <a:pPr lvl="2"/>
            <a:endParaRPr lang="en-AU" dirty="0"/>
          </a:p>
          <a:p>
            <a:pPr lvl="1"/>
            <a:r>
              <a:rPr lang="en-AU" dirty="0"/>
              <a:t>Custom Reporting</a:t>
            </a:r>
          </a:p>
          <a:p>
            <a:pPr marL="914400" lvl="2" indent="0">
              <a:buNone/>
            </a:pPr>
            <a:endParaRPr lang="en-AU" dirty="0"/>
          </a:p>
          <a:p>
            <a:pPr lvl="2">
              <a:buFont typeface="Courier New" panose="02070309020205020404" pitchFamily="49" charset="0"/>
              <a:buChar char="o"/>
            </a:pPr>
            <a:endParaRPr lang="en-AU" dirty="0"/>
          </a:p>
          <a:p>
            <a:endParaRPr lang="en-US" dirty="0"/>
          </a:p>
        </p:txBody>
      </p:sp>
      <p:sp>
        <p:nvSpPr>
          <p:cNvPr id="4" name="Title 2">
            <a:extLst>
              <a:ext uri="{FF2B5EF4-FFF2-40B4-BE49-F238E27FC236}">
                <a16:creationId xmlns:a16="http://schemas.microsoft.com/office/drawing/2014/main" id="{7B5D5ABB-573D-B146-A52D-F77444698F48}"/>
              </a:ext>
            </a:extLst>
          </p:cNvPr>
          <p:cNvSpPr>
            <a:spLocks noGrp="1"/>
          </p:cNvSpPr>
          <p:nvPr>
            <p:ph type="title"/>
          </p:nvPr>
        </p:nvSpPr>
        <p:spPr>
          <a:xfrm>
            <a:off x="196361" y="0"/>
            <a:ext cx="11726008" cy="737534"/>
          </a:xfrm>
        </p:spPr>
        <p:txBody>
          <a:bodyPr>
            <a:noAutofit/>
          </a:bodyPr>
          <a:lstStyle/>
          <a:p>
            <a:pPr algn="ctr"/>
            <a:r>
              <a:rPr lang="en-AU" sz="4000" b="1" dirty="0" err="1"/>
              <a:t>CoreBIS</a:t>
            </a:r>
            <a:r>
              <a:rPr lang="en-AU" sz="4000" b="1" dirty="0"/>
              <a:t> Components - Reporting</a:t>
            </a:r>
          </a:p>
        </p:txBody>
      </p:sp>
    </p:spTree>
    <p:extLst>
      <p:ext uri="{BB962C8B-B14F-4D97-AF65-F5344CB8AC3E}">
        <p14:creationId xmlns:p14="http://schemas.microsoft.com/office/powerpoint/2010/main" val="276722295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616D5E-07AA-9046-A280-421AB95B2971}"/>
              </a:ext>
            </a:extLst>
          </p:cNvPr>
          <p:cNvSpPr>
            <a:spLocks noGrp="1"/>
          </p:cNvSpPr>
          <p:nvPr>
            <p:ph idx="1"/>
          </p:nvPr>
        </p:nvSpPr>
        <p:spPr>
          <a:xfrm>
            <a:off x="196361" y="1066209"/>
            <a:ext cx="10515600" cy="4559676"/>
          </a:xfrm>
        </p:spPr>
        <p:txBody>
          <a:bodyPr>
            <a:normAutofit/>
          </a:bodyPr>
          <a:lstStyle/>
          <a:p>
            <a:pPr lvl="1"/>
            <a:r>
              <a:rPr lang="en-AU" dirty="0" err="1"/>
              <a:t>CoreBUILD</a:t>
            </a:r>
            <a:endParaRPr lang="en-AU" dirty="0"/>
          </a:p>
          <a:p>
            <a:pPr lvl="2"/>
            <a:r>
              <a:rPr lang="en-AU" dirty="0"/>
              <a:t>Create and edit dimensions and cubes</a:t>
            </a:r>
          </a:p>
          <a:p>
            <a:pPr lvl="2"/>
            <a:r>
              <a:rPr lang="en-AU" dirty="0"/>
              <a:t>tagging </a:t>
            </a:r>
          </a:p>
          <a:p>
            <a:pPr lvl="2"/>
            <a:r>
              <a:rPr lang="en-AU" dirty="0"/>
              <a:t>Mapping</a:t>
            </a:r>
          </a:p>
          <a:p>
            <a:pPr marL="914400" lvl="2" indent="0">
              <a:buNone/>
            </a:pPr>
            <a:endParaRPr lang="en-AU" dirty="0"/>
          </a:p>
          <a:p>
            <a:pPr lvl="1"/>
            <a:r>
              <a:rPr lang="en-AU" dirty="0"/>
              <a:t>Security</a:t>
            </a:r>
          </a:p>
          <a:p>
            <a:pPr lvl="2"/>
            <a:r>
              <a:rPr lang="en-AU" dirty="0"/>
              <a:t>Setup users and user groups</a:t>
            </a:r>
          </a:p>
          <a:p>
            <a:pPr marL="457200" lvl="1" indent="0">
              <a:buNone/>
            </a:pPr>
            <a:endParaRPr lang="en-AU" dirty="0"/>
          </a:p>
          <a:p>
            <a:pPr lvl="1"/>
            <a:r>
              <a:rPr lang="en-AU" dirty="0"/>
              <a:t>Workflow</a:t>
            </a:r>
          </a:p>
          <a:p>
            <a:pPr lvl="2"/>
            <a:r>
              <a:rPr lang="en-AU" dirty="0"/>
              <a:t>Create and generate workflow for period</a:t>
            </a:r>
          </a:p>
          <a:p>
            <a:pPr lvl="2"/>
            <a:r>
              <a:rPr lang="en-AU" dirty="0"/>
              <a:t>Control resubmissions and ad-hoc workflows</a:t>
            </a:r>
          </a:p>
          <a:p>
            <a:pPr marL="914400" lvl="2" indent="0">
              <a:buNone/>
            </a:pPr>
            <a:r>
              <a:rPr lang="en-AU" dirty="0"/>
              <a:t> </a:t>
            </a:r>
          </a:p>
          <a:p>
            <a:pPr lvl="1"/>
            <a:r>
              <a:rPr lang="en-AU" dirty="0"/>
              <a:t>Return Management</a:t>
            </a:r>
          </a:p>
          <a:p>
            <a:pPr lvl="2"/>
            <a:r>
              <a:rPr lang="en-AU" dirty="0"/>
              <a:t>Provides D2A data feeds</a:t>
            </a:r>
          </a:p>
          <a:p>
            <a:pPr lvl="2">
              <a:buFont typeface="Courier New" panose="02070309020205020404" pitchFamily="49" charset="0"/>
              <a:buChar char="o"/>
            </a:pPr>
            <a:endParaRPr lang="en-AU" dirty="0"/>
          </a:p>
          <a:p>
            <a:endParaRPr lang="en-US" dirty="0"/>
          </a:p>
        </p:txBody>
      </p:sp>
      <p:sp>
        <p:nvSpPr>
          <p:cNvPr id="4" name="Title 2">
            <a:extLst>
              <a:ext uri="{FF2B5EF4-FFF2-40B4-BE49-F238E27FC236}">
                <a16:creationId xmlns:a16="http://schemas.microsoft.com/office/drawing/2014/main" id="{7B5D5ABB-573D-B146-A52D-F77444698F48}"/>
              </a:ext>
            </a:extLst>
          </p:cNvPr>
          <p:cNvSpPr>
            <a:spLocks noGrp="1"/>
          </p:cNvSpPr>
          <p:nvPr>
            <p:ph type="title"/>
          </p:nvPr>
        </p:nvSpPr>
        <p:spPr>
          <a:xfrm>
            <a:off x="196361" y="0"/>
            <a:ext cx="11726008" cy="737534"/>
          </a:xfrm>
        </p:spPr>
        <p:txBody>
          <a:bodyPr>
            <a:noAutofit/>
          </a:bodyPr>
          <a:lstStyle/>
          <a:p>
            <a:pPr algn="ctr"/>
            <a:r>
              <a:rPr lang="en-AU" sz="4000" b="1" dirty="0" err="1"/>
              <a:t>CoreBIS</a:t>
            </a:r>
            <a:r>
              <a:rPr lang="en-AU" sz="4000" b="1" dirty="0"/>
              <a:t> Components - Control</a:t>
            </a:r>
          </a:p>
        </p:txBody>
      </p:sp>
    </p:spTree>
    <p:extLst>
      <p:ext uri="{BB962C8B-B14F-4D97-AF65-F5344CB8AC3E}">
        <p14:creationId xmlns:p14="http://schemas.microsoft.com/office/powerpoint/2010/main" val="299809862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9791DD-AB13-46CF-85D5-CDB1DE010677}"/>
              </a:ext>
            </a:extLst>
          </p:cNvPr>
          <p:cNvPicPr>
            <a:picLocks noChangeAspect="1"/>
          </p:cNvPicPr>
          <p:nvPr/>
        </p:nvPicPr>
        <p:blipFill>
          <a:blip r:embed="rId3"/>
          <a:stretch>
            <a:fillRect/>
          </a:stretch>
        </p:blipFill>
        <p:spPr>
          <a:xfrm>
            <a:off x="5181601" y="2141765"/>
            <a:ext cx="6670431" cy="3579901"/>
          </a:xfrm>
          <a:prstGeom prst="rect">
            <a:avLst/>
          </a:prstGeom>
        </p:spPr>
      </p:pic>
      <p:sp>
        <p:nvSpPr>
          <p:cNvPr id="3" name="Title 2">
            <a:extLst>
              <a:ext uri="{FF2B5EF4-FFF2-40B4-BE49-F238E27FC236}">
                <a16:creationId xmlns:a16="http://schemas.microsoft.com/office/drawing/2014/main" id="{CD307B0B-4AD7-4348-9620-E58AAB2C6202}"/>
              </a:ext>
            </a:extLst>
          </p:cNvPr>
          <p:cNvSpPr>
            <a:spLocks noGrp="1"/>
          </p:cNvSpPr>
          <p:nvPr>
            <p:ph type="title"/>
          </p:nvPr>
        </p:nvSpPr>
        <p:spPr/>
        <p:txBody>
          <a:bodyPr vert="horz" lIns="91440" tIns="45720" rIns="91440" bIns="45720" rtlCol="0" anchor="ctr">
            <a:noAutofit/>
          </a:bodyPr>
          <a:lstStyle/>
          <a:p>
            <a:pPr algn="ctr"/>
            <a:r>
              <a:rPr lang="en-AU" sz="4000" b="1" dirty="0" err="1"/>
              <a:t>CoreBIS</a:t>
            </a:r>
            <a:r>
              <a:rPr lang="en-AU" sz="4000" b="1" dirty="0"/>
              <a:t> native menu options</a:t>
            </a:r>
          </a:p>
        </p:txBody>
      </p:sp>
      <p:pic>
        <p:nvPicPr>
          <p:cNvPr id="4" name="Picture 3">
            <a:extLst>
              <a:ext uri="{FF2B5EF4-FFF2-40B4-BE49-F238E27FC236}">
                <a16:creationId xmlns:a16="http://schemas.microsoft.com/office/drawing/2014/main" id="{5D90BBC2-3B94-464A-B318-F53B1262AFCB}"/>
              </a:ext>
            </a:extLst>
          </p:cNvPr>
          <p:cNvPicPr>
            <a:picLocks noChangeAspect="1"/>
          </p:cNvPicPr>
          <p:nvPr/>
        </p:nvPicPr>
        <p:blipFill>
          <a:blip r:embed="rId4"/>
          <a:stretch>
            <a:fillRect/>
          </a:stretch>
        </p:blipFill>
        <p:spPr>
          <a:xfrm>
            <a:off x="140678" y="894602"/>
            <a:ext cx="5040923" cy="2156933"/>
          </a:xfrm>
          <a:prstGeom prst="rect">
            <a:avLst/>
          </a:prstGeom>
        </p:spPr>
      </p:pic>
      <p:sp>
        <p:nvSpPr>
          <p:cNvPr id="5" name="Oval 4">
            <a:extLst>
              <a:ext uri="{FF2B5EF4-FFF2-40B4-BE49-F238E27FC236}">
                <a16:creationId xmlns:a16="http://schemas.microsoft.com/office/drawing/2014/main" id="{0CDE3FAE-8772-4E0D-B59B-AA4D26ACB1F1}"/>
              </a:ext>
            </a:extLst>
          </p:cNvPr>
          <p:cNvSpPr/>
          <p:nvPr/>
        </p:nvSpPr>
        <p:spPr>
          <a:xfrm>
            <a:off x="4894384" y="1971954"/>
            <a:ext cx="2403231" cy="7375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Arrow Connector 6">
            <a:extLst>
              <a:ext uri="{FF2B5EF4-FFF2-40B4-BE49-F238E27FC236}">
                <a16:creationId xmlns:a16="http://schemas.microsoft.com/office/drawing/2014/main" id="{7903047C-CE6D-4F5D-B414-E716A2ED90D7}"/>
              </a:ext>
            </a:extLst>
          </p:cNvPr>
          <p:cNvCxnSpPr>
            <a:stCxn id="5" idx="0"/>
          </p:cNvCxnSpPr>
          <p:nvPr/>
        </p:nvCxnSpPr>
        <p:spPr>
          <a:xfrm flipH="1" flipV="1">
            <a:off x="4994031" y="1746738"/>
            <a:ext cx="1101969" cy="225216"/>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B37F327-5BD5-184B-A48A-936D0ADA2ADF}"/>
              </a:ext>
            </a:extLst>
          </p:cNvPr>
          <p:cNvSpPr txBox="1"/>
          <p:nvPr/>
        </p:nvSpPr>
        <p:spPr>
          <a:xfrm>
            <a:off x="992000" y="3231794"/>
            <a:ext cx="3659513" cy="2462213"/>
          </a:xfrm>
          <a:prstGeom prst="rect">
            <a:avLst/>
          </a:prstGeom>
          <a:noFill/>
        </p:spPr>
        <p:txBody>
          <a:bodyPr wrap="square" rtlCol="0">
            <a:spAutoFit/>
          </a:bodyPr>
          <a:lstStyle/>
          <a:p>
            <a:pPr marL="342900" indent="-342900">
              <a:buAutoNum type="arabicPeriod"/>
            </a:pPr>
            <a:r>
              <a:rPr lang="en-US" sz="2200" dirty="0"/>
              <a:t>Actions</a:t>
            </a:r>
          </a:p>
          <a:p>
            <a:pPr marL="342900" indent="-342900">
              <a:buAutoNum type="arabicPeriod"/>
            </a:pPr>
            <a:r>
              <a:rPr lang="en-US" sz="2200" dirty="0"/>
              <a:t>Copy</a:t>
            </a:r>
          </a:p>
          <a:p>
            <a:pPr marL="342900" indent="-342900">
              <a:buAutoNum type="arabicPeriod"/>
            </a:pPr>
            <a:r>
              <a:rPr lang="en-US" sz="2200" dirty="0"/>
              <a:t>Paste</a:t>
            </a:r>
          </a:p>
          <a:p>
            <a:pPr marL="342900" indent="-342900">
              <a:buAutoNum type="arabicPeriod"/>
            </a:pPr>
            <a:r>
              <a:rPr lang="en-US" sz="2200" dirty="0"/>
              <a:t>Recalculate</a:t>
            </a:r>
          </a:p>
          <a:p>
            <a:pPr marL="342900" indent="-342900">
              <a:buAutoNum type="arabicPeriod"/>
            </a:pPr>
            <a:r>
              <a:rPr lang="en-US" sz="2200" dirty="0"/>
              <a:t>Rebuild sheet</a:t>
            </a:r>
          </a:p>
          <a:p>
            <a:pPr marL="342900" indent="-342900">
              <a:buAutoNum type="arabicPeriod"/>
            </a:pPr>
            <a:r>
              <a:rPr lang="en-US" sz="2200" dirty="0"/>
              <a:t>Rebuild current workbook</a:t>
            </a:r>
          </a:p>
          <a:p>
            <a:pPr marL="342900" indent="-342900">
              <a:buAutoNum type="arabicPeriod"/>
            </a:pPr>
            <a:r>
              <a:rPr lang="en-US" sz="2200" dirty="0"/>
              <a:t>Autofit</a:t>
            </a:r>
          </a:p>
        </p:txBody>
      </p:sp>
      <p:sp>
        <p:nvSpPr>
          <p:cNvPr id="8" name="Oval 7">
            <a:extLst>
              <a:ext uri="{FF2B5EF4-FFF2-40B4-BE49-F238E27FC236}">
                <a16:creationId xmlns:a16="http://schemas.microsoft.com/office/drawing/2014/main" id="{4A76579E-2BB1-FB49-B334-18157C21D9AC}"/>
              </a:ext>
            </a:extLst>
          </p:cNvPr>
          <p:cNvSpPr/>
          <p:nvPr/>
        </p:nvSpPr>
        <p:spPr>
          <a:xfrm>
            <a:off x="1152546" y="1028318"/>
            <a:ext cx="357809" cy="4276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2</a:t>
            </a:r>
          </a:p>
        </p:txBody>
      </p:sp>
      <p:sp>
        <p:nvSpPr>
          <p:cNvPr id="9" name="Oval 8">
            <a:extLst>
              <a:ext uri="{FF2B5EF4-FFF2-40B4-BE49-F238E27FC236}">
                <a16:creationId xmlns:a16="http://schemas.microsoft.com/office/drawing/2014/main" id="{36C3814A-7625-264A-B0E5-0CADF317686C}"/>
              </a:ext>
            </a:extLst>
          </p:cNvPr>
          <p:cNvSpPr/>
          <p:nvPr/>
        </p:nvSpPr>
        <p:spPr>
          <a:xfrm>
            <a:off x="1788650" y="1028318"/>
            <a:ext cx="357809" cy="4276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3</a:t>
            </a:r>
          </a:p>
        </p:txBody>
      </p:sp>
      <p:sp>
        <p:nvSpPr>
          <p:cNvPr id="10" name="Oval 9">
            <a:extLst>
              <a:ext uri="{FF2B5EF4-FFF2-40B4-BE49-F238E27FC236}">
                <a16:creationId xmlns:a16="http://schemas.microsoft.com/office/drawing/2014/main" id="{267B8C2C-A052-2D40-BF28-2F537E2E4637}"/>
              </a:ext>
            </a:extLst>
          </p:cNvPr>
          <p:cNvSpPr/>
          <p:nvPr/>
        </p:nvSpPr>
        <p:spPr>
          <a:xfrm>
            <a:off x="2522223" y="1012014"/>
            <a:ext cx="357809" cy="4276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4</a:t>
            </a:r>
          </a:p>
        </p:txBody>
      </p:sp>
      <p:sp>
        <p:nvSpPr>
          <p:cNvPr id="11" name="Oval 10">
            <a:extLst>
              <a:ext uri="{FF2B5EF4-FFF2-40B4-BE49-F238E27FC236}">
                <a16:creationId xmlns:a16="http://schemas.microsoft.com/office/drawing/2014/main" id="{04608B87-0F3A-E74F-8137-4A9BBA9971E1}"/>
              </a:ext>
            </a:extLst>
          </p:cNvPr>
          <p:cNvSpPr/>
          <p:nvPr/>
        </p:nvSpPr>
        <p:spPr>
          <a:xfrm>
            <a:off x="3171382" y="1036483"/>
            <a:ext cx="357809" cy="4276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5</a:t>
            </a:r>
          </a:p>
        </p:txBody>
      </p:sp>
      <p:sp>
        <p:nvSpPr>
          <p:cNvPr id="12" name="Oval 11">
            <a:extLst>
              <a:ext uri="{FF2B5EF4-FFF2-40B4-BE49-F238E27FC236}">
                <a16:creationId xmlns:a16="http://schemas.microsoft.com/office/drawing/2014/main" id="{8C8A9E66-F883-DE41-85B9-70D618C9BAF1}"/>
              </a:ext>
            </a:extLst>
          </p:cNvPr>
          <p:cNvSpPr/>
          <p:nvPr/>
        </p:nvSpPr>
        <p:spPr>
          <a:xfrm>
            <a:off x="3818682" y="1036483"/>
            <a:ext cx="357809" cy="4276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6</a:t>
            </a:r>
          </a:p>
        </p:txBody>
      </p:sp>
      <p:sp>
        <p:nvSpPr>
          <p:cNvPr id="13" name="Oval 12">
            <a:extLst>
              <a:ext uri="{FF2B5EF4-FFF2-40B4-BE49-F238E27FC236}">
                <a16:creationId xmlns:a16="http://schemas.microsoft.com/office/drawing/2014/main" id="{23074D24-AD2C-DC42-87F5-F5C2D9E4AE6E}"/>
              </a:ext>
            </a:extLst>
          </p:cNvPr>
          <p:cNvSpPr/>
          <p:nvPr/>
        </p:nvSpPr>
        <p:spPr>
          <a:xfrm>
            <a:off x="4408293" y="1036483"/>
            <a:ext cx="357809" cy="4276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7</a:t>
            </a:r>
          </a:p>
        </p:txBody>
      </p:sp>
      <p:sp>
        <p:nvSpPr>
          <p:cNvPr id="14" name="Oval 13">
            <a:extLst>
              <a:ext uri="{FF2B5EF4-FFF2-40B4-BE49-F238E27FC236}">
                <a16:creationId xmlns:a16="http://schemas.microsoft.com/office/drawing/2014/main" id="{FA4E939A-1A67-3A44-B7B2-A6138715DD6A}"/>
              </a:ext>
            </a:extLst>
          </p:cNvPr>
          <p:cNvSpPr/>
          <p:nvPr/>
        </p:nvSpPr>
        <p:spPr>
          <a:xfrm>
            <a:off x="161062" y="1927947"/>
            <a:ext cx="357809" cy="4276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1</a:t>
            </a:r>
          </a:p>
        </p:txBody>
      </p:sp>
    </p:spTree>
    <p:extLst>
      <p:ext uri="{BB962C8B-B14F-4D97-AF65-F5344CB8AC3E}">
        <p14:creationId xmlns:p14="http://schemas.microsoft.com/office/powerpoint/2010/main" val="250214470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2B304D-8C6F-476A-A3CC-ED036A73B807}"/>
              </a:ext>
            </a:extLst>
          </p:cNvPr>
          <p:cNvSpPr>
            <a:spLocks noGrp="1"/>
          </p:cNvSpPr>
          <p:nvPr>
            <p:ph type="title"/>
          </p:nvPr>
        </p:nvSpPr>
        <p:spPr/>
        <p:txBody>
          <a:bodyPr vert="horz" lIns="91440" tIns="45720" rIns="91440" bIns="45720" rtlCol="0" anchor="ctr">
            <a:noAutofit/>
          </a:bodyPr>
          <a:lstStyle/>
          <a:p>
            <a:pPr algn="ctr"/>
            <a:r>
              <a:rPr lang="en-AU" sz="4000" b="1" dirty="0" err="1"/>
              <a:t>CoreBIS</a:t>
            </a:r>
            <a:r>
              <a:rPr lang="en-AU" sz="4000" b="1" dirty="0"/>
              <a:t> buttons</a:t>
            </a:r>
          </a:p>
        </p:txBody>
      </p:sp>
      <p:pic>
        <p:nvPicPr>
          <p:cNvPr id="4" name="Picture 3">
            <a:extLst>
              <a:ext uri="{FF2B5EF4-FFF2-40B4-BE49-F238E27FC236}">
                <a16:creationId xmlns:a16="http://schemas.microsoft.com/office/drawing/2014/main" id="{231D9B62-DF5D-43E2-B454-D3970CF5422E}"/>
              </a:ext>
            </a:extLst>
          </p:cNvPr>
          <p:cNvPicPr>
            <a:picLocks noChangeAspect="1"/>
          </p:cNvPicPr>
          <p:nvPr/>
        </p:nvPicPr>
        <p:blipFill>
          <a:blip r:embed="rId3"/>
          <a:stretch>
            <a:fillRect/>
          </a:stretch>
        </p:blipFill>
        <p:spPr>
          <a:xfrm>
            <a:off x="239970" y="850707"/>
            <a:ext cx="11070885" cy="4529676"/>
          </a:xfrm>
          <a:prstGeom prst="rect">
            <a:avLst/>
          </a:prstGeom>
        </p:spPr>
      </p:pic>
      <p:sp>
        <p:nvSpPr>
          <p:cNvPr id="5" name="Oval 4">
            <a:extLst>
              <a:ext uri="{FF2B5EF4-FFF2-40B4-BE49-F238E27FC236}">
                <a16:creationId xmlns:a16="http://schemas.microsoft.com/office/drawing/2014/main" id="{E28191AC-6BEF-43F2-BA2C-55885E3CE943}"/>
              </a:ext>
            </a:extLst>
          </p:cNvPr>
          <p:cNvSpPr/>
          <p:nvPr/>
        </p:nvSpPr>
        <p:spPr>
          <a:xfrm>
            <a:off x="6625832" y="2120348"/>
            <a:ext cx="1842307" cy="48210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3BDB483A-3976-4D12-A931-4A14CFE2C102}"/>
              </a:ext>
            </a:extLst>
          </p:cNvPr>
          <p:cNvSpPr/>
          <p:nvPr/>
        </p:nvSpPr>
        <p:spPr>
          <a:xfrm>
            <a:off x="1077249" y="3115545"/>
            <a:ext cx="1822939" cy="48210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ounded Rectangular Callout 5">
            <a:extLst>
              <a:ext uri="{FF2B5EF4-FFF2-40B4-BE49-F238E27FC236}">
                <a16:creationId xmlns:a16="http://schemas.microsoft.com/office/drawing/2014/main" id="{20CDFDCD-EDB9-8E4C-AC55-8BF65E580AAB}"/>
              </a:ext>
            </a:extLst>
          </p:cNvPr>
          <p:cNvSpPr/>
          <p:nvPr/>
        </p:nvSpPr>
        <p:spPr>
          <a:xfrm>
            <a:off x="10177670" y="2361400"/>
            <a:ext cx="1590260" cy="898635"/>
          </a:xfrm>
          <a:prstGeom prst="wedgeRoundRectCallout">
            <a:avLst>
              <a:gd name="adj1" fmla="val -159819"/>
              <a:gd name="adj2" fmla="val -3559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Dark blue = no context</a:t>
            </a:r>
          </a:p>
        </p:txBody>
      </p:sp>
      <p:sp>
        <p:nvSpPr>
          <p:cNvPr id="8" name="Rounded Rectangular Callout 7">
            <a:extLst>
              <a:ext uri="{FF2B5EF4-FFF2-40B4-BE49-F238E27FC236}">
                <a16:creationId xmlns:a16="http://schemas.microsoft.com/office/drawing/2014/main" id="{37B6FC82-DC5D-4042-9C65-62276A5B44CA}"/>
              </a:ext>
            </a:extLst>
          </p:cNvPr>
          <p:cNvSpPr/>
          <p:nvPr/>
        </p:nvSpPr>
        <p:spPr>
          <a:xfrm>
            <a:off x="3544957" y="5557975"/>
            <a:ext cx="1590260" cy="898635"/>
          </a:xfrm>
          <a:prstGeom prst="wedgeRoundRectCallout">
            <a:avLst>
              <a:gd name="adj1" fmla="val -120652"/>
              <a:gd name="adj2" fmla="val -27154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light blue = context to cell</a:t>
            </a:r>
          </a:p>
        </p:txBody>
      </p:sp>
      <p:sp>
        <p:nvSpPr>
          <p:cNvPr id="9" name="Oval 8">
            <a:extLst>
              <a:ext uri="{FF2B5EF4-FFF2-40B4-BE49-F238E27FC236}">
                <a16:creationId xmlns:a16="http://schemas.microsoft.com/office/drawing/2014/main" id="{6771F6AA-B69B-3642-8139-0918009F7197}"/>
              </a:ext>
            </a:extLst>
          </p:cNvPr>
          <p:cNvSpPr/>
          <p:nvPr/>
        </p:nvSpPr>
        <p:spPr>
          <a:xfrm>
            <a:off x="1829820" y="1477617"/>
            <a:ext cx="1822939" cy="48210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Oval 9">
            <a:extLst>
              <a:ext uri="{FF2B5EF4-FFF2-40B4-BE49-F238E27FC236}">
                <a16:creationId xmlns:a16="http://schemas.microsoft.com/office/drawing/2014/main" id="{274905E2-D63A-7C4B-AF99-F6CA142B0A00}"/>
              </a:ext>
            </a:extLst>
          </p:cNvPr>
          <p:cNvSpPr/>
          <p:nvPr/>
        </p:nvSpPr>
        <p:spPr>
          <a:xfrm>
            <a:off x="0" y="1476016"/>
            <a:ext cx="1822939" cy="48210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Oval 10">
            <a:extLst>
              <a:ext uri="{FF2B5EF4-FFF2-40B4-BE49-F238E27FC236}">
                <a16:creationId xmlns:a16="http://schemas.microsoft.com/office/drawing/2014/main" id="{2CE299D6-62CD-4947-AD5E-101179EB1655}"/>
              </a:ext>
            </a:extLst>
          </p:cNvPr>
          <p:cNvSpPr/>
          <p:nvPr/>
        </p:nvSpPr>
        <p:spPr>
          <a:xfrm>
            <a:off x="3707806" y="1477617"/>
            <a:ext cx="1822939" cy="48210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70471975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AD8602-BCCF-4EDD-8D48-4FAFAF91127A}"/>
              </a:ext>
            </a:extLst>
          </p:cNvPr>
          <p:cNvSpPr>
            <a:spLocks noGrp="1"/>
          </p:cNvSpPr>
          <p:nvPr>
            <p:ph idx="1"/>
          </p:nvPr>
        </p:nvSpPr>
        <p:spPr>
          <a:xfrm>
            <a:off x="666427" y="929898"/>
            <a:ext cx="10687373" cy="4788977"/>
          </a:xfrm>
        </p:spPr>
        <p:txBody>
          <a:bodyPr>
            <a:normAutofit fontScale="92500" lnSpcReduction="20000"/>
          </a:bodyPr>
          <a:lstStyle/>
          <a:p>
            <a:r>
              <a:rPr lang="en-AU" dirty="0"/>
              <a:t>Taxonomy</a:t>
            </a:r>
          </a:p>
          <a:p>
            <a:endParaRPr lang="en-AU" dirty="0"/>
          </a:p>
          <a:p>
            <a:r>
              <a:rPr lang="en-AU" dirty="0"/>
              <a:t>Plain English Taxonomy</a:t>
            </a:r>
          </a:p>
          <a:p>
            <a:endParaRPr lang="en-AU" dirty="0"/>
          </a:p>
          <a:p>
            <a:r>
              <a:rPr lang="en-AU" dirty="0"/>
              <a:t>Form versions</a:t>
            </a:r>
          </a:p>
          <a:p>
            <a:endParaRPr lang="en-AU" dirty="0"/>
          </a:p>
          <a:p>
            <a:r>
              <a:rPr lang="en-AU" dirty="0"/>
              <a:t>Form variants</a:t>
            </a:r>
          </a:p>
          <a:p>
            <a:endParaRPr lang="en-AU" dirty="0"/>
          </a:p>
          <a:p>
            <a:r>
              <a:rPr lang="en-AU" dirty="0"/>
              <a:t>Changes to Forms</a:t>
            </a:r>
          </a:p>
          <a:p>
            <a:endParaRPr lang="en-AU" dirty="0"/>
          </a:p>
          <a:p>
            <a:r>
              <a:rPr lang="en-AU" dirty="0"/>
              <a:t>Validation rules</a:t>
            </a:r>
          </a:p>
          <a:p>
            <a:endParaRPr lang="en-AU" dirty="0"/>
          </a:p>
          <a:p>
            <a:r>
              <a:rPr lang="en-AU" dirty="0"/>
              <a:t>Derivation rules</a:t>
            </a:r>
          </a:p>
          <a:p>
            <a:pPr marL="0" indent="0">
              <a:buNone/>
            </a:pPr>
            <a:endParaRPr lang="en-AU" dirty="0"/>
          </a:p>
          <a:p>
            <a:pPr marL="0" indent="0">
              <a:buNone/>
            </a:pPr>
            <a:endParaRPr lang="en-AU" dirty="0"/>
          </a:p>
        </p:txBody>
      </p:sp>
      <p:sp>
        <p:nvSpPr>
          <p:cNvPr id="3" name="Title 2">
            <a:extLst>
              <a:ext uri="{FF2B5EF4-FFF2-40B4-BE49-F238E27FC236}">
                <a16:creationId xmlns:a16="http://schemas.microsoft.com/office/drawing/2014/main" id="{F10612C2-00D8-4B7E-B097-80FA8B5D339F}"/>
              </a:ext>
            </a:extLst>
          </p:cNvPr>
          <p:cNvSpPr>
            <a:spLocks noGrp="1"/>
          </p:cNvSpPr>
          <p:nvPr>
            <p:ph type="title"/>
          </p:nvPr>
        </p:nvSpPr>
        <p:spPr/>
        <p:txBody>
          <a:bodyPr/>
          <a:lstStyle/>
          <a:p>
            <a:pPr algn="ctr"/>
            <a:r>
              <a:rPr lang="en-AU" sz="4000" b="1" dirty="0"/>
              <a:t>APRA</a:t>
            </a:r>
            <a:r>
              <a:rPr lang="en-AU" dirty="0"/>
              <a:t> </a:t>
            </a:r>
            <a:r>
              <a:rPr lang="en-AU" sz="4000" b="1" dirty="0"/>
              <a:t>Components</a:t>
            </a:r>
          </a:p>
        </p:txBody>
      </p:sp>
    </p:spTree>
    <p:extLst>
      <p:ext uri="{BB962C8B-B14F-4D97-AF65-F5344CB8AC3E}">
        <p14:creationId xmlns:p14="http://schemas.microsoft.com/office/powerpoint/2010/main" val="167095847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AE9AA1-8C98-4B2B-B25A-68913FE16F0C}"/>
              </a:ext>
            </a:extLst>
          </p:cNvPr>
          <p:cNvSpPr>
            <a:spLocks noGrp="1"/>
          </p:cNvSpPr>
          <p:nvPr>
            <p:ph type="title"/>
          </p:nvPr>
        </p:nvSpPr>
        <p:spPr/>
        <p:txBody>
          <a:bodyPr vert="horz" lIns="91440" tIns="45720" rIns="91440" bIns="45720" rtlCol="0" anchor="ctr">
            <a:noAutofit/>
          </a:bodyPr>
          <a:lstStyle/>
          <a:p>
            <a:pPr algn="ctr"/>
            <a:r>
              <a:rPr lang="en-AU" sz="4000" b="1" dirty="0"/>
              <a:t>Delivery Process</a:t>
            </a:r>
          </a:p>
        </p:txBody>
      </p:sp>
      <p:sp>
        <p:nvSpPr>
          <p:cNvPr id="2" name="TextBox 1">
            <a:extLst>
              <a:ext uri="{FF2B5EF4-FFF2-40B4-BE49-F238E27FC236}">
                <a16:creationId xmlns:a16="http://schemas.microsoft.com/office/drawing/2014/main" id="{49EB51C7-E22F-453E-B8B9-7D1E9F7A8D12}"/>
              </a:ext>
            </a:extLst>
          </p:cNvPr>
          <p:cNvSpPr txBox="1"/>
          <p:nvPr/>
        </p:nvSpPr>
        <p:spPr>
          <a:xfrm>
            <a:off x="838200" y="1125415"/>
            <a:ext cx="10662138" cy="5632311"/>
          </a:xfrm>
          <a:prstGeom prst="rect">
            <a:avLst/>
          </a:prstGeom>
          <a:noFill/>
        </p:spPr>
        <p:txBody>
          <a:bodyPr wrap="square" rtlCol="0">
            <a:spAutoFit/>
          </a:bodyPr>
          <a:lstStyle/>
          <a:p>
            <a:r>
              <a:rPr lang="en-AU" dirty="0"/>
              <a:t>SECURITY</a:t>
            </a:r>
          </a:p>
          <a:p>
            <a:pPr marL="342900" indent="-342900">
              <a:buFont typeface="+mj-lt"/>
              <a:buAutoNum type="arabicPeriod"/>
            </a:pPr>
            <a:r>
              <a:rPr lang="en-AU" dirty="0"/>
              <a:t>Security setup of users</a:t>
            </a:r>
          </a:p>
          <a:p>
            <a:pPr marL="342900" indent="-342900">
              <a:buFont typeface="+mj-lt"/>
              <a:buAutoNum type="arabicPeriod"/>
            </a:pPr>
            <a:endParaRPr lang="en-AU" dirty="0"/>
          </a:p>
          <a:p>
            <a:r>
              <a:rPr lang="en-AU" dirty="0"/>
              <a:t>DATA</a:t>
            </a:r>
          </a:p>
          <a:p>
            <a:pPr marL="342900" indent="-342900">
              <a:buFont typeface="+mj-lt"/>
              <a:buAutoNum type="arabicPeriod"/>
            </a:pPr>
            <a:r>
              <a:rPr lang="en-AU" dirty="0"/>
              <a:t>High level analysis of your data (complete)</a:t>
            </a:r>
          </a:p>
          <a:p>
            <a:pPr marL="342900" indent="-342900">
              <a:buFont typeface="+mj-lt"/>
              <a:buAutoNum type="arabicPeriod"/>
            </a:pPr>
            <a:r>
              <a:rPr lang="en-AU" dirty="0"/>
              <a:t>Detailed base cube design (complete)</a:t>
            </a:r>
          </a:p>
          <a:p>
            <a:pPr marL="342900" indent="-342900">
              <a:buFont typeface="+mj-lt"/>
              <a:buAutoNum type="arabicPeriod"/>
            </a:pPr>
            <a:r>
              <a:rPr lang="en-AU" dirty="0"/>
              <a:t>Create business dimensions in CoreBIS (</a:t>
            </a:r>
            <a:r>
              <a:rPr lang="en-AU" dirty="0" err="1"/>
              <a:t>wip</a:t>
            </a:r>
            <a:r>
              <a:rPr lang="en-AU" dirty="0"/>
              <a:t>)</a:t>
            </a:r>
          </a:p>
          <a:p>
            <a:pPr marL="342900" indent="-342900">
              <a:buFont typeface="+mj-lt"/>
              <a:buAutoNum type="arabicPeriod"/>
            </a:pPr>
            <a:r>
              <a:rPr lang="en-AU" dirty="0"/>
              <a:t>Create SBR dimensions in CoreBIS (</a:t>
            </a:r>
            <a:r>
              <a:rPr lang="en-AU" dirty="0" err="1"/>
              <a:t>wip</a:t>
            </a:r>
            <a:r>
              <a:rPr lang="en-AU" dirty="0"/>
              <a:t>)</a:t>
            </a:r>
          </a:p>
          <a:p>
            <a:pPr marL="342900" indent="-342900">
              <a:buFont typeface="+mj-lt"/>
              <a:buAutoNum type="arabicPeriod"/>
            </a:pPr>
            <a:r>
              <a:rPr lang="en-AU" dirty="0"/>
              <a:t>Create base cubes (</a:t>
            </a:r>
            <a:r>
              <a:rPr lang="en-AU" dirty="0" err="1"/>
              <a:t>wip</a:t>
            </a:r>
            <a:r>
              <a:rPr lang="en-AU" dirty="0"/>
              <a:t>)</a:t>
            </a:r>
          </a:p>
          <a:p>
            <a:pPr marL="342900" indent="-342900">
              <a:buFont typeface="+mj-lt"/>
              <a:buAutoNum type="arabicPeriod"/>
            </a:pPr>
            <a:r>
              <a:rPr lang="en-AU" dirty="0"/>
              <a:t>Create tagged cubes (</a:t>
            </a:r>
            <a:r>
              <a:rPr lang="en-AU" dirty="0" err="1"/>
              <a:t>wip</a:t>
            </a:r>
            <a:r>
              <a:rPr lang="en-AU" dirty="0"/>
              <a:t>)</a:t>
            </a:r>
          </a:p>
          <a:p>
            <a:pPr marL="342900" indent="-342900">
              <a:buFont typeface="+mj-lt"/>
              <a:buAutoNum type="arabicPeriod"/>
            </a:pPr>
            <a:r>
              <a:rPr lang="en-AU" dirty="0"/>
              <a:t>Tag data (training - BA)</a:t>
            </a:r>
          </a:p>
          <a:p>
            <a:pPr marL="342900" indent="-342900">
              <a:buFont typeface="+mj-lt"/>
              <a:buAutoNum type="arabicPeriod"/>
            </a:pPr>
            <a:r>
              <a:rPr lang="en-AU" dirty="0"/>
              <a:t>Map data (training - BA)</a:t>
            </a:r>
          </a:p>
          <a:p>
            <a:pPr marL="285750" indent="-285750">
              <a:buFont typeface="Arial" panose="020B0604020202020204" pitchFamily="34" charset="0"/>
              <a:buChar char="•"/>
            </a:pPr>
            <a:endParaRPr lang="en-AU" dirty="0"/>
          </a:p>
          <a:p>
            <a:r>
              <a:rPr lang="en-AU" dirty="0"/>
              <a:t>WORKFLOW</a:t>
            </a:r>
          </a:p>
          <a:p>
            <a:pPr marL="342900" indent="-342900">
              <a:buAutoNum type="arabicPeriod"/>
            </a:pPr>
            <a:r>
              <a:rPr lang="en-AU" dirty="0"/>
              <a:t>Create period</a:t>
            </a:r>
          </a:p>
          <a:p>
            <a:pPr marL="342900" indent="-342900">
              <a:buAutoNum type="arabicPeriod"/>
            </a:pPr>
            <a:r>
              <a:rPr lang="en-AU" dirty="0"/>
              <a:t>Assign users to workflow</a:t>
            </a:r>
          </a:p>
          <a:p>
            <a:pPr marL="285750" indent="-285750">
              <a:buFont typeface="Arial" panose="020B0604020202020204" pitchFamily="34" charset="0"/>
              <a:buChar char="•"/>
            </a:pPr>
            <a:endParaRPr lang="en-AU" dirty="0"/>
          </a:p>
          <a:p>
            <a:endParaRPr lang="en-AU" dirty="0"/>
          </a:p>
          <a:p>
            <a:pPr marL="285750" indent="-285750">
              <a:buFont typeface="Arial" panose="020B0604020202020204" pitchFamily="34" charset="0"/>
              <a:buChar char="•"/>
            </a:pPr>
            <a:endParaRPr lang="en-AU" dirty="0"/>
          </a:p>
          <a:p>
            <a:endParaRPr lang="en-AU" dirty="0"/>
          </a:p>
        </p:txBody>
      </p:sp>
    </p:spTree>
    <p:extLst>
      <p:ext uri="{BB962C8B-B14F-4D97-AF65-F5344CB8AC3E}">
        <p14:creationId xmlns:p14="http://schemas.microsoft.com/office/powerpoint/2010/main" val="255303556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84AC3F-8EB3-374F-AB5B-B2CE12D44E86}"/>
              </a:ext>
            </a:extLst>
          </p:cNvPr>
          <p:cNvSpPr>
            <a:spLocks noGrp="1"/>
          </p:cNvSpPr>
          <p:nvPr>
            <p:ph type="title"/>
          </p:nvPr>
        </p:nvSpPr>
        <p:spPr/>
        <p:txBody>
          <a:bodyPr vert="horz" lIns="91440" tIns="45720" rIns="91440" bIns="45720" rtlCol="0" anchor="ctr">
            <a:noAutofit/>
          </a:bodyPr>
          <a:lstStyle/>
          <a:p>
            <a:pPr algn="ctr"/>
            <a:r>
              <a:rPr lang="en-US" sz="4000" b="1" dirty="0"/>
              <a:t>Period End Process</a:t>
            </a:r>
          </a:p>
        </p:txBody>
      </p:sp>
      <p:graphicFrame>
        <p:nvGraphicFramePr>
          <p:cNvPr id="4" name="Diagram 3">
            <a:extLst>
              <a:ext uri="{FF2B5EF4-FFF2-40B4-BE49-F238E27FC236}">
                <a16:creationId xmlns:a16="http://schemas.microsoft.com/office/drawing/2014/main" id="{05B539C4-970F-F048-98A1-1142776052B2}"/>
              </a:ext>
            </a:extLst>
          </p:cNvPr>
          <p:cNvGraphicFramePr/>
          <p:nvPr>
            <p:extLst>
              <p:ext uri="{D42A27DB-BD31-4B8C-83A1-F6EECF244321}">
                <p14:modId xmlns:p14="http://schemas.microsoft.com/office/powerpoint/2010/main" val="3771662068"/>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6786371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CD0C21-D160-4F15-A832-2F2A7AB175C1}"/>
              </a:ext>
            </a:extLst>
          </p:cNvPr>
          <p:cNvSpPr>
            <a:spLocks noGrp="1"/>
          </p:cNvSpPr>
          <p:nvPr>
            <p:ph type="title"/>
          </p:nvPr>
        </p:nvSpPr>
        <p:spPr/>
        <p:txBody>
          <a:bodyPr vert="horz" lIns="91440" tIns="45720" rIns="91440" bIns="45720" rtlCol="0" anchor="ctr">
            <a:noAutofit/>
          </a:bodyPr>
          <a:lstStyle/>
          <a:p>
            <a:pPr algn="ctr"/>
            <a:r>
              <a:rPr lang="en-AU" sz="4000" b="1" dirty="0"/>
              <a:t>Dashboard</a:t>
            </a:r>
          </a:p>
        </p:txBody>
      </p:sp>
      <p:pic>
        <p:nvPicPr>
          <p:cNvPr id="5" name="Picture 4">
            <a:extLst>
              <a:ext uri="{FF2B5EF4-FFF2-40B4-BE49-F238E27FC236}">
                <a16:creationId xmlns:a16="http://schemas.microsoft.com/office/drawing/2014/main" id="{B609CA8E-6C9D-9449-AF0C-C75A05938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717" y="825711"/>
            <a:ext cx="10565421" cy="5067187"/>
          </a:xfrm>
          <a:prstGeom prst="rect">
            <a:avLst/>
          </a:prstGeom>
        </p:spPr>
      </p:pic>
      <p:sp>
        <p:nvSpPr>
          <p:cNvPr id="6" name="Oval 5">
            <a:extLst>
              <a:ext uri="{FF2B5EF4-FFF2-40B4-BE49-F238E27FC236}">
                <a16:creationId xmlns:a16="http://schemas.microsoft.com/office/drawing/2014/main" id="{56F9B71F-29AE-BF43-A908-3CEEEEDEDFED}"/>
              </a:ext>
            </a:extLst>
          </p:cNvPr>
          <p:cNvSpPr/>
          <p:nvPr/>
        </p:nvSpPr>
        <p:spPr>
          <a:xfrm>
            <a:off x="675862" y="1621790"/>
            <a:ext cx="1822939" cy="73753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97494117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241E27-21BE-4E9D-AD96-F6FADE01B5A7}"/>
              </a:ext>
            </a:extLst>
          </p:cNvPr>
          <p:cNvSpPr>
            <a:spLocks noGrp="1"/>
          </p:cNvSpPr>
          <p:nvPr>
            <p:ph type="title"/>
          </p:nvPr>
        </p:nvSpPr>
        <p:spPr>
          <a:xfrm>
            <a:off x="92728" y="0"/>
            <a:ext cx="12002816" cy="737534"/>
          </a:xfrm>
        </p:spPr>
        <p:txBody>
          <a:bodyPr vert="horz" lIns="91440" tIns="45720" rIns="91440" bIns="45720" rtlCol="0" anchor="ctr">
            <a:noAutofit/>
          </a:bodyPr>
          <a:lstStyle/>
          <a:p>
            <a:pPr algn="ctr"/>
            <a:r>
              <a:rPr lang="en-AU" sz="3200" b="1" dirty="0"/>
              <a:t>Workflow Task Detail – 2 Separate workflows!</a:t>
            </a:r>
          </a:p>
        </p:txBody>
      </p:sp>
      <p:pic>
        <p:nvPicPr>
          <p:cNvPr id="11" name="Picture 10">
            <a:extLst>
              <a:ext uri="{FF2B5EF4-FFF2-40B4-BE49-F238E27FC236}">
                <a16:creationId xmlns:a16="http://schemas.microsoft.com/office/drawing/2014/main" id="{112162FA-34FE-1C4C-860A-1180EBEE2A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64" y="963980"/>
            <a:ext cx="11261072" cy="3540600"/>
          </a:xfrm>
          <a:prstGeom prst="rect">
            <a:avLst/>
          </a:prstGeom>
        </p:spPr>
      </p:pic>
      <p:sp>
        <p:nvSpPr>
          <p:cNvPr id="14" name="Oval 13">
            <a:extLst>
              <a:ext uri="{FF2B5EF4-FFF2-40B4-BE49-F238E27FC236}">
                <a16:creationId xmlns:a16="http://schemas.microsoft.com/office/drawing/2014/main" id="{435B54D2-C59D-B943-BA4C-36A49377D646}"/>
              </a:ext>
            </a:extLst>
          </p:cNvPr>
          <p:cNvSpPr/>
          <p:nvPr/>
        </p:nvSpPr>
        <p:spPr>
          <a:xfrm>
            <a:off x="1517373" y="2780968"/>
            <a:ext cx="496958" cy="42312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1</a:t>
            </a:r>
          </a:p>
        </p:txBody>
      </p:sp>
      <p:sp>
        <p:nvSpPr>
          <p:cNvPr id="15" name="TextBox 14">
            <a:extLst>
              <a:ext uri="{FF2B5EF4-FFF2-40B4-BE49-F238E27FC236}">
                <a16:creationId xmlns:a16="http://schemas.microsoft.com/office/drawing/2014/main" id="{CA9EF73D-1D53-1647-B312-A5B7D78E7CCC}"/>
              </a:ext>
            </a:extLst>
          </p:cNvPr>
          <p:cNvSpPr txBox="1"/>
          <p:nvPr/>
        </p:nvSpPr>
        <p:spPr>
          <a:xfrm>
            <a:off x="443946" y="4731026"/>
            <a:ext cx="11121890" cy="923330"/>
          </a:xfrm>
          <a:prstGeom prst="rect">
            <a:avLst/>
          </a:prstGeom>
          <a:noFill/>
        </p:spPr>
        <p:txBody>
          <a:bodyPr wrap="square" rtlCol="0">
            <a:spAutoFit/>
          </a:bodyPr>
          <a:lstStyle/>
          <a:p>
            <a:pPr marL="342900" indent="-342900">
              <a:buAutoNum type="arabicPeriod"/>
            </a:pPr>
            <a:r>
              <a:rPr lang="en-US" dirty="0" err="1"/>
              <a:t>DataSources</a:t>
            </a:r>
            <a:r>
              <a:rPr lang="en-US" dirty="0"/>
              <a:t> WF: this controls approval over the data flowing into </a:t>
            </a:r>
            <a:r>
              <a:rPr lang="en-US" dirty="0" err="1"/>
              <a:t>CoreBIS</a:t>
            </a:r>
            <a:r>
              <a:rPr lang="en-US" dirty="0"/>
              <a:t>, the tagging and the mapping</a:t>
            </a:r>
          </a:p>
          <a:p>
            <a:pPr marL="342900" indent="-342900">
              <a:buAutoNum type="arabicPeriod"/>
            </a:pPr>
            <a:endParaRPr lang="en-US" dirty="0"/>
          </a:p>
          <a:p>
            <a:pPr marL="342900" indent="-342900">
              <a:buAutoNum type="arabicPeriod"/>
            </a:pPr>
            <a:r>
              <a:rPr lang="en-US" dirty="0"/>
              <a:t>Form WF: approves manual adjustments made and submission of the Forms</a:t>
            </a:r>
          </a:p>
        </p:txBody>
      </p:sp>
      <p:sp>
        <p:nvSpPr>
          <p:cNvPr id="16" name="Oval 15">
            <a:extLst>
              <a:ext uri="{FF2B5EF4-FFF2-40B4-BE49-F238E27FC236}">
                <a16:creationId xmlns:a16="http://schemas.microsoft.com/office/drawing/2014/main" id="{E7F75775-D579-8349-B8B7-C7E61586619B}"/>
              </a:ext>
            </a:extLst>
          </p:cNvPr>
          <p:cNvSpPr/>
          <p:nvPr/>
        </p:nvSpPr>
        <p:spPr>
          <a:xfrm>
            <a:off x="1229138" y="3732226"/>
            <a:ext cx="496958" cy="42312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2</a:t>
            </a:r>
          </a:p>
        </p:txBody>
      </p:sp>
    </p:spTree>
    <p:extLst>
      <p:ext uri="{BB962C8B-B14F-4D97-AF65-F5344CB8AC3E}">
        <p14:creationId xmlns:p14="http://schemas.microsoft.com/office/powerpoint/2010/main" val="286848927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241E27-21BE-4E9D-AD96-F6FADE01B5A7}"/>
              </a:ext>
            </a:extLst>
          </p:cNvPr>
          <p:cNvSpPr>
            <a:spLocks noGrp="1"/>
          </p:cNvSpPr>
          <p:nvPr>
            <p:ph type="title"/>
          </p:nvPr>
        </p:nvSpPr>
        <p:spPr/>
        <p:txBody>
          <a:bodyPr vert="horz" lIns="91440" tIns="45720" rIns="91440" bIns="45720" rtlCol="0" anchor="ctr">
            <a:noAutofit/>
          </a:bodyPr>
          <a:lstStyle/>
          <a:p>
            <a:pPr algn="ctr"/>
            <a:r>
              <a:rPr lang="en-AU" sz="4000" b="1" dirty="0"/>
              <a:t>Workflow Task Detail</a:t>
            </a:r>
          </a:p>
        </p:txBody>
      </p:sp>
      <p:pic>
        <p:nvPicPr>
          <p:cNvPr id="11" name="Picture 10">
            <a:extLst>
              <a:ext uri="{FF2B5EF4-FFF2-40B4-BE49-F238E27FC236}">
                <a16:creationId xmlns:a16="http://schemas.microsoft.com/office/drawing/2014/main" id="{112162FA-34FE-1C4C-860A-1180EBEE2A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946" y="800955"/>
            <a:ext cx="11261072" cy="3540600"/>
          </a:xfrm>
          <a:prstGeom prst="rect">
            <a:avLst/>
          </a:prstGeom>
        </p:spPr>
      </p:pic>
      <p:sp>
        <p:nvSpPr>
          <p:cNvPr id="15" name="TextBox 14">
            <a:extLst>
              <a:ext uri="{FF2B5EF4-FFF2-40B4-BE49-F238E27FC236}">
                <a16:creationId xmlns:a16="http://schemas.microsoft.com/office/drawing/2014/main" id="{CA9EF73D-1D53-1647-B312-A5B7D78E7CCC}"/>
              </a:ext>
            </a:extLst>
          </p:cNvPr>
          <p:cNvSpPr txBox="1"/>
          <p:nvPr/>
        </p:nvSpPr>
        <p:spPr>
          <a:xfrm>
            <a:off x="443946" y="4404976"/>
            <a:ext cx="11121890" cy="1754326"/>
          </a:xfrm>
          <a:prstGeom prst="rect">
            <a:avLst/>
          </a:prstGeom>
          <a:noFill/>
        </p:spPr>
        <p:txBody>
          <a:bodyPr wrap="square" rtlCol="0">
            <a:spAutoFit/>
          </a:bodyPr>
          <a:lstStyle/>
          <a:p>
            <a:pPr marL="342900" indent="-342900">
              <a:buAutoNum type="arabicPeriod"/>
            </a:pPr>
            <a:r>
              <a:rPr lang="en-US" dirty="0"/>
              <a:t>Tasks descriptions can be defined</a:t>
            </a:r>
          </a:p>
          <a:p>
            <a:pPr marL="342900" indent="-342900">
              <a:buAutoNum type="arabicPeriod"/>
            </a:pPr>
            <a:r>
              <a:rPr lang="en-US" dirty="0"/>
              <a:t>APRA Due Date – defined by D2A dates due to APRA. These can be changed manually to create internal timelines</a:t>
            </a:r>
          </a:p>
          <a:p>
            <a:pPr marL="342900" indent="-342900">
              <a:buAutoNum type="arabicPeriod"/>
            </a:pPr>
            <a:r>
              <a:rPr lang="en-US" dirty="0"/>
              <a:t>Current status – read, waiting, approved</a:t>
            </a:r>
          </a:p>
          <a:p>
            <a:pPr marL="342900" indent="-342900">
              <a:buAutoNum type="arabicPeriod"/>
            </a:pPr>
            <a:r>
              <a:rPr lang="en-US" dirty="0"/>
              <a:t>User – assigned employee</a:t>
            </a:r>
          </a:p>
          <a:p>
            <a:pPr marL="342900" indent="-342900">
              <a:buAutoNum type="arabicPeriod"/>
            </a:pPr>
            <a:r>
              <a:rPr lang="en-US" dirty="0"/>
              <a:t>Timestamp – time and date for when the task moved into current status</a:t>
            </a:r>
          </a:p>
          <a:p>
            <a:pPr marL="342900" indent="-342900">
              <a:buAutoNum type="arabicPeriod"/>
            </a:pPr>
            <a:r>
              <a:rPr lang="en-US" dirty="0"/>
              <a:t>Comments – status of task</a:t>
            </a:r>
          </a:p>
        </p:txBody>
      </p:sp>
      <p:sp>
        <p:nvSpPr>
          <p:cNvPr id="12" name="Oval 11">
            <a:extLst>
              <a:ext uri="{FF2B5EF4-FFF2-40B4-BE49-F238E27FC236}">
                <a16:creationId xmlns:a16="http://schemas.microsoft.com/office/drawing/2014/main" id="{2ACD0E66-592F-4444-B5AB-6C6008018AF2}"/>
              </a:ext>
            </a:extLst>
          </p:cNvPr>
          <p:cNvSpPr/>
          <p:nvPr/>
        </p:nvSpPr>
        <p:spPr>
          <a:xfrm>
            <a:off x="1702904" y="2274829"/>
            <a:ext cx="496958" cy="42312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1</a:t>
            </a:r>
          </a:p>
        </p:txBody>
      </p:sp>
      <p:sp>
        <p:nvSpPr>
          <p:cNvPr id="16" name="Oval 15">
            <a:extLst>
              <a:ext uri="{FF2B5EF4-FFF2-40B4-BE49-F238E27FC236}">
                <a16:creationId xmlns:a16="http://schemas.microsoft.com/office/drawing/2014/main" id="{56CBD1D7-94C8-0147-8AAF-C9D714E1E400}"/>
              </a:ext>
            </a:extLst>
          </p:cNvPr>
          <p:cNvSpPr/>
          <p:nvPr/>
        </p:nvSpPr>
        <p:spPr>
          <a:xfrm>
            <a:off x="6940821" y="2274829"/>
            <a:ext cx="496958" cy="42312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3</a:t>
            </a:r>
          </a:p>
        </p:txBody>
      </p:sp>
      <p:sp>
        <p:nvSpPr>
          <p:cNvPr id="17" name="Oval 16">
            <a:extLst>
              <a:ext uri="{FF2B5EF4-FFF2-40B4-BE49-F238E27FC236}">
                <a16:creationId xmlns:a16="http://schemas.microsoft.com/office/drawing/2014/main" id="{90F989FA-1375-1C43-9A5A-99AE135CFA3B}"/>
              </a:ext>
            </a:extLst>
          </p:cNvPr>
          <p:cNvSpPr/>
          <p:nvPr/>
        </p:nvSpPr>
        <p:spPr>
          <a:xfrm>
            <a:off x="8302483" y="2262616"/>
            <a:ext cx="496958" cy="42312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4</a:t>
            </a:r>
          </a:p>
        </p:txBody>
      </p:sp>
      <p:sp>
        <p:nvSpPr>
          <p:cNvPr id="18" name="Oval 17">
            <a:extLst>
              <a:ext uri="{FF2B5EF4-FFF2-40B4-BE49-F238E27FC236}">
                <a16:creationId xmlns:a16="http://schemas.microsoft.com/office/drawing/2014/main" id="{2F18E485-1AB6-0246-8468-AD87AE7F3ED5}"/>
              </a:ext>
            </a:extLst>
          </p:cNvPr>
          <p:cNvSpPr/>
          <p:nvPr/>
        </p:nvSpPr>
        <p:spPr>
          <a:xfrm>
            <a:off x="9965633" y="2222721"/>
            <a:ext cx="496958" cy="42312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5</a:t>
            </a:r>
          </a:p>
        </p:txBody>
      </p:sp>
      <p:sp>
        <p:nvSpPr>
          <p:cNvPr id="19" name="Oval 18">
            <a:extLst>
              <a:ext uri="{FF2B5EF4-FFF2-40B4-BE49-F238E27FC236}">
                <a16:creationId xmlns:a16="http://schemas.microsoft.com/office/drawing/2014/main" id="{A1AE8FB6-CDD2-3140-A791-1669A578F1A1}"/>
              </a:ext>
            </a:extLst>
          </p:cNvPr>
          <p:cNvSpPr/>
          <p:nvPr/>
        </p:nvSpPr>
        <p:spPr>
          <a:xfrm>
            <a:off x="11353800" y="2222721"/>
            <a:ext cx="496958" cy="42312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6</a:t>
            </a:r>
          </a:p>
        </p:txBody>
      </p:sp>
      <p:sp>
        <p:nvSpPr>
          <p:cNvPr id="20" name="Oval 19">
            <a:extLst>
              <a:ext uri="{FF2B5EF4-FFF2-40B4-BE49-F238E27FC236}">
                <a16:creationId xmlns:a16="http://schemas.microsoft.com/office/drawing/2014/main" id="{AE4F4F73-6B8C-F145-AF72-B99505AFB509}"/>
              </a:ext>
            </a:extLst>
          </p:cNvPr>
          <p:cNvSpPr/>
          <p:nvPr/>
        </p:nvSpPr>
        <p:spPr>
          <a:xfrm>
            <a:off x="4446102" y="2274829"/>
            <a:ext cx="496958" cy="42312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2</a:t>
            </a:r>
          </a:p>
        </p:txBody>
      </p:sp>
      <p:sp>
        <p:nvSpPr>
          <p:cNvPr id="2" name="Rounded Rectangular Callout 1">
            <a:extLst>
              <a:ext uri="{FF2B5EF4-FFF2-40B4-BE49-F238E27FC236}">
                <a16:creationId xmlns:a16="http://schemas.microsoft.com/office/drawing/2014/main" id="{B319F2EA-B92B-3344-8BD2-962489973F35}"/>
              </a:ext>
            </a:extLst>
          </p:cNvPr>
          <p:cNvSpPr/>
          <p:nvPr/>
        </p:nvSpPr>
        <p:spPr>
          <a:xfrm>
            <a:off x="9607826" y="800955"/>
            <a:ext cx="1550504" cy="1080854"/>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Note: Workflow version </a:t>
            </a:r>
          </a:p>
        </p:txBody>
      </p:sp>
    </p:spTree>
    <p:extLst>
      <p:ext uri="{BB962C8B-B14F-4D97-AF65-F5344CB8AC3E}">
        <p14:creationId xmlns:p14="http://schemas.microsoft.com/office/powerpoint/2010/main" val="54637610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760EF3-03A9-6F44-9C9C-959F13FB69B6}"/>
              </a:ext>
            </a:extLst>
          </p:cNvPr>
          <p:cNvSpPr>
            <a:spLocks noGrp="1"/>
          </p:cNvSpPr>
          <p:nvPr>
            <p:ph type="title"/>
          </p:nvPr>
        </p:nvSpPr>
        <p:spPr/>
        <p:txBody>
          <a:bodyPr vert="horz" lIns="91440" tIns="45720" rIns="91440" bIns="45720" rtlCol="0" anchor="ctr">
            <a:noAutofit/>
          </a:bodyPr>
          <a:lstStyle/>
          <a:p>
            <a:pPr algn="ctr"/>
            <a:r>
              <a:rPr lang="en-US" sz="4000" b="1" dirty="0"/>
              <a:t>Approval Process</a:t>
            </a:r>
          </a:p>
        </p:txBody>
      </p:sp>
      <p:graphicFrame>
        <p:nvGraphicFramePr>
          <p:cNvPr id="4" name="Diagram 3">
            <a:extLst>
              <a:ext uri="{FF2B5EF4-FFF2-40B4-BE49-F238E27FC236}">
                <a16:creationId xmlns:a16="http://schemas.microsoft.com/office/drawing/2014/main" id="{76D0F83F-9E70-234F-AE24-DF12E618278A}"/>
              </a:ext>
            </a:extLst>
          </p:cNvPr>
          <p:cNvGraphicFramePr/>
          <p:nvPr>
            <p:extLst>
              <p:ext uri="{D42A27DB-BD31-4B8C-83A1-F6EECF244321}">
                <p14:modId xmlns:p14="http://schemas.microsoft.com/office/powerpoint/2010/main" val="2130521891"/>
              </p:ext>
            </p:extLst>
          </p:nvPr>
        </p:nvGraphicFramePr>
        <p:xfrm>
          <a:off x="4018455" y="1276716"/>
          <a:ext cx="4526455" cy="14769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a:extLst>
              <a:ext uri="{FF2B5EF4-FFF2-40B4-BE49-F238E27FC236}">
                <a16:creationId xmlns:a16="http://schemas.microsoft.com/office/drawing/2014/main" id="{9622C53E-0F74-5443-90AA-1FC109DAA77D}"/>
              </a:ext>
            </a:extLst>
          </p:cNvPr>
          <p:cNvGraphicFramePr/>
          <p:nvPr>
            <p:extLst>
              <p:ext uri="{D42A27DB-BD31-4B8C-83A1-F6EECF244321}">
                <p14:modId xmlns:p14="http://schemas.microsoft.com/office/powerpoint/2010/main" val="1478218612"/>
              </p:ext>
            </p:extLst>
          </p:nvPr>
        </p:nvGraphicFramePr>
        <p:xfrm>
          <a:off x="4018456" y="3583737"/>
          <a:ext cx="6838731" cy="147699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TextBox 5">
            <a:extLst>
              <a:ext uri="{FF2B5EF4-FFF2-40B4-BE49-F238E27FC236}">
                <a16:creationId xmlns:a16="http://schemas.microsoft.com/office/drawing/2014/main" id="{01E3F0B5-4335-6946-8EB3-FEF206ED147A}"/>
              </a:ext>
            </a:extLst>
          </p:cNvPr>
          <p:cNvSpPr txBox="1"/>
          <p:nvPr/>
        </p:nvSpPr>
        <p:spPr>
          <a:xfrm>
            <a:off x="731783" y="1914331"/>
            <a:ext cx="2927130" cy="523220"/>
          </a:xfrm>
          <a:prstGeom prst="rect">
            <a:avLst/>
          </a:prstGeom>
          <a:noFill/>
        </p:spPr>
        <p:txBody>
          <a:bodyPr wrap="square" rtlCol="0">
            <a:spAutoFit/>
          </a:bodyPr>
          <a:lstStyle/>
          <a:p>
            <a:r>
              <a:rPr lang="en-US" sz="2800" dirty="0"/>
              <a:t>DATA WORKFLOW</a:t>
            </a:r>
          </a:p>
        </p:txBody>
      </p:sp>
      <p:sp>
        <p:nvSpPr>
          <p:cNvPr id="7" name="TextBox 6">
            <a:extLst>
              <a:ext uri="{FF2B5EF4-FFF2-40B4-BE49-F238E27FC236}">
                <a16:creationId xmlns:a16="http://schemas.microsoft.com/office/drawing/2014/main" id="{BC2AFBBF-4878-584B-B9AB-7826602F28F1}"/>
              </a:ext>
            </a:extLst>
          </p:cNvPr>
          <p:cNvSpPr txBox="1"/>
          <p:nvPr/>
        </p:nvSpPr>
        <p:spPr>
          <a:xfrm>
            <a:off x="525518" y="4060625"/>
            <a:ext cx="3042745" cy="523220"/>
          </a:xfrm>
          <a:prstGeom prst="rect">
            <a:avLst/>
          </a:prstGeom>
          <a:noFill/>
        </p:spPr>
        <p:txBody>
          <a:bodyPr wrap="square" rtlCol="0">
            <a:spAutoFit/>
          </a:bodyPr>
          <a:lstStyle/>
          <a:p>
            <a:r>
              <a:rPr lang="en-US" sz="2800" dirty="0"/>
              <a:t>FORM WORKFLOW</a:t>
            </a:r>
          </a:p>
        </p:txBody>
      </p:sp>
      <p:sp>
        <p:nvSpPr>
          <p:cNvPr id="8" name="Rectangle 7">
            <a:extLst>
              <a:ext uri="{FF2B5EF4-FFF2-40B4-BE49-F238E27FC236}">
                <a16:creationId xmlns:a16="http://schemas.microsoft.com/office/drawing/2014/main" id="{786BEDC3-BD44-DC41-895D-8D2C99FF1F30}"/>
              </a:ext>
            </a:extLst>
          </p:cNvPr>
          <p:cNvSpPr/>
          <p:nvPr/>
        </p:nvSpPr>
        <p:spPr>
          <a:xfrm>
            <a:off x="9038897" y="1276716"/>
            <a:ext cx="2680137" cy="17292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All Data sources need to be approved before you can move into the Form Workflow process.</a:t>
            </a:r>
          </a:p>
        </p:txBody>
      </p:sp>
    </p:spTree>
    <p:extLst>
      <p:ext uri="{BB962C8B-B14F-4D97-AF65-F5344CB8AC3E}">
        <p14:creationId xmlns:p14="http://schemas.microsoft.com/office/powerpoint/2010/main" val="125165205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1E43DC-5DF5-9442-A2F4-F43B85556D5E}"/>
              </a:ext>
            </a:extLst>
          </p:cNvPr>
          <p:cNvSpPr>
            <a:spLocks noGrp="1"/>
          </p:cNvSpPr>
          <p:nvPr>
            <p:ph idx="1"/>
          </p:nvPr>
        </p:nvSpPr>
        <p:spPr>
          <a:xfrm>
            <a:off x="838200" y="1454233"/>
            <a:ext cx="10515600" cy="3949533"/>
          </a:xfrm>
        </p:spPr>
        <p:txBody>
          <a:bodyPr/>
          <a:lstStyle/>
          <a:p>
            <a:pPr marL="0" indent="0">
              <a:buNone/>
            </a:pPr>
            <a:r>
              <a:rPr lang="en-US" dirty="0"/>
              <a:t> </a:t>
            </a:r>
          </a:p>
        </p:txBody>
      </p:sp>
      <p:sp>
        <p:nvSpPr>
          <p:cNvPr id="3" name="Title 2">
            <a:extLst>
              <a:ext uri="{FF2B5EF4-FFF2-40B4-BE49-F238E27FC236}">
                <a16:creationId xmlns:a16="http://schemas.microsoft.com/office/drawing/2014/main" id="{727E8D46-ECB8-644A-8031-398923E43AEE}"/>
              </a:ext>
            </a:extLst>
          </p:cNvPr>
          <p:cNvSpPr>
            <a:spLocks noGrp="1"/>
          </p:cNvSpPr>
          <p:nvPr>
            <p:ph type="title"/>
          </p:nvPr>
        </p:nvSpPr>
        <p:spPr/>
        <p:txBody>
          <a:bodyPr vert="horz" lIns="91440" tIns="45720" rIns="91440" bIns="45720" rtlCol="0" anchor="ctr">
            <a:noAutofit/>
          </a:bodyPr>
          <a:lstStyle/>
          <a:p>
            <a:pPr algn="ctr"/>
            <a:r>
              <a:rPr lang="en-US" sz="4000" b="1" dirty="0"/>
              <a:t>DATA WORKFLOW</a:t>
            </a:r>
          </a:p>
        </p:txBody>
      </p:sp>
      <p:graphicFrame>
        <p:nvGraphicFramePr>
          <p:cNvPr id="4" name="Diagram 3">
            <a:extLst>
              <a:ext uri="{FF2B5EF4-FFF2-40B4-BE49-F238E27FC236}">
                <a16:creationId xmlns:a16="http://schemas.microsoft.com/office/drawing/2014/main" id="{DD1D0E4C-0922-9947-A431-AB8149343D17}"/>
              </a:ext>
            </a:extLst>
          </p:cNvPr>
          <p:cNvGraphicFramePr/>
          <p:nvPr>
            <p:extLst>
              <p:ext uri="{D42A27DB-BD31-4B8C-83A1-F6EECF244321}">
                <p14:modId xmlns:p14="http://schemas.microsoft.com/office/powerpoint/2010/main" val="2622645712"/>
              </p:ext>
            </p:extLst>
          </p:nvPr>
        </p:nvGraphicFramePr>
        <p:xfrm>
          <a:off x="2297044" y="836911"/>
          <a:ext cx="7960139" cy="5184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0620447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A26A13-C883-7448-8A66-93028C552F62}"/>
              </a:ext>
            </a:extLst>
          </p:cNvPr>
          <p:cNvSpPr>
            <a:spLocks noGrp="1"/>
          </p:cNvSpPr>
          <p:nvPr>
            <p:ph type="title"/>
          </p:nvPr>
        </p:nvSpPr>
        <p:spPr/>
        <p:txBody>
          <a:bodyPr vert="horz" lIns="91440" tIns="45720" rIns="91440" bIns="45720" rtlCol="0" anchor="ctr">
            <a:noAutofit/>
          </a:bodyPr>
          <a:lstStyle/>
          <a:p>
            <a:pPr algn="ctr"/>
            <a:r>
              <a:rPr lang="en-US" sz="4000" b="1" dirty="0"/>
              <a:t>Data Workflow – Task Detail</a:t>
            </a:r>
          </a:p>
        </p:txBody>
      </p:sp>
      <p:pic>
        <p:nvPicPr>
          <p:cNvPr id="5" name="Picture 4">
            <a:extLst>
              <a:ext uri="{FF2B5EF4-FFF2-40B4-BE49-F238E27FC236}">
                <a16:creationId xmlns:a16="http://schemas.microsoft.com/office/drawing/2014/main" id="{0E8751A9-0F91-7D4E-A3EE-C81ED28066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1" y="1082566"/>
            <a:ext cx="11130860" cy="4777234"/>
          </a:xfrm>
          <a:prstGeom prst="rect">
            <a:avLst/>
          </a:prstGeom>
        </p:spPr>
      </p:pic>
      <p:sp>
        <p:nvSpPr>
          <p:cNvPr id="6" name="Oval 5">
            <a:extLst>
              <a:ext uri="{FF2B5EF4-FFF2-40B4-BE49-F238E27FC236}">
                <a16:creationId xmlns:a16="http://schemas.microsoft.com/office/drawing/2014/main" id="{8FFC9E6C-FE71-B044-8F6D-5D576D56BC3B}"/>
              </a:ext>
            </a:extLst>
          </p:cNvPr>
          <p:cNvSpPr/>
          <p:nvPr/>
        </p:nvSpPr>
        <p:spPr>
          <a:xfrm>
            <a:off x="6407425" y="1890516"/>
            <a:ext cx="496958" cy="42312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1</a:t>
            </a:r>
          </a:p>
        </p:txBody>
      </p:sp>
      <p:sp>
        <p:nvSpPr>
          <p:cNvPr id="7" name="Oval 6">
            <a:extLst>
              <a:ext uri="{FF2B5EF4-FFF2-40B4-BE49-F238E27FC236}">
                <a16:creationId xmlns:a16="http://schemas.microsoft.com/office/drawing/2014/main" id="{B957A275-A3FA-3348-92B8-5B5003A92AE7}"/>
              </a:ext>
            </a:extLst>
          </p:cNvPr>
          <p:cNvSpPr/>
          <p:nvPr/>
        </p:nvSpPr>
        <p:spPr>
          <a:xfrm>
            <a:off x="8295861" y="3180088"/>
            <a:ext cx="496958" cy="42312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1</a:t>
            </a:r>
          </a:p>
        </p:txBody>
      </p:sp>
      <p:sp>
        <p:nvSpPr>
          <p:cNvPr id="8" name="Oval 7">
            <a:extLst>
              <a:ext uri="{FF2B5EF4-FFF2-40B4-BE49-F238E27FC236}">
                <a16:creationId xmlns:a16="http://schemas.microsoft.com/office/drawing/2014/main" id="{3ACB431B-6EF8-4C46-8359-29CD594FCEF5}"/>
              </a:ext>
            </a:extLst>
          </p:cNvPr>
          <p:cNvSpPr/>
          <p:nvPr/>
        </p:nvSpPr>
        <p:spPr>
          <a:xfrm>
            <a:off x="361122" y="2536596"/>
            <a:ext cx="496958" cy="42312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1</a:t>
            </a:r>
          </a:p>
        </p:txBody>
      </p:sp>
      <p:sp>
        <p:nvSpPr>
          <p:cNvPr id="9" name="Oval 8">
            <a:extLst>
              <a:ext uri="{FF2B5EF4-FFF2-40B4-BE49-F238E27FC236}">
                <a16:creationId xmlns:a16="http://schemas.microsoft.com/office/drawing/2014/main" id="{6934CFDA-637E-A24F-81D0-4C5516F57A4B}"/>
              </a:ext>
            </a:extLst>
          </p:cNvPr>
          <p:cNvSpPr/>
          <p:nvPr/>
        </p:nvSpPr>
        <p:spPr>
          <a:xfrm>
            <a:off x="341240" y="3892790"/>
            <a:ext cx="496958" cy="42312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1</a:t>
            </a:r>
          </a:p>
        </p:txBody>
      </p:sp>
      <p:sp>
        <p:nvSpPr>
          <p:cNvPr id="10" name="Oval 9">
            <a:extLst>
              <a:ext uri="{FF2B5EF4-FFF2-40B4-BE49-F238E27FC236}">
                <a16:creationId xmlns:a16="http://schemas.microsoft.com/office/drawing/2014/main" id="{5799D8B6-E8C5-B34D-908D-5BB87C5AB93F}"/>
              </a:ext>
            </a:extLst>
          </p:cNvPr>
          <p:cNvSpPr/>
          <p:nvPr/>
        </p:nvSpPr>
        <p:spPr>
          <a:xfrm>
            <a:off x="361122" y="4620463"/>
            <a:ext cx="496958" cy="42312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1</a:t>
            </a:r>
          </a:p>
        </p:txBody>
      </p:sp>
    </p:spTree>
    <p:extLst>
      <p:ext uri="{BB962C8B-B14F-4D97-AF65-F5344CB8AC3E}">
        <p14:creationId xmlns:p14="http://schemas.microsoft.com/office/powerpoint/2010/main" val="337041320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D3EBD5-7A4C-304A-8A50-8E2E25DD5912}"/>
              </a:ext>
            </a:extLst>
          </p:cNvPr>
          <p:cNvSpPr>
            <a:spLocks noGrp="1"/>
          </p:cNvSpPr>
          <p:nvPr>
            <p:ph type="title"/>
          </p:nvPr>
        </p:nvSpPr>
        <p:spPr/>
        <p:txBody>
          <a:bodyPr vert="horz" lIns="91440" tIns="45720" rIns="91440" bIns="45720" rtlCol="0" anchor="ctr">
            <a:noAutofit/>
          </a:bodyPr>
          <a:lstStyle/>
          <a:p>
            <a:pPr algn="ctr"/>
            <a:r>
              <a:rPr lang="en-US" sz="4000" b="1" dirty="0"/>
              <a:t>Data Workflow - Open Task</a:t>
            </a:r>
          </a:p>
        </p:txBody>
      </p:sp>
      <p:pic>
        <p:nvPicPr>
          <p:cNvPr id="5" name="Picture 4">
            <a:extLst>
              <a:ext uri="{FF2B5EF4-FFF2-40B4-BE49-F238E27FC236}">
                <a16:creationId xmlns:a16="http://schemas.microsoft.com/office/drawing/2014/main" id="{BF6AE60C-23A7-4A43-9560-EC711065A9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435" y="703894"/>
            <a:ext cx="8027780" cy="5220715"/>
          </a:xfrm>
          <a:prstGeom prst="rect">
            <a:avLst/>
          </a:prstGeom>
        </p:spPr>
      </p:pic>
      <p:sp>
        <p:nvSpPr>
          <p:cNvPr id="4" name="Oval 3">
            <a:extLst>
              <a:ext uri="{FF2B5EF4-FFF2-40B4-BE49-F238E27FC236}">
                <a16:creationId xmlns:a16="http://schemas.microsoft.com/office/drawing/2014/main" id="{3D5630CB-16F7-E94F-A52F-DE4DE60D14A5}"/>
              </a:ext>
            </a:extLst>
          </p:cNvPr>
          <p:cNvSpPr/>
          <p:nvPr/>
        </p:nvSpPr>
        <p:spPr>
          <a:xfrm>
            <a:off x="1128087" y="2533719"/>
            <a:ext cx="329652" cy="3552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1</a:t>
            </a:r>
          </a:p>
        </p:txBody>
      </p:sp>
      <p:sp>
        <p:nvSpPr>
          <p:cNvPr id="10" name="Oval 9">
            <a:extLst>
              <a:ext uri="{FF2B5EF4-FFF2-40B4-BE49-F238E27FC236}">
                <a16:creationId xmlns:a16="http://schemas.microsoft.com/office/drawing/2014/main" id="{5AD1789A-61B6-A74A-B313-4F6C96C7B6A4}"/>
              </a:ext>
            </a:extLst>
          </p:cNvPr>
          <p:cNvSpPr/>
          <p:nvPr/>
        </p:nvSpPr>
        <p:spPr>
          <a:xfrm>
            <a:off x="1128087" y="2958996"/>
            <a:ext cx="329652" cy="3552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2</a:t>
            </a:r>
          </a:p>
        </p:txBody>
      </p:sp>
      <p:sp>
        <p:nvSpPr>
          <p:cNvPr id="11" name="Oval 10">
            <a:extLst>
              <a:ext uri="{FF2B5EF4-FFF2-40B4-BE49-F238E27FC236}">
                <a16:creationId xmlns:a16="http://schemas.microsoft.com/office/drawing/2014/main" id="{28C55253-AF5A-8E4A-9CA0-E33BCA8B9644}"/>
              </a:ext>
            </a:extLst>
          </p:cNvPr>
          <p:cNvSpPr/>
          <p:nvPr/>
        </p:nvSpPr>
        <p:spPr>
          <a:xfrm>
            <a:off x="1115661" y="3384273"/>
            <a:ext cx="329652" cy="3552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3</a:t>
            </a:r>
          </a:p>
        </p:txBody>
      </p:sp>
      <p:sp>
        <p:nvSpPr>
          <p:cNvPr id="12" name="Oval 11">
            <a:extLst>
              <a:ext uri="{FF2B5EF4-FFF2-40B4-BE49-F238E27FC236}">
                <a16:creationId xmlns:a16="http://schemas.microsoft.com/office/drawing/2014/main" id="{DBF9C5BA-315E-1C45-9E0F-01F69D7C2710}"/>
              </a:ext>
            </a:extLst>
          </p:cNvPr>
          <p:cNvSpPr/>
          <p:nvPr/>
        </p:nvSpPr>
        <p:spPr>
          <a:xfrm>
            <a:off x="1097435" y="3830911"/>
            <a:ext cx="329652" cy="3552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4</a:t>
            </a:r>
          </a:p>
        </p:txBody>
      </p:sp>
      <p:sp>
        <p:nvSpPr>
          <p:cNvPr id="13" name="Oval 12">
            <a:extLst>
              <a:ext uri="{FF2B5EF4-FFF2-40B4-BE49-F238E27FC236}">
                <a16:creationId xmlns:a16="http://schemas.microsoft.com/office/drawing/2014/main" id="{0ADB0A2A-D005-5C49-A562-E9B894762D88}"/>
              </a:ext>
            </a:extLst>
          </p:cNvPr>
          <p:cNvSpPr/>
          <p:nvPr/>
        </p:nvSpPr>
        <p:spPr>
          <a:xfrm>
            <a:off x="1103235" y="4313339"/>
            <a:ext cx="329652" cy="3552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5</a:t>
            </a:r>
          </a:p>
        </p:txBody>
      </p:sp>
      <p:sp>
        <p:nvSpPr>
          <p:cNvPr id="2" name="TextBox 1">
            <a:extLst>
              <a:ext uri="{FF2B5EF4-FFF2-40B4-BE49-F238E27FC236}">
                <a16:creationId xmlns:a16="http://schemas.microsoft.com/office/drawing/2014/main" id="{BE292372-82AE-F847-802C-A3CC7EAD1EE8}"/>
              </a:ext>
            </a:extLst>
          </p:cNvPr>
          <p:cNvSpPr txBox="1"/>
          <p:nvPr/>
        </p:nvSpPr>
        <p:spPr>
          <a:xfrm>
            <a:off x="3448602" y="2446867"/>
            <a:ext cx="8438597" cy="2585323"/>
          </a:xfrm>
          <a:prstGeom prst="rect">
            <a:avLst/>
          </a:prstGeom>
          <a:noFill/>
        </p:spPr>
        <p:txBody>
          <a:bodyPr wrap="square" rtlCol="0">
            <a:spAutoFit/>
          </a:bodyPr>
          <a:lstStyle/>
          <a:p>
            <a:pPr marL="342900" indent="-342900">
              <a:buAutoNum type="arabicPeriod"/>
            </a:pPr>
            <a:r>
              <a:rPr lang="en-US" dirty="0"/>
              <a:t>Do the transactions that are loaded into Base cubes flow through into tagged cubes?</a:t>
            </a:r>
          </a:p>
          <a:p>
            <a:pPr marL="342900" indent="-342900">
              <a:buAutoNum type="arabicPeriod"/>
            </a:pPr>
            <a:endParaRPr lang="en-US" dirty="0"/>
          </a:p>
          <a:p>
            <a:pPr marL="342900" indent="-342900">
              <a:buAutoNum type="arabicPeriod"/>
            </a:pPr>
            <a:r>
              <a:rPr lang="en-US" dirty="0"/>
              <a:t>System logs providing</a:t>
            </a:r>
          </a:p>
          <a:p>
            <a:pPr marL="342900" indent="-342900">
              <a:buAutoNum type="arabicPeriod"/>
            </a:pPr>
            <a:endParaRPr lang="en-US" dirty="0"/>
          </a:p>
          <a:p>
            <a:pPr marL="342900" indent="-342900">
              <a:buAutoNum type="arabicPeriod"/>
            </a:pPr>
            <a:r>
              <a:rPr lang="en-US" dirty="0"/>
              <a:t>What has changed in tagging from period to period?</a:t>
            </a:r>
          </a:p>
          <a:p>
            <a:pPr marL="342900" indent="-342900">
              <a:buAutoNum type="arabicPeriod"/>
            </a:pPr>
            <a:endParaRPr lang="en-US" dirty="0"/>
          </a:p>
          <a:p>
            <a:pPr marL="342900" indent="-342900">
              <a:buAutoNum type="arabicPeriod"/>
            </a:pPr>
            <a:r>
              <a:rPr lang="en-US" dirty="0"/>
              <a:t>What new data points are in </a:t>
            </a:r>
            <a:r>
              <a:rPr lang="en-US" dirty="0" err="1"/>
              <a:t>CoreBIS</a:t>
            </a:r>
            <a:r>
              <a:rPr lang="en-US" dirty="0"/>
              <a:t> that have not previously been seen?</a:t>
            </a:r>
          </a:p>
          <a:p>
            <a:pPr marL="342900" indent="-342900">
              <a:buAutoNum type="arabicPeriod"/>
            </a:pPr>
            <a:endParaRPr lang="en-US" dirty="0"/>
          </a:p>
          <a:p>
            <a:pPr marL="342900" indent="-342900">
              <a:buAutoNum type="arabicPeriod"/>
            </a:pPr>
            <a:r>
              <a:rPr lang="en-US" dirty="0"/>
              <a:t>The control </a:t>
            </a:r>
            <a:r>
              <a:rPr lang="en-US" dirty="0" err="1"/>
              <a:t>centre</a:t>
            </a:r>
            <a:r>
              <a:rPr lang="en-US" dirty="0"/>
              <a:t> for data flows</a:t>
            </a:r>
          </a:p>
        </p:txBody>
      </p:sp>
    </p:spTree>
    <p:extLst>
      <p:ext uri="{BB962C8B-B14F-4D97-AF65-F5344CB8AC3E}">
        <p14:creationId xmlns:p14="http://schemas.microsoft.com/office/powerpoint/2010/main" val="356771689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30B870-1DE2-E547-A946-C4970AD378C0}"/>
              </a:ext>
            </a:extLst>
          </p:cNvPr>
          <p:cNvSpPr>
            <a:spLocks noGrp="1"/>
          </p:cNvSpPr>
          <p:nvPr>
            <p:ph type="title"/>
          </p:nvPr>
        </p:nvSpPr>
        <p:spPr/>
        <p:txBody>
          <a:bodyPr vert="horz" lIns="91440" tIns="45720" rIns="91440" bIns="45720" rtlCol="0" anchor="ctr">
            <a:noAutofit/>
          </a:bodyPr>
          <a:lstStyle/>
          <a:p>
            <a:pPr algn="ctr"/>
            <a:r>
              <a:rPr lang="en-US" sz="3200" b="1" dirty="0"/>
              <a:t>Data Workflow – Reconciliation Report</a:t>
            </a:r>
          </a:p>
        </p:txBody>
      </p:sp>
      <p:pic>
        <p:nvPicPr>
          <p:cNvPr id="5" name="Picture 4" descr="A screenshot of a cell phone&#10;&#10;Description automatically generated">
            <a:extLst>
              <a:ext uri="{FF2B5EF4-FFF2-40B4-BE49-F238E27FC236}">
                <a16:creationId xmlns:a16="http://schemas.microsoft.com/office/drawing/2014/main" id="{E9C1885D-934C-6D43-ABED-CE805BBC3D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45" y="967409"/>
            <a:ext cx="11990910" cy="2329070"/>
          </a:xfrm>
          <a:prstGeom prst="rect">
            <a:avLst/>
          </a:prstGeom>
        </p:spPr>
      </p:pic>
      <p:sp>
        <p:nvSpPr>
          <p:cNvPr id="6" name="Oval 5">
            <a:extLst>
              <a:ext uri="{FF2B5EF4-FFF2-40B4-BE49-F238E27FC236}">
                <a16:creationId xmlns:a16="http://schemas.microsoft.com/office/drawing/2014/main" id="{45499CB6-95D3-C841-979A-C44765256CAE}"/>
              </a:ext>
            </a:extLst>
          </p:cNvPr>
          <p:cNvSpPr/>
          <p:nvPr/>
        </p:nvSpPr>
        <p:spPr>
          <a:xfrm>
            <a:off x="399218" y="2131944"/>
            <a:ext cx="329652" cy="3552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1</a:t>
            </a:r>
          </a:p>
        </p:txBody>
      </p:sp>
      <p:sp>
        <p:nvSpPr>
          <p:cNvPr id="9" name="Oval 8">
            <a:extLst>
              <a:ext uri="{FF2B5EF4-FFF2-40B4-BE49-F238E27FC236}">
                <a16:creationId xmlns:a16="http://schemas.microsoft.com/office/drawing/2014/main" id="{DD17A318-146D-B745-9DB2-AC2112FC11F3}"/>
              </a:ext>
            </a:extLst>
          </p:cNvPr>
          <p:cNvSpPr/>
          <p:nvPr/>
        </p:nvSpPr>
        <p:spPr>
          <a:xfrm>
            <a:off x="1909965" y="2877000"/>
            <a:ext cx="329652" cy="3552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2</a:t>
            </a:r>
          </a:p>
        </p:txBody>
      </p:sp>
      <p:sp>
        <p:nvSpPr>
          <p:cNvPr id="10" name="Oval 9">
            <a:extLst>
              <a:ext uri="{FF2B5EF4-FFF2-40B4-BE49-F238E27FC236}">
                <a16:creationId xmlns:a16="http://schemas.microsoft.com/office/drawing/2014/main" id="{10B90CD5-0BB6-C845-88D2-D6E90065E296}"/>
              </a:ext>
            </a:extLst>
          </p:cNvPr>
          <p:cNvSpPr/>
          <p:nvPr/>
        </p:nvSpPr>
        <p:spPr>
          <a:xfrm>
            <a:off x="9436871" y="2131944"/>
            <a:ext cx="329652" cy="3552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7</a:t>
            </a:r>
          </a:p>
        </p:txBody>
      </p:sp>
      <p:sp>
        <p:nvSpPr>
          <p:cNvPr id="11" name="Oval 10">
            <a:extLst>
              <a:ext uri="{FF2B5EF4-FFF2-40B4-BE49-F238E27FC236}">
                <a16:creationId xmlns:a16="http://schemas.microsoft.com/office/drawing/2014/main" id="{B57BA241-71EA-A043-A0C8-6D80FC8E4E3A}"/>
              </a:ext>
            </a:extLst>
          </p:cNvPr>
          <p:cNvSpPr/>
          <p:nvPr/>
        </p:nvSpPr>
        <p:spPr>
          <a:xfrm>
            <a:off x="3115913" y="2131944"/>
            <a:ext cx="329652" cy="3552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3</a:t>
            </a:r>
          </a:p>
        </p:txBody>
      </p:sp>
      <p:sp>
        <p:nvSpPr>
          <p:cNvPr id="12" name="TextBox 11">
            <a:extLst>
              <a:ext uri="{FF2B5EF4-FFF2-40B4-BE49-F238E27FC236}">
                <a16:creationId xmlns:a16="http://schemas.microsoft.com/office/drawing/2014/main" id="{430520C0-395C-6A43-8400-7D96AC840BBA}"/>
              </a:ext>
            </a:extLst>
          </p:cNvPr>
          <p:cNvSpPr txBox="1"/>
          <p:nvPr/>
        </p:nvSpPr>
        <p:spPr>
          <a:xfrm>
            <a:off x="399218" y="3987685"/>
            <a:ext cx="11792782" cy="2308324"/>
          </a:xfrm>
          <a:prstGeom prst="rect">
            <a:avLst/>
          </a:prstGeom>
          <a:noFill/>
        </p:spPr>
        <p:txBody>
          <a:bodyPr wrap="square" rtlCol="0">
            <a:spAutoFit/>
          </a:bodyPr>
          <a:lstStyle/>
          <a:p>
            <a:pPr marL="342900" indent="-342900">
              <a:buAutoNum type="arabicPeriod"/>
            </a:pPr>
            <a:r>
              <a:rPr lang="en-US" dirty="0"/>
              <a:t>List of the base cubes that are used</a:t>
            </a:r>
          </a:p>
          <a:p>
            <a:pPr marL="342900" indent="-342900">
              <a:buAutoNum type="arabicPeriod"/>
            </a:pPr>
            <a:r>
              <a:rPr lang="en-US" dirty="0"/>
              <a:t>Date for when the base cube was last updated</a:t>
            </a:r>
          </a:p>
          <a:p>
            <a:pPr marL="342900" indent="-342900">
              <a:buAutoNum type="arabicPeriod"/>
            </a:pPr>
            <a:r>
              <a:rPr lang="en-US" dirty="0"/>
              <a:t>Count of transaction records that are loaded into the base cube</a:t>
            </a:r>
          </a:p>
          <a:p>
            <a:pPr marL="342900" indent="-342900">
              <a:buAutoNum type="arabicPeriod"/>
            </a:pPr>
            <a:r>
              <a:rPr lang="en-US" dirty="0"/>
              <a:t>This is the sum transaction record</a:t>
            </a:r>
          </a:p>
          <a:p>
            <a:pPr marL="342900" indent="-342900">
              <a:buAutoNum type="arabicPeriod"/>
            </a:pPr>
            <a:r>
              <a:rPr lang="en-US" dirty="0"/>
              <a:t>Count of transaction record loaded from the base cube to the tagged cube</a:t>
            </a:r>
          </a:p>
          <a:p>
            <a:pPr marL="342900" indent="-342900">
              <a:buAutoNum type="arabicPeriod"/>
            </a:pPr>
            <a:r>
              <a:rPr lang="en-US" dirty="0"/>
              <a:t>Is there any variance between the base cube and tagged cube loads </a:t>
            </a:r>
            <a:r>
              <a:rPr lang="en-US" dirty="0" err="1"/>
              <a:t>ie</a:t>
            </a:r>
            <a:r>
              <a:rPr lang="en-US" dirty="0"/>
              <a:t> have all transactions flowed through correctly</a:t>
            </a:r>
          </a:p>
          <a:p>
            <a:pPr marL="342900" indent="-342900">
              <a:buAutoNum type="arabicPeriod"/>
            </a:pPr>
            <a:r>
              <a:rPr lang="en-US" dirty="0"/>
              <a:t>Same principle but with absolute values used instead of transaction record count</a:t>
            </a:r>
          </a:p>
          <a:p>
            <a:endParaRPr lang="en-US" dirty="0"/>
          </a:p>
        </p:txBody>
      </p:sp>
      <p:sp>
        <p:nvSpPr>
          <p:cNvPr id="13" name="Oval 12">
            <a:extLst>
              <a:ext uri="{FF2B5EF4-FFF2-40B4-BE49-F238E27FC236}">
                <a16:creationId xmlns:a16="http://schemas.microsoft.com/office/drawing/2014/main" id="{0566427B-4DD5-3441-961B-246109CA0EBC}"/>
              </a:ext>
            </a:extLst>
          </p:cNvPr>
          <p:cNvSpPr/>
          <p:nvPr/>
        </p:nvSpPr>
        <p:spPr>
          <a:xfrm>
            <a:off x="3998009" y="2131944"/>
            <a:ext cx="329652" cy="3552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4</a:t>
            </a:r>
          </a:p>
        </p:txBody>
      </p:sp>
      <p:sp>
        <p:nvSpPr>
          <p:cNvPr id="14" name="Oval 13">
            <a:extLst>
              <a:ext uri="{FF2B5EF4-FFF2-40B4-BE49-F238E27FC236}">
                <a16:creationId xmlns:a16="http://schemas.microsoft.com/office/drawing/2014/main" id="{7955E411-7978-C04D-AF5A-4F69D5FC50E5}"/>
              </a:ext>
            </a:extLst>
          </p:cNvPr>
          <p:cNvSpPr/>
          <p:nvPr/>
        </p:nvSpPr>
        <p:spPr>
          <a:xfrm>
            <a:off x="5209757" y="2131944"/>
            <a:ext cx="329652" cy="3552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5</a:t>
            </a:r>
          </a:p>
        </p:txBody>
      </p:sp>
      <p:sp>
        <p:nvSpPr>
          <p:cNvPr id="15" name="Oval 14">
            <a:extLst>
              <a:ext uri="{FF2B5EF4-FFF2-40B4-BE49-F238E27FC236}">
                <a16:creationId xmlns:a16="http://schemas.microsoft.com/office/drawing/2014/main" id="{63406B8D-6326-714F-972F-02EB3A6DF9D4}"/>
              </a:ext>
            </a:extLst>
          </p:cNvPr>
          <p:cNvSpPr/>
          <p:nvPr/>
        </p:nvSpPr>
        <p:spPr>
          <a:xfrm>
            <a:off x="6358805" y="2133222"/>
            <a:ext cx="329652" cy="3552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6</a:t>
            </a:r>
          </a:p>
        </p:txBody>
      </p:sp>
    </p:spTree>
    <p:extLst>
      <p:ext uri="{BB962C8B-B14F-4D97-AF65-F5344CB8AC3E}">
        <p14:creationId xmlns:p14="http://schemas.microsoft.com/office/powerpoint/2010/main" val="352067211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17286" y="1266093"/>
            <a:ext cx="10515600" cy="4485314"/>
          </a:xfrm>
        </p:spPr>
        <p:txBody>
          <a:bodyPr>
            <a:normAutofit/>
          </a:bodyPr>
          <a:lstStyle/>
          <a:p>
            <a:pPr marL="457200" lvl="1" indent="0">
              <a:buNone/>
            </a:pPr>
            <a:r>
              <a:rPr lang="en-AU" dirty="0"/>
              <a:t>SBR – Standard Business Reporting</a:t>
            </a:r>
          </a:p>
          <a:p>
            <a:pPr lvl="1"/>
            <a:endParaRPr lang="en-AU" dirty="0"/>
          </a:p>
          <a:p>
            <a:pPr marL="457200" lvl="1" indent="0">
              <a:buNone/>
            </a:pPr>
            <a:r>
              <a:rPr lang="en-AU" dirty="0">
                <a:hlinkClick r:id="rId3"/>
              </a:rPr>
              <a:t>http://www.sbr.gov.au/</a:t>
            </a:r>
            <a:endParaRPr lang="en-AU" dirty="0"/>
          </a:p>
          <a:p>
            <a:pPr marL="457200" lvl="1" indent="0">
              <a:buNone/>
            </a:pPr>
            <a:endParaRPr lang="en-AU" dirty="0"/>
          </a:p>
          <a:p>
            <a:pPr marL="457200" lvl="1" indent="0">
              <a:buNone/>
            </a:pPr>
            <a:r>
              <a:rPr lang="en-AU" dirty="0"/>
              <a:t>SBR works by using a </a:t>
            </a:r>
            <a:r>
              <a:rPr lang="en-AU" dirty="0">
                <a:hlinkClick r:id="rId4"/>
              </a:rPr>
              <a:t>dictionary</a:t>
            </a:r>
            <a:r>
              <a:rPr lang="en-AU" dirty="0"/>
              <a:t> of standard terms (Taxonomy) needed for each report. These terms are used by government agencies for reporting, and by Software Developers.</a:t>
            </a:r>
          </a:p>
          <a:p>
            <a:pPr marL="457200" lvl="1" indent="0">
              <a:buNone/>
            </a:pPr>
            <a:endParaRPr lang="en-AU" dirty="0"/>
          </a:p>
          <a:p>
            <a:pPr marL="457200" lvl="1" indent="0">
              <a:buNone/>
            </a:pPr>
            <a:r>
              <a:rPr lang="en-AU" dirty="0"/>
              <a:t>i.e. Standard definition used between all government departments, so when an organisation states a value by an SBR element it is known what is included and excluded from that value.</a:t>
            </a:r>
          </a:p>
        </p:txBody>
      </p:sp>
      <p:sp>
        <p:nvSpPr>
          <p:cNvPr id="3" name="Title 2"/>
          <p:cNvSpPr>
            <a:spLocks noGrp="1"/>
          </p:cNvSpPr>
          <p:nvPr>
            <p:ph type="title"/>
          </p:nvPr>
        </p:nvSpPr>
        <p:spPr>
          <a:xfrm>
            <a:off x="196361" y="0"/>
            <a:ext cx="11763010" cy="737534"/>
          </a:xfrm>
        </p:spPr>
        <p:txBody>
          <a:bodyPr>
            <a:noAutofit/>
          </a:bodyPr>
          <a:lstStyle/>
          <a:p>
            <a:pPr algn="ctr"/>
            <a:r>
              <a:rPr lang="en-AU" sz="4000" b="1" dirty="0"/>
              <a:t>Standard Business Reporting (SBR)</a:t>
            </a:r>
          </a:p>
        </p:txBody>
      </p:sp>
      <p:pic>
        <p:nvPicPr>
          <p:cNvPr id="2050" name="Picture 2" descr="Standard Business Reporting - An Australian Government Initiative">
            <a:extLst>
              <a:ext uri="{FF2B5EF4-FFF2-40B4-BE49-F238E27FC236}">
                <a16:creationId xmlns:a16="http://schemas.microsoft.com/office/drawing/2014/main" id="{B48D7AAD-C6C7-4CFC-98BD-16FE164A39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4446" y="1266093"/>
            <a:ext cx="5114925" cy="71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010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45D3E1-EC9A-9344-9BC8-8E6593F65747}"/>
              </a:ext>
            </a:extLst>
          </p:cNvPr>
          <p:cNvSpPr>
            <a:spLocks noGrp="1"/>
          </p:cNvSpPr>
          <p:nvPr>
            <p:ph idx="1"/>
          </p:nvPr>
        </p:nvSpPr>
        <p:spPr>
          <a:xfrm>
            <a:off x="546651" y="1229277"/>
            <a:ext cx="11234531" cy="3949533"/>
          </a:xfrm>
        </p:spPr>
        <p:txBody>
          <a:bodyPr/>
          <a:lstStyle/>
          <a:p>
            <a:pPr marL="0" indent="0">
              <a:buNone/>
            </a:pPr>
            <a:r>
              <a:rPr lang="en-US" dirty="0"/>
              <a:t>Variances identified in the reconciliation report will be driven by:</a:t>
            </a:r>
          </a:p>
          <a:p>
            <a:pPr marL="0" indent="0">
              <a:buNone/>
            </a:pPr>
            <a:endParaRPr lang="en-US" dirty="0"/>
          </a:p>
          <a:p>
            <a:pPr lvl="1"/>
            <a:r>
              <a:rPr lang="en-US" dirty="0"/>
              <a:t>New base data points in your data e.g. GL account, cost </a:t>
            </a:r>
            <a:r>
              <a:rPr lang="en-US" dirty="0" err="1"/>
              <a:t>centre</a:t>
            </a:r>
            <a:r>
              <a:rPr lang="en-US" dirty="0"/>
              <a:t>, product code</a:t>
            </a:r>
          </a:p>
          <a:p>
            <a:pPr lvl="1"/>
            <a:r>
              <a:rPr lang="en-US" dirty="0"/>
              <a:t>No tagging of data</a:t>
            </a:r>
          </a:p>
          <a:p>
            <a:pPr lvl="1"/>
            <a:r>
              <a:rPr lang="en-US" dirty="0"/>
              <a:t>Deleting of data accidently</a:t>
            </a:r>
          </a:p>
          <a:p>
            <a:pPr lvl="1"/>
            <a:endParaRPr lang="en-US" dirty="0"/>
          </a:p>
          <a:p>
            <a:pPr lvl="1"/>
            <a:r>
              <a:rPr lang="en-US" dirty="0"/>
              <a:t>The data review screen is not dependent on the drop down box at the top but how does this relate </a:t>
            </a:r>
            <a:r>
              <a:rPr lang="en-US"/>
              <a:t>to security</a:t>
            </a:r>
          </a:p>
          <a:p>
            <a:pPr lvl="1"/>
            <a:endParaRPr lang="en-US" dirty="0"/>
          </a:p>
          <a:p>
            <a:pPr lvl="1"/>
            <a:r>
              <a:rPr lang="en-US" dirty="0"/>
              <a:t>Base data load then then data base load and then tagged cube load</a:t>
            </a:r>
          </a:p>
          <a:p>
            <a:pPr lvl="1"/>
            <a:endParaRPr lang="en-US" dirty="0"/>
          </a:p>
          <a:p>
            <a:pPr lvl="1"/>
            <a:endParaRPr lang="en-US" dirty="0"/>
          </a:p>
          <a:p>
            <a:endParaRPr lang="en-US" dirty="0"/>
          </a:p>
        </p:txBody>
      </p:sp>
      <p:sp>
        <p:nvSpPr>
          <p:cNvPr id="3" name="Title 2">
            <a:extLst>
              <a:ext uri="{FF2B5EF4-FFF2-40B4-BE49-F238E27FC236}">
                <a16:creationId xmlns:a16="http://schemas.microsoft.com/office/drawing/2014/main" id="{D41399EE-F709-444F-BFEB-CD0165A431AF}"/>
              </a:ext>
            </a:extLst>
          </p:cNvPr>
          <p:cNvSpPr>
            <a:spLocks noGrp="1"/>
          </p:cNvSpPr>
          <p:nvPr>
            <p:ph type="title"/>
          </p:nvPr>
        </p:nvSpPr>
        <p:spPr>
          <a:xfrm>
            <a:off x="0" y="0"/>
            <a:ext cx="12072730" cy="737534"/>
          </a:xfrm>
        </p:spPr>
        <p:txBody>
          <a:bodyPr vert="horz" lIns="91440" tIns="45720" rIns="91440" bIns="45720" rtlCol="0" anchor="ctr">
            <a:noAutofit/>
          </a:bodyPr>
          <a:lstStyle/>
          <a:p>
            <a:pPr algn="ctr"/>
            <a:r>
              <a:rPr lang="en-US" sz="3200" b="1" dirty="0"/>
              <a:t>Data Workflow – Reconciliation Report Variances</a:t>
            </a:r>
          </a:p>
        </p:txBody>
      </p:sp>
    </p:spTree>
    <p:extLst>
      <p:ext uri="{BB962C8B-B14F-4D97-AF65-F5344CB8AC3E}">
        <p14:creationId xmlns:p14="http://schemas.microsoft.com/office/powerpoint/2010/main" val="338944610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BF51A9-7FC7-4BB1-BB18-642BF0D4E3CD}"/>
              </a:ext>
            </a:extLst>
          </p:cNvPr>
          <p:cNvSpPr>
            <a:spLocks noGrp="1"/>
          </p:cNvSpPr>
          <p:nvPr>
            <p:ph type="title"/>
          </p:nvPr>
        </p:nvSpPr>
        <p:spPr/>
        <p:txBody>
          <a:bodyPr vert="horz" lIns="91440" tIns="45720" rIns="91440" bIns="45720" rtlCol="0" anchor="ctr">
            <a:noAutofit/>
          </a:bodyPr>
          <a:lstStyle/>
          <a:p>
            <a:pPr algn="ctr"/>
            <a:r>
              <a:rPr lang="en-AU" sz="4000" b="1" dirty="0"/>
              <a:t>Data Workflow - Data Load Logs</a:t>
            </a:r>
          </a:p>
        </p:txBody>
      </p:sp>
      <p:pic>
        <p:nvPicPr>
          <p:cNvPr id="8" name="Picture 7" descr="A screenshot of a social media post&#10;&#10;Description automatically generated">
            <a:extLst>
              <a:ext uri="{FF2B5EF4-FFF2-40B4-BE49-F238E27FC236}">
                <a16:creationId xmlns:a16="http://schemas.microsoft.com/office/drawing/2014/main" id="{169B2EBF-8186-1D44-8F38-82861C9321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326" y="848139"/>
            <a:ext cx="11825348" cy="3138690"/>
          </a:xfrm>
          <a:prstGeom prst="rect">
            <a:avLst/>
          </a:prstGeom>
        </p:spPr>
      </p:pic>
      <p:sp>
        <p:nvSpPr>
          <p:cNvPr id="9" name="TextBox 8">
            <a:extLst>
              <a:ext uri="{FF2B5EF4-FFF2-40B4-BE49-F238E27FC236}">
                <a16:creationId xmlns:a16="http://schemas.microsoft.com/office/drawing/2014/main" id="{A007593F-19F2-5245-9AA6-D7DE65629E01}"/>
              </a:ext>
            </a:extLst>
          </p:cNvPr>
          <p:cNvSpPr txBox="1"/>
          <p:nvPr/>
        </p:nvSpPr>
        <p:spPr>
          <a:xfrm>
            <a:off x="397565" y="4399722"/>
            <a:ext cx="11237844" cy="369332"/>
          </a:xfrm>
          <a:prstGeom prst="rect">
            <a:avLst/>
          </a:prstGeom>
          <a:noFill/>
        </p:spPr>
        <p:txBody>
          <a:bodyPr wrap="square" rtlCol="0">
            <a:spAutoFit/>
          </a:bodyPr>
          <a:lstStyle/>
          <a:p>
            <a:pPr algn="ctr"/>
            <a:r>
              <a:rPr lang="en-US" dirty="0"/>
              <a:t>System admin user including </a:t>
            </a:r>
            <a:r>
              <a:rPr lang="en-US" dirty="0" err="1"/>
              <a:t>Cortell</a:t>
            </a:r>
            <a:r>
              <a:rPr lang="en-US" dirty="0"/>
              <a:t> Support Team: support quick identification and resolution of issues</a:t>
            </a:r>
          </a:p>
        </p:txBody>
      </p:sp>
    </p:spTree>
    <p:extLst>
      <p:ext uri="{BB962C8B-B14F-4D97-AF65-F5344CB8AC3E}">
        <p14:creationId xmlns:p14="http://schemas.microsoft.com/office/powerpoint/2010/main" val="368315144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56D8F0-46A1-0440-A020-124C423290BE}"/>
              </a:ext>
            </a:extLst>
          </p:cNvPr>
          <p:cNvSpPr>
            <a:spLocks noGrp="1"/>
          </p:cNvSpPr>
          <p:nvPr>
            <p:ph type="title"/>
          </p:nvPr>
        </p:nvSpPr>
        <p:spPr>
          <a:xfrm>
            <a:off x="92597" y="0"/>
            <a:ext cx="11875626" cy="737534"/>
          </a:xfrm>
        </p:spPr>
        <p:txBody>
          <a:bodyPr vert="horz" lIns="91440" tIns="45720" rIns="91440" bIns="45720" rtlCol="0" anchor="ctr">
            <a:noAutofit/>
          </a:bodyPr>
          <a:lstStyle/>
          <a:p>
            <a:pPr algn="ctr"/>
            <a:r>
              <a:rPr lang="en-US" sz="4000" b="1" dirty="0"/>
              <a:t>Data Workflow – Data logs – Error log</a:t>
            </a:r>
          </a:p>
        </p:txBody>
      </p:sp>
      <p:sp>
        <p:nvSpPr>
          <p:cNvPr id="2" name="TextBox 1">
            <a:extLst>
              <a:ext uri="{FF2B5EF4-FFF2-40B4-BE49-F238E27FC236}">
                <a16:creationId xmlns:a16="http://schemas.microsoft.com/office/drawing/2014/main" id="{5B0F7A80-8E4A-1747-8FD7-15A0EFEBCE99}"/>
              </a:ext>
            </a:extLst>
          </p:cNvPr>
          <p:cNvSpPr txBox="1"/>
          <p:nvPr/>
        </p:nvSpPr>
        <p:spPr>
          <a:xfrm>
            <a:off x="530087" y="1470991"/>
            <a:ext cx="10164417" cy="369332"/>
          </a:xfrm>
          <a:prstGeom prst="rect">
            <a:avLst/>
          </a:prstGeom>
          <a:noFill/>
        </p:spPr>
        <p:txBody>
          <a:bodyPr wrap="square" rtlCol="0">
            <a:spAutoFit/>
          </a:bodyPr>
          <a:lstStyle/>
          <a:p>
            <a:r>
              <a:rPr lang="en-US" dirty="0" err="1"/>
              <a:t>CoreBIS</a:t>
            </a:r>
            <a:r>
              <a:rPr lang="en-US" dirty="0"/>
              <a:t> Support team will use this to identify where errors exist with a view to remediate any system issues</a:t>
            </a:r>
          </a:p>
        </p:txBody>
      </p:sp>
    </p:spTree>
    <p:extLst>
      <p:ext uri="{BB962C8B-B14F-4D97-AF65-F5344CB8AC3E}">
        <p14:creationId xmlns:p14="http://schemas.microsoft.com/office/powerpoint/2010/main" val="347019615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94DFF4-04FC-DF48-8599-44451022ED6E}"/>
              </a:ext>
            </a:extLst>
          </p:cNvPr>
          <p:cNvSpPr>
            <a:spLocks noGrp="1"/>
          </p:cNvSpPr>
          <p:nvPr>
            <p:ph type="title"/>
          </p:nvPr>
        </p:nvSpPr>
        <p:spPr>
          <a:xfrm>
            <a:off x="277792" y="0"/>
            <a:ext cx="11648660" cy="737534"/>
          </a:xfrm>
        </p:spPr>
        <p:txBody>
          <a:bodyPr vert="horz" lIns="91440" tIns="45720" rIns="91440" bIns="45720" rtlCol="0" anchor="ctr">
            <a:noAutofit/>
          </a:bodyPr>
          <a:lstStyle/>
          <a:p>
            <a:pPr algn="ctr"/>
            <a:r>
              <a:rPr lang="en-US" sz="4000" b="1" dirty="0"/>
              <a:t>Data Workflow – changes in Tagging</a:t>
            </a:r>
          </a:p>
        </p:txBody>
      </p:sp>
      <p:pic>
        <p:nvPicPr>
          <p:cNvPr id="7" name="Picture 6" descr="A screenshot of a cell phone&#10;&#10;Description automatically generated">
            <a:extLst>
              <a:ext uri="{FF2B5EF4-FFF2-40B4-BE49-F238E27FC236}">
                <a16:creationId xmlns:a16="http://schemas.microsoft.com/office/drawing/2014/main" id="{C360365B-040A-4F41-84A5-F6DF8A57CA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051" y="985305"/>
            <a:ext cx="11648661" cy="3639458"/>
          </a:xfrm>
          <a:prstGeom prst="rect">
            <a:avLst/>
          </a:prstGeom>
        </p:spPr>
      </p:pic>
      <p:sp>
        <p:nvSpPr>
          <p:cNvPr id="10" name="Oval 9">
            <a:extLst>
              <a:ext uri="{FF2B5EF4-FFF2-40B4-BE49-F238E27FC236}">
                <a16:creationId xmlns:a16="http://schemas.microsoft.com/office/drawing/2014/main" id="{A4775129-6107-B34D-858D-E76291158CCD}"/>
              </a:ext>
            </a:extLst>
          </p:cNvPr>
          <p:cNvSpPr/>
          <p:nvPr/>
        </p:nvSpPr>
        <p:spPr>
          <a:xfrm>
            <a:off x="7747547" y="3958328"/>
            <a:ext cx="329652" cy="3552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4</a:t>
            </a:r>
          </a:p>
        </p:txBody>
      </p:sp>
      <p:sp>
        <p:nvSpPr>
          <p:cNvPr id="11" name="Oval 10">
            <a:extLst>
              <a:ext uri="{FF2B5EF4-FFF2-40B4-BE49-F238E27FC236}">
                <a16:creationId xmlns:a16="http://schemas.microsoft.com/office/drawing/2014/main" id="{C99D0E29-158B-4740-BEDD-4093A8FEE8A5}"/>
              </a:ext>
            </a:extLst>
          </p:cNvPr>
          <p:cNvSpPr/>
          <p:nvPr/>
        </p:nvSpPr>
        <p:spPr>
          <a:xfrm>
            <a:off x="3904417" y="3958328"/>
            <a:ext cx="329652" cy="3552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3</a:t>
            </a:r>
          </a:p>
        </p:txBody>
      </p:sp>
      <p:sp>
        <p:nvSpPr>
          <p:cNvPr id="12" name="Oval 11">
            <a:extLst>
              <a:ext uri="{FF2B5EF4-FFF2-40B4-BE49-F238E27FC236}">
                <a16:creationId xmlns:a16="http://schemas.microsoft.com/office/drawing/2014/main" id="{ECB602BB-0972-6D46-978B-86BF7F971318}"/>
              </a:ext>
            </a:extLst>
          </p:cNvPr>
          <p:cNvSpPr/>
          <p:nvPr/>
        </p:nvSpPr>
        <p:spPr>
          <a:xfrm>
            <a:off x="508548" y="3251372"/>
            <a:ext cx="329652" cy="3552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1</a:t>
            </a:r>
          </a:p>
        </p:txBody>
      </p:sp>
      <p:sp>
        <p:nvSpPr>
          <p:cNvPr id="2" name="TextBox 1">
            <a:extLst>
              <a:ext uri="{FF2B5EF4-FFF2-40B4-BE49-F238E27FC236}">
                <a16:creationId xmlns:a16="http://schemas.microsoft.com/office/drawing/2014/main" id="{B0CD932F-F758-2C42-86C1-86BC9DCF9E4F}"/>
              </a:ext>
            </a:extLst>
          </p:cNvPr>
          <p:cNvSpPr txBox="1"/>
          <p:nvPr/>
        </p:nvSpPr>
        <p:spPr>
          <a:xfrm>
            <a:off x="508548" y="4683476"/>
            <a:ext cx="10941330" cy="1754326"/>
          </a:xfrm>
          <a:prstGeom prst="rect">
            <a:avLst/>
          </a:prstGeom>
          <a:noFill/>
        </p:spPr>
        <p:txBody>
          <a:bodyPr wrap="square" rtlCol="0">
            <a:spAutoFit/>
          </a:bodyPr>
          <a:lstStyle/>
          <a:p>
            <a:pPr marL="342900" indent="-342900">
              <a:buAutoNum type="arabicPeriod"/>
            </a:pPr>
            <a:r>
              <a:rPr lang="en-US" dirty="0"/>
              <a:t>Zero suppress values that show no change</a:t>
            </a:r>
          </a:p>
          <a:p>
            <a:pPr marL="342900" indent="-342900">
              <a:buAutoNum type="arabicPeriod"/>
            </a:pPr>
            <a:r>
              <a:rPr lang="en-US" dirty="0"/>
              <a:t>List of dimensions under review</a:t>
            </a:r>
          </a:p>
          <a:p>
            <a:pPr marL="342900" indent="-342900">
              <a:buAutoNum type="arabicPeriod"/>
            </a:pPr>
            <a:r>
              <a:rPr lang="en-US" dirty="0"/>
              <a:t>TV = Tagging version</a:t>
            </a:r>
          </a:p>
          <a:p>
            <a:pPr marL="342900" indent="-342900">
              <a:buAutoNum type="arabicPeriod"/>
            </a:pPr>
            <a:r>
              <a:rPr lang="en-US" dirty="0"/>
              <a:t>Comparative periods, lets you identify which dimensions have changed</a:t>
            </a:r>
          </a:p>
          <a:p>
            <a:pPr marL="342900" indent="-342900">
              <a:buAutoNum type="arabicPeriod"/>
            </a:pPr>
            <a:r>
              <a:rPr lang="en-US" dirty="0"/>
              <a:t>Allows you to compare the details of tagging versions</a:t>
            </a:r>
          </a:p>
          <a:p>
            <a:pPr marL="342900" indent="-342900">
              <a:buAutoNum type="arabicPeriod"/>
            </a:pPr>
            <a:endParaRPr lang="en-US" dirty="0"/>
          </a:p>
        </p:txBody>
      </p:sp>
      <p:sp>
        <p:nvSpPr>
          <p:cNvPr id="13" name="Oval 12">
            <a:extLst>
              <a:ext uri="{FF2B5EF4-FFF2-40B4-BE49-F238E27FC236}">
                <a16:creationId xmlns:a16="http://schemas.microsoft.com/office/drawing/2014/main" id="{87124111-B00E-D04B-9AE3-0E3C6B285E82}"/>
              </a:ext>
            </a:extLst>
          </p:cNvPr>
          <p:cNvSpPr/>
          <p:nvPr/>
        </p:nvSpPr>
        <p:spPr>
          <a:xfrm>
            <a:off x="2705096" y="3658362"/>
            <a:ext cx="329652" cy="3552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2</a:t>
            </a:r>
          </a:p>
        </p:txBody>
      </p:sp>
      <p:sp>
        <p:nvSpPr>
          <p:cNvPr id="14" name="Oval 13">
            <a:extLst>
              <a:ext uri="{FF2B5EF4-FFF2-40B4-BE49-F238E27FC236}">
                <a16:creationId xmlns:a16="http://schemas.microsoft.com/office/drawing/2014/main" id="{375B419A-A5FC-0248-B18D-60071CD757C3}"/>
              </a:ext>
            </a:extLst>
          </p:cNvPr>
          <p:cNvSpPr/>
          <p:nvPr/>
        </p:nvSpPr>
        <p:spPr>
          <a:xfrm>
            <a:off x="8854104" y="2896116"/>
            <a:ext cx="329652" cy="3552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5</a:t>
            </a:r>
          </a:p>
        </p:txBody>
      </p:sp>
    </p:spTree>
    <p:extLst>
      <p:ext uri="{BB962C8B-B14F-4D97-AF65-F5344CB8AC3E}">
        <p14:creationId xmlns:p14="http://schemas.microsoft.com/office/powerpoint/2010/main" val="9975857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8ADD18-35AE-1341-84ED-8C86A1E1D79A}"/>
              </a:ext>
            </a:extLst>
          </p:cNvPr>
          <p:cNvSpPr>
            <a:spLocks noGrp="1"/>
          </p:cNvSpPr>
          <p:nvPr>
            <p:ph type="title"/>
          </p:nvPr>
        </p:nvSpPr>
        <p:spPr/>
        <p:txBody>
          <a:bodyPr vert="horz" lIns="91440" tIns="45720" rIns="91440" bIns="45720" rtlCol="0" anchor="ctr">
            <a:noAutofit/>
          </a:bodyPr>
          <a:lstStyle/>
          <a:p>
            <a:pPr algn="ctr"/>
            <a:r>
              <a:rPr lang="en-US" sz="4000" b="1" dirty="0"/>
              <a:t>Tagging Version Compare </a:t>
            </a:r>
          </a:p>
        </p:txBody>
      </p:sp>
      <p:pic>
        <p:nvPicPr>
          <p:cNvPr id="5" name="Picture 4" descr="A screenshot of a social media post&#10;&#10;Description automatically generated">
            <a:extLst>
              <a:ext uri="{FF2B5EF4-FFF2-40B4-BE49-F238E27FC236}">
                <a16:creationId xmlns:a16="http://schemas.microsoft.com/office/drawing/2014/main" id="{252C5F31-37B3-3E4A-965C-DFE281E8FF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229" y="1205948"/>
            <a:ext cx="11418224" cy="3461476"/>
          </a:xfrm>
          <a:prstGeom prst="rect">
            <a:avLst/>
          </a:prstGeom>
        </p:spPr>
      </p:pic>
      <p:sp>
        <p:nvSpPr>
          <p:cNvPr id="2" name="TextBox 1">
            <a:extLst>
              <a:ext uri="{FF2B5EF4-FFF2-40B4-BE49-F238E27FC236}">
                <a16:creationId xmlns:a16="http://schemas.microsoft.com/office/drawing/2014/main" id="{F505DC97-D690-5748-A86A-B09C6D4121FE}"/>
              </a:ext>
            </a:extLst>
          </p:cNvPr>
          <p:cNvSpPr txBox="1"/>
          <p:nvPr/>
        </p:nvSpPr>
        <p:spPr>
          <a:xfrm>
            <a:off x="954157" y="4863548"/>
            <a:ext cx="10399643" cy="646331"/>
          </a:xfrm>
          <a:prstGeom prst="rect">
            <a:avLst/>
          </a:prstGeom>
          <a:noFill/>
        </p:spPr>
        <p:txBody>
          <a:bodyPr wrap="square" rtlCol="0">
            <a:spAutoFit/>
          </a:bodyPr>
          <a:lstStyle/>
          <a:p>
            <a:r>
              <a:rPr lang="en-US" dirty="0"/>
              <a:t>Even though the same dimension within each tagging version, there has been a delta within the actual members or data points within the dimension, you therefore need to drill further into compare tagging</a:t>
            </a:r>
          </a:p>
        </p:txBody>
      </p:sp>
    </p:spTree>
    <p:extLst>
      <p:ext uri="{BB962C8B-B14F-4D97-AF65-F5344CB8AC3E}">
        <p14:creationId xmlns:p14="http://schemas.microsoft.com/office/powerpoint/2010/main" val="400175196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EDB132-F564-0549-A0EE-A3C48EC9DD26}"/>
              </a:ext>
            </a:extLst>
          </p:cNvPr>
          <p:cNvSpPr>
            <a:spLocks noGrp="1"/>
          </p:cNvSpPr>
          <p:nvPr>
            <p:ph type="title"/>
          </p:nvPr>
        </p:nvSpPr>
        <p:spPr/>
        <p:txBody>
          <a:bodyPr vert="horz" lIns="91440" tIns="45720" rIns="91440" bIns="45720" rtlCol="0" anchor="ctr">
            <a:noAutofit/>
          </a:bodyPr>
          <a:lstStyle/>
          <a:p>
            <a:pPr algn="ctr"/>
            <a:r>
              <a:rPr lang="en-US" sz="4000" b="1" dirty="0"/>
              <a:t>Tagging Comparison Detail</a:t>
            </a:r>
          </a:p>
        </p:txBody>
      </p:sp>
      <p:pic>
        <p:nvPicPr>
          <p:cNvPr id="5" name="Picture 4" descr="A screenshot of a cell phone&#10;&#10;Description automatically generated">
            <a:extLst>
              <a:ext uri="{FF2B5EF4-FFF2-40B4-BE49-F238E27FC236}">
                <a16:creationId xmlns:a16="http://schemas.microsoft.com/office/drawing/2014/main" id="{43C29003-729B-3044-9A97-5FCDB6E501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20" y="1126434"/>
            <a:ext cx="12091560" cy="2532321"/>
          </a:xfrm>
          <a:prstGeom prst="rect">
            <a:avLst/>
          </a:prstGeom>
        </p:spPr>
      </p:pic>
      <p:sp>
        <p:nvSpPr>
          <p:cNvPr id="2" name="TextBox 1">
            <a:extLst>
              <a:ext uri="{FF2B5EF4-FFF2-40B4-BE49-F238E27FC236}">
                <a16:creationId xmlns:a16="http://schemas.microsoft.com/office/drawing/2014/main" id="{6EC395AF-07C3-3845-97A9-2544C14A541D}"/>
              </a:ext>
            </a:extLst>
          </p:cNvPr>
          <p:cNvSpPr txBox="1"/>
          <p:nvPr/>
        </p:nvSpPr>
        <p:spPr>
          <a:xfrm>
            <a:off x="331304" y="3935896"/>
            <a:ext cx="11555896" cy="1200329"/>
          </a:xfrm>
          <a:prstGeom prst="rect">
            <a:avLst/>
          </a:prstGeom>
          <a:noFill/>
        </p:spPr>
        <p:txBody>
          <a:bodyPr wrap="square" rtlCol="0">
            <a:spAutoFit/>
          </a:bodyPr>
          <a:lstStyle/>
          <a:p>
            <a:r>
              <a:rPr lang="en-US" dirty="0"/>
              <a:t>In the example, the Tagging version 2 has changed the base counterparty for AMP to go direct to the trading book, as opposed to the banking book in TV1. This means data that is recognized with a counterparty of AMP will flow through to the Trading book.</a:t>
            </a:r>
          </a:p>
          <a:p>
            <a:endParaRPr lang="en-US" dirty="0"/>
          </a:p>
        </p:txBody>
      </p:sp>
    </p:spTree>
    <p:extLst>
      <p:ext uri="{BB962C8B-B14F-4D97-AF65-F5344CB8AC3E}">
        <p14:creationId xmlns:p14="http://schemas.microsoft.com/office/powerpoint/2010/main" val="47160871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69C62A-653B-9440-B0FF-29974C937DCB}"/>
              </a:ext>
            </a:extLst>
          </p:cNvPr>
          <p:cNvSpPr>
            <a:spLocks noGrp="1"/>
          </p:cNvSpPr>
          <p:nvPr>
            <p:ph type="title"/>
          </p:nvPr>
        </p:nvSpPr>
        <p:spPr>
          <a:xfrm>
            <a:off x="81023" y="0"/>
            <a:ext cx="11956648" cy="737534"/>
          </a:xfrm>
        </p:spPr>
        <p:txBody>
          <a:bodyPr vert="horz" lIns="91440" tIns="45720" rIns="91440" bIns="45720" rtlCol="0" anchor="ctr">
            <a:noAutofit/>
          </a:bodyPr>
          <a:lstStyle/>
          <a:p>
            <a:pPr algn="ctr"/>
            <a:r>
              <a:rPr lang="en-US" sz="3200" b="1" dirty="0"/>
              <a:t>Data Workflow – New Elements Reporting</a:t>
            </a:r>
          </a:p>
        </p:txBody>
      </p:sp>
      <p:pic>
        <p:nvPicPr>
          <p:cNvPr id="7" name="Picture 6" descr="A screenshot of a social media post&#10;&#10;Description automatically generated">
            <a:extLst>
              <a:ext uri="{FF2B5EF4-FFF2-40B4-BE49-F238E27FC236}">
                <a16:creationId xmlns:a16="http://schemas.microsoft.com/office/drawing/2014/main" id="{F5FC987D-9BDB-9344-9B2C-1C935B864D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737534"/>
            <a:ext cx="10820400" cy="4406900"/>
          </a:xfrm>
          <a:prstGeom prst="rect">
            <a:avLst/>
          </a:prstGeom>
        </p:spPr>
      </p:pic>
      <p:sp>
        <p:nvSpPr>
          <p:cNvPr id="9" name="Oval 8">
            <a:extLst>
              <a:ext uri="{FF2B5EF4-FFF2-40B4-BE49-F238E27FC236}">
                <a16:creationId xmlns:a16="http://schemas.microsoft.com/office/drawing/2014/main" id="{57BBD8C4-1577-4241-8D09-54E5941AF070}"/>
              </a:ext>
            </a:extLst>
          </p:cNvPr>
          <p:cNvSpPr/>
          <p:nvPr/>
        </p:nvSpPr>
        <p:spPr>
          <a:xfrm>
            <a:off x="746262" y="2153235"/>
            <a:ext cx="329652" cy="3552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1</a:t>
            </a:r>
          </a:p>
        </p:txBody>
      </p:sp>
      <p:sp>
        <p:nvSpPr>
          <p:cNvPr id="5" name="Oval 4">
            <a:extLst>
              <a:ext uri="{FF2B5EF4-FFF2-40B4-BE49-F238E27FC236}">
                <a16:creationId xmlns:a16="http://schemas.microsoft.com/office/drawing/2014/main" id="{66CC8B94-E358-8F4E-ACDD-4E7455E3C612}"/>
              </a:ext>
            </a:extLst>
          </p:cNvPr>
          <p:cNvSpPr/>
          <p:nvPr/>
        </p:nvSpPr>
        <p:spPr>
          <a:xfrm>
            <a:off x="5121966" y="2330863"/>
            <a:ext cx="329652" cy="3552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2</a:t>
            </a:r>
          </a:p>
        </p:txBody>
      </p:sp>
      <p:sp>
        <p:nvSpPr>
          <p:cNvPr id="6" name="Oval 5">
            <a:extLst>
              <a:ext uri="{FF2B5EF4-FFF2-40B4-BE49-F238E27FC236}">
                <a16:creationId xmlns:a16="http://schemas.microsoft.com/office/drawing/2014/main" id="{19756382-37AF-824E-968C-EC804B24FC8A}"/>
              </a:ext>
            </a:extLst>
          </p:cNvPr>
          <p:cNvSpPr/>
          <p:nvPr/>
        </p:nvSpPr>
        <p:spPr>
          <a:xfrm>
            <a:off x="6813270" y="2330863"/>
            <a:ext cx="329652" cy="3552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3</a:t>
            </a:r>
          </a:p>
        </p:txBody>
      </p:sp>
      <p:sp>
        <p:nvSpPr>
          <p:cNvPr id="8" name="Oval 7">
            <a:extLst>
              <a:ext uri="{FF2B5EF4-FFF2-40B4-BE49-F238E27FC236}">
                <a16:creationId xmlns:a16="http://schemas.microsoft.com/office/drawing/2014/main" id="{9DC2E87E-D4E8-5A4E-B54B-ECC75B4C8C36}"/>
              </a:ext>
            </a:extLst>
          </p:cNvPr>
          <p:cNvSpPr/>
          <p:nvPr/>
        </p:nvSpPr>
        <p:spPr>
          <a:xfrm>
            <a:off x="8339748" y="2356091"/>
            <a:ext cx="329652" cy="3552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4</a:t>
            </a:r>
          </a:p>
        </p:txBody>
      </p:sp>
      <p:sp>
        <p:nvSpPr>
          <p:cNvPr id="2" name="TextBox 1">
            <a:extLst>
              <a:ext uri="{FF2B5EF4-FFF2-40B4-BE49-F238E27FC236}">
                <a16:creationId xmlns:a16="http://schemas.microsoft.com/office/drawing/2014/main" id="{C38FF1C8-CCF3-6F4C-BDB6-8AB42439E65B}"/>
              </a:ext>
            </a:extLst>
          </p:cNvPr>
          <p:cNvSpPr txBox="1"/>
          <p:nvPr/>
        </p:nvSpPr>
        <p:spPr>
          <a:xfrm>
            <a:off x="867103" y="5144434"/>
            <a:ext cx="11035748" cy="923330"/>
          </a:xfrm>
          <a:prstGeom prst="rect">
            <a:avLst/>
          </a:prstGeom>
          <a:noFill/>
        </p:spPr>
        <p:txBody>
          <a:bodyPr wrap="square" rtlCol="0">
            <a:spAutoFit/>
          </a:bodyPr>
          <a:lstStyle/>
          <a:p>
            <a:r>
              <a:rPr lang="en-US" dirty="0"/>
              <a:t>2. New data points (elements) for the period only</a:t>
            </a:r>
          </a:p>
          <a:p>
            <a:r>
              <a:rPr lang="en-US" dirty="0"/>
              <a:t>3. Total data points coming from source including previous periods</a:t>
            </a:r>
          </a:p>
          <a:p>
            <a:r>
              <a:rPr lang="en-US" dirty="0"/>
              <a:t>4. Total number data points in </a:t>
            </a:r>
            <a:r>
              <a:rPr lang="en-US" dirty="0" err="1"/>
              <a:t>CoreBIS</a:t>
            </a:r>
            <a:r>
              <a:rPr lang="en-US" dirty="0"/>
              <a:t>, if something is deleted from the data source then there will be a difference </a:t>
            </a:r>
          </a:p>
        </p:txBody>
      </p:sp>
    </p:spTree>
    <p:extLst>
      <p:ext uri="{BB962C8B-B14F-4D97-AF65-F5344CB8AC3E}">
        <p14:creationId xmlns:p14="http://schemas.microsoft.com/office/powerpoint/2010/main" val="18091365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A7EC89-8BD2-6846-BD15-E306E2EEF926}"/>
              </a:ext>
            </a:extLst>
          </p:cNvPr>
          <p:cNvSpPr>
            <a:spLocks noGrp="1"/>
          </p:cNvSpPr>
          <p:nvPr>
            <p:ph type="title"/>
          </p:nvPr>
        </p:nvSpPr>
        <p:spPr>
          <a:xfrm>
            <a:off x="0" y="0"/>
            <a:ext cx="11849100" cy="737534"/>
          </a:xfrm>
        </p:spPr>
        <p:txBody>
          <a:bodyPr vert="horz" lIns="91440" tIns="45720" rIns="91440" bIns="45720" rtlCol="0" anchor="ctr">
            <a:noAutofit/>
          </a:bodyPr>
          <a:lstStyle/>
          <a:p>
            <a:pPr algn="ctr"/>
            <a:r>
              <a:rPr lang="en-US" sz="3200" b="1" dirty="0"/>
              <a:t>Data Workflow – New Elements Reporting: Drill</a:t>
            </a:r>
          </a:p>
        </p:txBody>
      </p:sp>
      <p:pic>
        <p:nvPicPr>
          <p:cNvPr id="6" name="Picture 5" descr="A screenshot of a social media post&#10;&#10;Description automatically generated">
            <a:extLst>
              <a:ext uri="{FF2B5EF4-FFF2-40B4-BE49-F238E27FC236}">
                <a16:creationId xmlns:a16="http://schemas.microsoft.com/office/drawing/2014/main" id="{2F4C5CFE-448D-E240-AB43-0B22A8F55B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0" y="1205120"/>
            <a:ext cx="11849100" cy="3467100"/>
          </a:xfrm>
          <a:prstGeom prst="rect">
            <a:avLst/>
          </a:prstGeom>
        </p:spPr>
      </p:pic>
    </p:spTree>
    <p:extLst>
      <p:ext uri="{BB962C8B-B14F-4D97-AF65-F5344CB8AC3E}">
        <p14:creationId xmlns:p14="http://schemas.microsoft.com/office/powerpoint/2010/main" val="320798885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E0B70F-373E-AC4C-B067-954909C576DE}"/>
              </a:ext>
            </a:extLst>
          </p:cNvPr>
          <p:cNvSpPr>
            <a:spLocks noGrp="1"/>
          </p:cNvSpPr>
          <p:nvPr>
            <p:ph type="title"/>
          </p:nvPr>
        </p:nvSpPr>
        <p:spPr/>
        <p:txBody>
          <a:bodyPr vert="horz" lIns="91440" tIns="45720" rIns="91440" bIns="45720" rtlCol="0" anchor="ctr">
            <a:noAutofit/>
          </a:bodyPr>
          <a:lstStyle/>
          <a:p>
            <a:pPr algn="ctr"/>
            <a:r>
              <a:rPr lang="en-US" sz="4000" b="1" dirty="0"/>
              <a:t>Data Workflow - </a:t>
            </a:r>
            <a:r>
              <a:rPr lang="en-US" sz="4000" b="1" dirty="0" err="1"/>
              <a:t>CoreBUILD</a:t>
            </a:r>
            <a:endParaRPr lang="en-US" sz="4000" b="1" dirty="0"/>
          </a:p>
        </p:txBody>
      </p:sp>
      <p:pic>
        <p:nvPicPr>
          <p:cNvPr id="5" name="Picture 4" descr="A screenshot of a cell phone&#10;&#10;Description automatically generated">
            <a:extLst>
              <a:ext uri="{FF2B5EF4-FFF2-40B4-BE49-F238E27FC236}">
                <a16:creationId xmlns:a16="http://schemas.microsoft.com/office/drawing/2014/main" id="{B9DE282A-F3FD-CC4B-B814-0B5C72EA9F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0922" y="737534"/>
            <a:ext cx="6387618" cy="5218532"/>
          </a:xfrm>
          <a:prstGeom prst="rect">
            <a:avLst/>
          </a:prstGeom>
        </p:spPr>
      </p:pic>
    </p:spTree>
    <p:extLst>
      <p:ext uri="{BB962C8B-B14F-4D97-AF65-F5344CB8AC3E}">
        <p14:creationId xmlns:p14="http://schemas.microsoft.com/office/powerpoint/2010/main" val="129718709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29664A-F37B-5F45-9026-AB9D5D8D2774}"/>
              </a:ext>
            </a:extLst>
          </p:cNvPr>
          <p:cNvSpPr>
            <a:spLocks noGrp="1"/>
          </p:cNvSpPr>
          <p:nvPr>
            <p:ph type="title"/>
          </p:nvPr>
        </p:nvSpPr>
        <p:spPr/>
        <p:txBody>
          <a:bodyPr vert="horz" lIns="91440" tIns="45720" rIns="91440" bIns="45720" rtlCol="0" anchor="ctr">
            <a:noAutofit/>
          </a:bodyPr>
          <a:lstStyle/>
          <a:p>
            <a:pPr algn="ctr"/>
            <a:r>
              <a:rPr lang="en-US" sz="4000" b="1" dirty="0"/>
              <a:t>Form Workflow</a:t>
            </a:r>
          </a:p>
        </p:txBody>
      </p:sp>
      <p:graphicFrame>
        <p:nvGraphicFramePr>
          <p:cNvPr id="4" name="Diagram 3">
            <a:extLst>
              <a:ext uri="{FF2B5EF4-FFF2-40B4-BE49-F238E27FC236}">
                <a16:creationId xmlns:a16="http://schemas.microsoft.com/office/drawing/2014/main" id="{545CF713-2862-484A-B423-5D09E81A0344}"/>
              </a:ext>
            </a:extLst>
          </p:cNvPr>
          <p:cNvGraphicFramePr/>
          <p:nvPr>
            <p:extLst>
              <p:ext uri="{D42A27DB-BD31-4B8C-83A1-F6EECF244321}">
                <p14:modId xmlns:p14="http://schemas.microsoft.com/office/powerpoint/2010/main" val="4191543362"/>
              </p:ext>
            </p:extLst>
          </p:nvPr>
        </p:nvGraphicFramePr>
        <p:xfrm>
          <a:off x="2032000" y="719666"/>
          <a:ext cx="7708348" cy="51642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BC60AE7D-9BDB-704E-A7E7-252B65C5C5A3}"/>
              </a:ext>
            </a:extLst>
          </p:cNvPr>
          <p:cNvSpPr txBox="1"/>
          <p:nvPr/>
        </p:nvSpPr>
        <p:spPr>
          <a:xfrm>
            <a:off x="9593203" y="1048592"/>
            <a:ext cx="2241445" cy="4524315"/>
          </a:xfrm>
          <a:prstGeom prst="rect">
            <a:avLst/>
          </a:prstGeom>
          <a:noFill/>
        </p:spPr>
        <p:txBody>
          <a:bodyPr wrap="square" rtlCol="0">
            <a:spAutoFit/>
          </a:bodyPr>
          <a:lstStyle/>
          <a:p>
            <a:r>
              <a:rPr lang="en-US" sz="3200" dirty="0"/>
              <a:t>You are approving each of these tasks when you select submit on the task allocation</a:t>
            </a:r>
          </a:p>
        </p:txBody>
      </p:sp>
    </p:spTree>
    <p:extLst>
      <p:ext uri="{BB962C8B-B14F-4D97-AF65-F5344CB8AC3E}">
        <p14:creationId xmlns:p14="http://schemas.microsoft.com/office/powerpoint/2010/main" val="411532733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AU" sz="4000" b="1" dirty="0"/>
              <a:t>SBR – What is it?</a:t>
            </a:r>
          </a:p>
        </p:txBody>
      </p:sp>
      <p:sp>
        <p:nvSpPr>
          <p:cNvPr id="4" name="TextBox 3"/>
          <p:cNvSpPr txBox="1"/>
          <p:nvPr/>
        </p:nvSpPr>
        <p:spPr>
          <a:xfrm>
            <a:off x="334538" y="1669100"/>
            <a:ext cx="7649735" cy="384721"/>
          </a:xfrm>
          <a:prstGeom prst="rect">
            <a:avLst/>
          </a:prstGeom>
          <a:noFill/>
        </p:spPr>
        <p:txBody>
          <a:bodyPr wrap="square" rtlCol="0">
            <a:spAutoFit/>
          </a:bodyPr>
          <a:lstStyle/>
          <a:p>
            <a:r>
              <a:rPr lang="en-AU" sz="19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Introduced by Government to ease the reporting burden</a:t>
            </a:r>
          </a:p>
        </p:txBody>
      </p:sp>
      <p:sp>
        <p:nvSpPr>
          <p:cNvPr id="5" name="Flowchart: Data 4"/>
          <p:cNvSpPr/>
          <p:nvPr/>
        </p:nvSpPr>
        <p:spPr>
          <a:xfrm>
            <a:off x="737839" y="2921619"/>
            <a:ext cx="2339898" cy="1505415"/>
          </a:xfrm>
          <a:prstGeom prst="flowChartInputOut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Client Data</a:t>
            </a:r>
          </a:p>
        </p:txBody>
      </p:sp>
      <p:sp>
        <p:nvSpPr>
          <p:cNvPr id="6" name="Flowchart: Internal Storage 5"/>
          <p:cNvSpPr/>
          <p:nvPr/>
        </p:nvSpPr>
        <p:spPr>
          <a:xfrm>
            <a:off x="4488366" y="2921620"/>
            <a:ext cx="2085278" cy="1505415"/>
          </a:xfrm>
          <a:prstGeom prst="flowChartInternal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Definitional taxonomy</a:t>
            </a:r>
          </a:p>
        </p:txBody>
      </p:sp>
      <p:sp>
        <p:nvSpPr>
          <p:cNvPr id="7" name="Flowchart: Multidocument 6"/>
          <p:cNvSpPr/>
          <p:nvPr/>
        </p:nvSpPr>
        <p:spPr>
          <a:xfrm>
            <a:off x="7984273" y="1542325"/>
            <a:ext cx="1661532" cy="1338147"/>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ASIC</a:t>
            </a:r>
          </a:p>
        </p:txBody>
      </p:sp>
      <p:sp>
        <p:nvSpPr>
          <p:cNvPr id="8" name="Flowchart: Multidocument 7"/>
          <p:cNvSpPr/>
          <p:nvPr/>
        </p:nvSpPr>
        <p:spPr>
          <a:xfrm>
            <a:off x="7984273" y="4613923"/>
            <a:ext cx="1661532" cy="1338147"/>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ATO</a:t>
            </a:r>
          </a:p>
        </p:txBody>
      </p:sp>
      <p:sp>
        <p:nvSpPr>
          <p:cNvPr id="9" name="Flowchart: Multidocument 8"/>
          <p:cNvSpPr/>
          <p:nvPr/>
        </p:nvSpPr>
        <p:spPr>
          <a:xfrm>
            <a:off x="7984273" y="3003914"/>
            <a:ext cx="1661532" cy="1338147"/>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APRA</a:t>
            </a:r>
          </a:p>
        </p:txBody>
      </p:sp>
      <p:cxnSp>
        <p:nvCxnSpPr>
          <p:cNvPr id="11" name="Connector: Elbow 10"/>
          <p:cNvCxnSpPr>
            <a:stCxn id="6" idx="3"/>
            <a:endCxn id="7" idx="1"/>
          </p:cNvCxnSpPr>
          <p:nvPr/>
        </p:nvCxnSpPr>
        <p:spPr>
          <a:xfrm flipV="1">
            <a:off x="6573644" y="2211399"/>
            <a:ext cx="1410629" cy="146292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nector: Elbow 11"/>
          <p:cNvCxnSpPr>
            <a:endCxn id="8" idx="1"/>
          </p:cNvCxnSpPr>
          <p:nvPr/>
        </p:nvCxnSpPr>
        <p:spPr>
          <a:xfrm>
            <a:off x="5868329" y="3672987"/>
            <a:ext cx="2115944" cy="1610010"/>
          </a:xfrm>
          <a:prstGeom prst="bentConnector3">
            <a:avLst>
              <a:gd name="adj1" fmla="val 66864"/>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6" idx="3"/>
            <a:endCxn id="9" idx="1"/>
          </p:cNvCxnSpPr>
          <p:nvPr/>
        </p:nvCxnSpPr>
        <p:spPr>
          <a:xfrm flipV="1">
            <a:off x="6573644" y="3672988"/>
            <a:ext cx="1410629" cy="13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5" idx="5"/>
            <a:endCxn id="6" idx="1"/>
          </p:cNvCxnSpPr>
          <p:nvPr/>
        </p:nvCxnSpPr>
        <p:spPr>
          <a:xfrm>
            <a:off x="2843747" y="3674327"/>
            <a:ext cx="1644619"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538224" y="909146"/>
            <a:ext cx="2553629" cy="400110"/>
          </a:xfrm>
          <a:prstGeom prst="rect">
            <a:avLst/>
          </a:prstGeom>
          <a:solidFill>
            <a:schemeClr val="accent1">
              <a:lumMod val="60000"/>
              <a:lumOff val="40000"/>
            </a:schemeClr>
          </a:solidFill>
          <a:ln>
            <a:solidFill>
              <a:schemeClr val="accent1"/>
            </a:solidFill>
          </a:ln>
        </p:spPr>
        <p:txBody>
          <a:bodyPr wrap="square" rtlCol="0">
            <a:spAutoFit/>
          </a:bodyPr>
          <a:lstStyle/>
          <a:p>
            <a:r>
              <a:rPr lang="en-AU" sz="2000" b="1" dirty="0">
                <a:solidFill>
                  <a:schemeClr val="bg1"/>
                </a:solidFill>
              </a:rPr>
              <a:t>Reporting taxonomy</a:t>
            </a:r>
          </a:p>
        </p:txBody>
      </p:sp>
    </p:spTree>
    <p:extLst>
      <p:ext uri="{BB962C8B-B14F-4D97-AF65-F5344CB8AC3E}">
        <p14:creationId xmlns:p14="http://schemas.microsoft.com/office/powerpoint/2010/main" val="110182505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84A700-FB20-5646-B070-FC75A0C6A2C6}"/>
              </a:ext>
            </a:extLst>
          </p:cNvPr>
          <p:cNvSpPr>
            <a:spLocks noGrp="1"/>
          </p:cNvSpPr>
          <p:nvPr>
            <p:ph type="title"/>
          </p:nvPr>
        </p:nvSpPr>
        <p:spPr/>
        <p:txBody>
          <a:bodyPr vert="horz" lIns="91440" tIns="45720" rIns="91440" bIns="45720" rtlCol="0" anchor="ctr">
            <a:noAutofit/>
          </a:bodyPr>
          <a:lstStyle/>
          <a:p>
            <a:pPr algn="ctr"/>
            <a:r>
              <a:rPr lang="en-US" sz="4000" b="1" dirty="0"/>
              <a:t>Form Workflow – Open Task</a:t>
            </a:r>
          </a:p>
        </p:txBody>
      </p:sp>
      <p:pic>
        <p:nvPicPr>
          <p:cNvPr id="7" name="Picture 6" descr="A screenshot of a cell phone&#10;&#10;Description automatically generated">
            <a:extLst>
              <a:ext uri="{FF2B5EF4-FFF2-40B4-BE49-F238E27FC236}">
                <a16:creationId xmlns:a16="http://schemas.microsoft.com/office/drawing/2014/main" id="{97FF46CE-E0AC-404D-BD08-C7ED8A849E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638" y="922702"/>
            <a:ext cx="8812697" cy="4114681"/>
          </a:xfrm>
          <a:prstGeom prst="rect">
            <a:avLst/>
          </a:prstGeom>
        </p:spPr>
      </p:pic>
      <p:sp>
        <p:nvSpPr>
          <p:cNvPr id="8" name="Oval 7">
            <a:extLst>
              <a:ext uri="{FF2B5EF4-FFF2-40B4-BE49-F238E27FC236}">
                <a16:creationId xmlns:a16="http://schemas.microsoft.com/office/drawing/2014/main" id="{5D8B4C36-199F-8942-9074-E3671F843CD5}"/>
              </a:ext>
            </a:extLst>
          </p:cNvPr>
          <p:cNvSpPr/>
          <p:nvPr/>
        </p:nvSpPr>
        <p:spPr>
          <a:xfrm>
            <a:off x="5931174" y="1202901"/>
            <a:ext cx="329652" cy="3552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3</a:t>
            </a:r>
          </a:p>
        </p:txBody>
      </p:sp>
      <p:sp>
        <p:nvSpPr>
          <p:cNvPr id="9" name="Oval 8">
            <a:extLst>
              <a:ext uri="{FF2B5EF4-FFF2-40B4-BE49-F238E27FC236}">
                <a16:creationId xmlns:a16="http://schemas.microsoft.com/office/drawing/2014/main" id="{D26DC595-093E-BC40-BAC9-A8FE258C0F1C}"/>
              </a:ext>
            </a:extLst>
          </p:cNvPr>
          <p:cNvSpPr/>
          <p:nvPr/>
        </p:nvSpPr>
        <p:spPr>
          <a:xfrm>
            <a:off x="6364348" y="1012783"/>
            <a:ext cx="329652" cy="3552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2</a:t>
            </a:r>
          </a:p>
        </p:txBody>
      </p:sp>
      <p:sp>
        <p:nvSpPr>
          <p:cNvPr id="10" name="Oval 9">
            <a:extLst>
              <a:ext uri="{FF2B5EF4-FFF2-40B4-BE49-F238E27FC236}">
                <a16:creationId xmlns:a16="http://schemas.microsoft.com/office/drawing/2014/main" id="{9CA002E9-1225-A047-B143-155321484251}"/>
              </a:ext>
            </a:extLst>
          </p:cNvPr>
          <p:cNvSpPr/>
          <p:nvPr/>
        </p:nvSpPr>
        <p:spPr>
          <a:xfrm>
            <a:off x="5931174" y="835155"/>
            <a:ext cx="329652" cy="3552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1</a:t>
            </a:r>
          </a:p>
        </p:txBody>
      </p:sp>
      <p:sp>
        <p:nvSpPr>
          <p:cNvPr id="11" name="TextBox 10">
            <a:extLst>
              <a:ext uri="{FF2B5EF4-FFF2-40B4-BE49-F238E27FC236}">
                <a16:creationId xmlns:a16="http://schemas.microsoft.com/office/drawing/2014/main" id="{A297A2C7-DDAD-4445-87CC-4D179A1AA5CE}"/>
              </a:ext>
            </a:extLst>
          </p:cNvPr>
          <p:cNvSpPr txBox="1"/>
          <p:nvPr/>
        </p:nvSpPr>
        <p:spPr>
          <a:xfrm>
            <a:off x="9048335" y="822665"/>
            <a:ext cx="2756452" cy="5355312"/>
          </a:xfrm>
          <a:prstGeom prst="rect">
            <a:avLst/>
          </a:prstGeom>
          <a:noFill/>
        </p:spPr>
        <p:txBody>
          <a:bodyPr wrap="square" rtlCol="0">
            <a:spAutoFit/>
          </a:bodyPr>
          <a:lstStyle/>
          <a:p>
            <a:pPr marL="342900" indent="-342900">
              <a:buAutoNum type="arabicPeriod"/>
            </a:pPr>
            <a:r>
              <a:rPr lang="en-US" dirty="0"/>
              <a:t>Close correlation with Form Variant, but you can have access to run the report at a non APRA level if desired</a:t>
            </a:r>
          </a:p>
          <a:p>
            <a:pPr marL="342900" indent="-342900">
              <a:buAutoNum type="arabicPeriod"/>
            </a:pPr>
            <a:r>
              <a:rPr lang="en-US" dirty="0" err="1"/>
              <a:t>Int</a:t>
            </a:r>
            <a:r>
              <a:rPr lang="en-US" dirty="0"/>
              <a:t> Data Source = data that will be forwarded to APRA. You have flexibility to select individual data sources e.g.:</a:t>
            </a:r>
          </a:p>
          <a:p>
            <a:pPr marL="742950" lvl="1" indent="-285750">
              <a:buFont typeface="Arial" panose="020B0604020202020204" pitchFamily="34" charset="0"/>
              <a:buChar char="•"/>
            </a:pPr>
            <a:r>
              <a:rPr lang="en-US" dirty="0"/>
              <a:t>Manual adjustment</a:t>
            </a:r>
          </a:p>
          <a:p>
            <a:pPr marL="742950" lvl="1" indent="-285750">
              <a:buFont typeface="Arial" panose="020B0604020202020204" pitchFamily="34" charset="0"/>
              <a:buChar char="•"/>
            </a:pPr>
            <a:r>
              <a:rPr lang="en-US" dirty="0"/>
              <a:t>Treasury</a:t>
            </a:r>
          </a:p>
          <a:p>
            <a:pPr marL="742950" lvl="1" indent="-285750">
              <a:buFont typeface="Arial" panose="020B0604020202020204" pitchFamily="34" charset="0"/>
              <a:buChar char="•"/>
            </a:pPr>
            <a:r>
              <a:rPr lang="en-US" dirty="0"/>
              <a:t>Unscaled</a:t>
            </a:r>
          </a:p>
          <a:p>
            <a:pPr marL="742950" lvl="1" indent="-285750">
              <a:buFont typeface="Arial" panose="020B0604020202020204" pitchFamily="34" charset="0"/>
              <a:buChar char="•"/>
            </a:pPr>
            <a:endParaRPr lang="en-US" dirty="0"/>
          </a:p>
          <a:p>
            <a:pPr marL="342900" indent="-342900">
              <a:buFont typeface="+mj-lt"/>
              <a:buAutoNum type="arabicPeriod"/>
            </a:pPr>
            <a:r>
              <a:rPr lang="en-US" dirty="0"/>
              <a:t>Workflow version (check period, submission v resubmission)</a:t>
            </a:r>
          </a:p>
        </p:txBody>
      </p:sp>
      <p:pic>
        <p:nvPicPr>
          <p:cNvPr id="15" name="Picture 14" descr="A screenshot of a cell phone&#10;&#10;Description automatically generated">
            <a:extLst>
              <a:ext uri="{FF2B5EF4-FFF2-40B4-BE49-F238E27FC236}">
                <a16:creationId xmlns:a16="http://schemas.microsoft.com/office/drawing/2014/main" id="{5017F36B-DEC7-B847-B947-218ACA1825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9175" y="3595933"/>
            <a:ext cx="1009650" cy="1441450"/>
          </a:xfrm>
          <a:prstGeom prst="rect">
            <a:avLst/>
          </a:prstGeom>
        </p:spPr>
      </p:pic>
      <p:sp>
        <p:nvSpPr>
          <p:cNvPr id="16" name="Oval 15">
            <a:extLst>
              <a:ext uri="{FF2B5EF4-FFF2-40B4-BE49-F238E27FC236}">
                <a16:creationId xmlns:a16="http://schemas.microsoft.com/office/drawing/2014/main" id="{6E3BAA1F-8145-9B40-8DD1-BB84539F5AA4}"/>
              </a:ext>
            </a:extLst>
          </p:cNvPr>
          <p:cNvSpPr/>
          <p:nvPr/>
        </p:nvSpPr>
        <p:spPr>
          <a:xfrm>
            <a:off x="7198825" y="4507277"/>
            <a:ext cx="329652" cy="3552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4</a:t>
            </a:r>
          </a:p>
        </p:txBody>
      </p:sp>
      <p:sp>
        <p:nvSpPr>
          <p:cNvPr id="17" name="TextBox 16">
            <a:extLst>
              <a:ext uri="{FF2B5EF4-FFF2-40B4-BE49-F238E27FC236}">
                <a16:creationId xmlns:a16="http://schemas.microsoft.com/office/drawing/2014/main" id="{547B72B8-375F-6949-B8C9-81BCD0175307}"/>
              </a:ext>
            </a:extLst>
          </p:cNvPr>
          <p:cNvSpPr txBox="1"/>
          <p:nvPr/>
        </p:nvSpPr>
        <p:spPr>
          <a:xfrm>
            <a:off x="387811" y="5502273"/>
            <a:ext cx="8660524" cy="369332"/>
          </a:xfrm>
          <a:prstGeom prst="rect">
            <a:avLst/>
          </a:prstGeom>
          <a:noFill/>
        </p:spPr>
        <p:txBody>
          <a:bodyPr wrap="square" rtlCol="0">
            <a:spAutoFit/>
          </a:bodyPr>
          <a:lstStyle/>
          <a:p>
            <a:r>
              <a:rPr lang="en-US" b="1" i="1" dirty="0"/>
              <a:t>4. Adding comments you can right mouse click on the cell and add comment</a:t>
            </a:r>
          </a:p>
        </p:txBody>
      </p:sp>
    </p:spTree>
    <p:extLst>
      <p:ext uri="{BB962C8B-B14F-4D97-AF65-F5344CB8AC3E}">
        <p14:creationId xmlns:p14="http://schemas.microsoft.com/office/powerpoint/2010/main" val="118124978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5E171BC0-B451-5644-A2A9-EB68CB7E2AC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6593" y="1123074"/>
            <a:ext cx="6433502" cy="4436897"/>
          </a:xfrm>
        </p:spPr>
      </p:pic>
      <p:sp>
        <p:nvSpPr>
          <p:cNvPr id="3" name="Title 2">
            <a:extLst>
              <a:ext uri="{FF2B5EF4-FFF2-40B4-BE49-F238E27FC236}">
                <a16:creationId xmlns:a16="http://schemas.microsoft.com/office/drawing/2014/main" id="{7050E39F-AEEF-2842-A357-54BAB162517E}"/>
              </a:ext>
            </a:extLst>
          </p:cNvPr>
          <p:cNvSpPr>
            <a:spLocks noGrp="1"/>
          </p:cNvSpPr>
          <p:nvPr>
            <p:ph type="title"/>
          </p:nvPr>
        </p:nvSpPr>
        <p:spPr/>
        <p:txBody>
          <a:bodyPr vert="horz" lIns="91440" tIns="45720" rIns="91440" bIns="45720" rtlCol="0" anchor="ctr">
            <a:noAutofit/>
          </a:bodyPr>
          <a:lstStyle/>
          <a:p>
            <a:pPr algn="ctr"/>
            <a:r>
              <a:rPr lang="en-US" sz="4000" b="1" dirty="0"/>
              <a:t>Form PET and Data Quality tabs</a:t>
            </a:r>
          </a:p>
        </p:txBody>
      </p:sp>
      <p:sp>
        <p:nvSpPr>
          <p:cNvPr id="6" name="Oval 5">
            <a:extLst>
              <a:ext uri="{FF2B5EF4-FFF2-40B4-BE49-F238E27FC236}">
                <a16:creationId xmlns:a16="http://schemas.microsoft.com/office/drawing/2014/main" id="{C75D6D25-CEA5-1047-9E55-06E5F524A25C}"/>
              </a:ext>
            </a:extLst>
          </p:cNvPr>
          <p:cNvSpPr/>
          <p:nvPr/>
        </p:nvSpPr>
        <p:spPr>
          <a:xfrm>
            <a:off x="283779" y="5186766"/>
            <a:ext cx="2617076" cy="4649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940796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586E08-CDF6-9741-A332-5BC40A645D94}"/>
              </a:ext>
            </a:extLst>
          </p:cNvPr>
          <p:cNvSpPr>
            <a:spLocks noGrp="1"/>
          </p:cNvSpPr>
          <p:nvPr>
            <p:ph type="title"/>
          </p:nvPr>
        </p:nvSpPr>
        <p:spPr/>
        <p:txBody>
          <a:bodyPr vert="horz" lIns="91440" tIns="45720" rIns="91440" bIns="45720" rtlCol="0" anchor="ctr">
            <a:noAutofit/>
          </a:bodyPr>
          <a:lstStyle/>
          <a:p>
            <a:pPr algn="ctr"/>
            <a:r>
              <a:rPr lang="en-US" sz="4000" b="1" dirty="0"/>
              <a:t>Form PET</a:t>
            </a:r>
          </a:p>
        </p:txBody>
      </p:sp>
      <p:pic>
        <p:nvPicPr>
          <p:cNvPr id="5" name="Picture 4" descr="A screenshot of a cell phone&#10;&#10;Description automatically generated">
            <a:extLst>
              <a:ext uri="{FF2B5EF4-FFF2-40B4-BE49-F238E27FC236}">
                <a16:creationId xmlns:a16="http://schemas.microsoft.com/office/drawing/2014/main" id="{048FD07F-CB21-4043-8D38-6A7024DE15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0994" y="784549"/>
            <a:ext cx="6216640" cy="5288902"/>
          </a:xfrm>
          <a:prstGeom prst="rect">
            <a:avLst/>
          </a:prstGeom>
        </p:spPr>
      </p:pic>
      <p:sp>
        <p:nvSpPr>
          <p:cNvPr id="6" name="TextBox 5">
            <a:extLst>
              <a:ext uri="{FF2B5EF4-FFF2-40B4-BE49-F238E27FC236}">
                <a16:creationId xmlns:a16="http://schemas.microsoft.com/office/drawing/2014/main" id="{743E11F9-9778-3546-B8FD-AD3F144BC2EA}"/>
              </a:ext>
            </a:extLst>
          </p:cNvPr>
          <p:cNvSpPr txBox="1"/>
          <p:nvPr/>
        </p:nvSpPr>
        <p:spPr>
          <a:xfrm>
            <a:off x="599090" y="1229710"/>
            <a:ext cx="4120055" cy="2585323"/>
          </a:xfrm>
          <a:prstGeom prst="rect">
            <a:avLst/>
          </a:prstGeom>
          <a:noFill/>
        </p:spPr>
        <p:txBody>
          <a:bodyPr wrap="square" rtlCol="0">
            <a:spAutoFit/>
          </a:bodyPr>
          <a:lstStyle/>
          <a:p>
            <a:r>
              <a:rPr lang="en-US" dirty="0"/>
              <a:t>At bottom of screen you will note 2 or 3 tabs</a:t>
            </a:r>
          </a:p>
          <a:p>
            <a:endParaRPr lang="en-US" dirty="0"/>
          </a:p>
          <a:p>
            <a:r>
              <a:rPr lang="en-US" dirty="0"/>
              <a:t>Tab 1 – the Form with numbers</a:t>
            </a:r>
          </a:p>
          <a:p>
            <a:endParaRPr lang="en-US" dirty="0"/>
          </a:p>
          <a:p>
            <a:r>
              <a:rPr lang="en-US" dirty="0"/>
              <a:t>Tab 2 - link to APRA PET</a:t>
            </a:r>
          </a:p>
          <a:p>
            <a:endParaRPr lang="en-US" dirty="0"/>
          </a:p>
          <a:p>
            <a:r>
              <a:rPr lang="en-US" dirty="0"/>
              <a:t>Tab 3– if appropriate, EFS data quality benchmarks for the specific form</a:t>
            </a:r>
          </a:p>
        </p:txBody>
      </p:sp>
    </p:spTree>
    <p:extLst>
      <p:ext uri="{BB962C8B-B14F-4D97-AF65-F5344CB8AC3E}">
        <p14:creationId xmlns:p14="http://schemas.microsoft.com/office/powerpoint/2010/main" val="212102189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D2FFB2-0AF7-4D4B-A75B-179E046F74E0}"/>
              </a:ext>
            </a:extLst>
          </p:cNvPr>
          <p:cNvSpPr>
            <a:spLocks noGrp="1"/>
          </p:cNvSpPr>
          <p:nvPr>
            <p:ph idx="1"/>
          </p:nvPr>
        </p:nvSpPr>
        <p:spPr>
          <a:xfrm>
            <a:off x="638504" y="1310618"/>
            <a:ext cx="10515600" cy="4291396"/>
          </a:xfrm>
        </p:spPr>
        <p:txBody>
          <a:bodyPr/>
          <a:lstStyle/>
          <a:p>
            <a:r>
              <a:rPr lang="en-US" dirty="0"/>
              <a:t>As part of the Economic and Financial Statistic (EFS) reforms, APRA is providing data quality benchmarks that they expect additional assurance over.</a:t>
            </a:r>
          </a:p>
          <a:p>
            <a:r>
              <a:rPr lang="en-US" dirty="0"/>
              <a:t>The benchmarks are divided into:</a:t>
            </a:r>
          </a:p>
          <a:p>
            <a:pPr lvl="1"/>
            <a:r>
              <a:rPr lang="en-US" dirty="0"/>
              <a:t>Priority</a:t>
            </a:r>
          </a:p>
          <a:p>
            <a:pPr lvl="1"/>
            <a:r>
              <a:rPr lang="en-US" dirty="0"/>
              <a:t>High Priority items</a:t>
            </a:r>
          </a:p>
          <a:p>
            <a:pPr lvl="1"/>
            <a:endParaRPr lang="en-US" dirty="0"/>
          </a:p>
          <a:p>
            <a:r>
              <a:rPr lang="en-US" dirty="0"/>
              <a:t>The thresholds are dependent on whether the reported metric is a  stock (balance), flow (movement) or bps measurement</a:t>
            </a:r>
          </a:p>
          <a:p>
            <a:r>
              <a:rPr lang="en-US" dirty="0"/>
              <a:t>They are also dependent on the size of the reporting institution</a:t>
            </a:r>
          </a:p>
        </p:txBody>
      </p:sp>
      <p:sp>
        <p:nvSpPr>
          <p:cNvPr id="3" name="Title 2">
            <a:extLst>
              <a:ext uri="{FF2B5EF4-FFF2-40B4-BE49-F238E27FC236}">
                <a16:creationId xmlns:a16="http://schemas.microsoft.com/office/drawing/2014/main" id="{051598F8-6ED8-C345-AAE0-3F1886D36CF5}"/>
              </a:ext>
            </a:extLst>
          </p:cNvPr>
          <p:cNvSpPr>
            <a:spLocks noGrp="1"/>
          </p:cNvSpPr>
          <p:nvPr>
            <p:ph type="title"/>
          </p:nvPr>
        </p:nvSpPr>
        <p:spPr/>
        <p:txBody>
          <a:bodyPr vert="horz" lIns="91440" tIns="45720" rIns="91440" bIns="45720" rtlCol="0" anchor="ctr">
            <a:noAutofit/>
          </a:bodyPr>
          <a:lstStyle/>
          <a:p>
            <a:pPr algn="ctr"/>
            <a:r>
              <a:rPr lang="en-US" sz="4000" b="1" dirty="0"/>
              <a:t>Form EFS Data Quality Benchmarks</a:t>
            </a:r>
          </a:p>
        </p:txBody>
      </p:sp>
    </p:spTree>
    <p:extLst>
      <p:ext uri="{BB962C8B-B14F-4D97-AF65-F5344CB8AC3E}">
        <p14:creationId xmlns:p14="http://schemas.microsoft.com/office/powerpoint/2010/main" val="123722294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C77D9D-8D3A-1342-983F-4CA854056A13}"/>
              </a:ext>
            </a:extLst>
          </p:cNvPr>
          <p:cNvSpPr>
            <a:spLocks noGrp="1"/>
          </p:cNvSpPr>
          <p:nvPr>
            <p:ph type="title"/>
          </p:nvPr>
        </p:nvSpPr>
        <p:spPr>
          <a:xfrm>
            <a:off x="104172" y="0"/>
            <a:ext cx="11979798" cy="737534"/>
          </a:xfrm>
        </p:spPr>
        <p:txBody>
          <a:bodyPr vert="horz" lIns="91440" tIns="45720" rIns="91440" bIns="45720" rtlCol="0" anchor="ctr">
            <a:noAutofit/>
          </a:bodyPr>
          <a:lstStyle/>
          <a:p>
            <a:pPr algn="ctr"/>
            <a:r>
              <a:rPr lang="en-US" sz="3200" b="1" dirty="0"/>
              <a:t>Form EFS Data Quality Benchmark Report</a:t>
            </a:r>
          </a:p>
        </p:txBody>
      </p:sp>
      <p:pic>
        <p:nvPicPr>
          <p:cNvPr id="7" name="Content Placeholder 6" descr="A screenshot of a social media post&#10;&#10;Description automatically generated">
            <a:extLst>
              <a:ext uri="{FF2B5EF4-FFF2-40B4-BE49-F238E27FC236}">
                <a16:creationId xmlns:a16="http://schemas.microsoft.com/office/drawing/2014/main" id="{D91C2AD1-BCB0-1E4E-B5EB-D2CA6311836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9013" y="908834"/>
            <a:ext cx="10515600" cy="3639172"/>
          </a:xfrm>
        </p:spPr>
      </p:pic>
      <p:sp>
        <p:nvSpPr>
          <p:cNvPr id="8" name="TextBox 7">
            <a:extLst>
              <a:ext uri="{FF2B5EF4-FFF2-40B4-BE49-F238E27FC236}">
                <a16:creationId xmlns:a16="http://schemas.microsoft.com/office/drawing/2014/main" id="{8C134548-A5AF-7841-821A-4DB6AF414681}"/>
              </a:ext>
            </a:extLst>
          </p:cNvPr>
          <p:cNvSpPr txBox="1"/>
          <p:nvPr/>
        </p:nvSpPr>
        <p:spPr>
          <a:xfrm>
            <a:off x="838200" y="4855779"/>
            <a:ext cx="10326413" cy="369332"/>
          </a:xfrm>
          <a:prstGeom prst="rect">
            <a:avLst/>
          </a:prstGeom>
          <a:noFill/>
        </p:spPr>
        <p:txBody>
          <a:bodyPr wrap="square" rtlCol="0">
            <a:spAutoFit/>
          </a:bodyPr>
          <a:lstStyle/>
          <a:p>
            <a:r>
              <a:rPr lang="en-US" dirty="0"/>
              <a:t>Need to save data first</a:t>
            </a:r>
          </a:p>
        </p:txBody>
      </p:sp>
    </p:spTree>
    <p:extLst>
      <p:ext uri="{BB962C8B-B14F-4D97-AF65-F5344CB8AC3E}">
        <p14:creationId xmlns:p14="http://schemas.microsoft.com/office/powerpoint/2010/main" val="156263145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AF4180-22D4-3442-AC8E-38E39B745EAC}"/>
              </a:ext>
            </a:extLst>
          </p:cNvPr>
          <p:cNvSpPr>
            <a:spLocks noGrp="1"/>
          </p:cNvSpPr>
          <p:nvPr>
            <p:ph type="title"/>
          </p:nvPr>
        </p:nvSpPr>
        <p:spPr/>
        <p:txBody>
          <a:bodyPr vert="horz" lIns="91440" tIns="45720" rIns="91440" bIns="45720" rtlCol="0" anchor="ctr">
            <a:noAutofit/>
          </a:bodyPr>
          <a:lstStyle/>
          <a:p>
            <a:pPr algn="ctr"/>
            <a:r>
              <a:rPr lang="en-US" sz="4000" b="1" dirty="0"/>
              <a:t>Form Workflow - Trend analysis</a:t>
            </a:r>
          </a:p>
        </p:txBody>
      </p:sp>
      <p:pic>
        <p:nvPicPr>
          <p:cNvPr id="7" name="Picture 6" descr="A screenshot of a cell phone&#10;&#10;Description automatically generated">
            <a:extLst>
              <a:ext uri="{FF2B5EF4-FFF2-40B4-BE49-F238E27FC236}">
                <a16:creationId xmlns:a16="http://schemas.microsoft.com/office/drawing/2014/main" id="{FE9D2502-1E93-1344-97D5-93D9DF62FF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857843"/>
            <a:ext cx="9338440" cy="5142313"/>
          </a:xfrm>
          <a:prstGeom prst="rect">
            <a:avLst/>
          </a:prstGeom>
        </p:spPr>
      </p:pic>
      <p:sp>
        <p:nvSpPr>
          <p:cNvPr id="8" name="Oval 7">
            <a:extLst>
              <a:ext uri="{FF2B5EF4-FFF2-40B4-BE49-F238E27FC236}">
                <a16:creationId xmlns:a16="http://schemas.microsoft.com/office/drawing/2014/main" id="{B00083A7-3F44-014B-B9DB-E88BFB13E611}"/>
              </a:ext>
            </a:extLst>
          </p:cNvPr>
          <p:cNvSpPr/>
          <p:nvPr/>
        </p:nvSpPr>
        <p:spPr>
          <a:xfrm>
            <a:off x="9711558" y="5360276"/>
            <a:ext cx="353583" cy="3426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3</a:t>
            </a:r>
          </a:p>
        </p:txBody>
      </p:sp>
      <p:sp>
        <p:nvSpPr>
          <p:cNvPr id="9" name="Oval 8">
            <a:extLst>
              <a:ext uri="{FF2B5EF4-FFF2-40B4-BE49-F238E27FC236}">
                <a16:creationId xmlns:a16="http://schemas.microsoft.com/office/drawing/2014/main" id="{2DF1E63F-B3D8-DE44-B7E5-53104DF70B12}"/>
              </a:ext>
            </a:extLst>
          </p:cNvPr>
          <p:cNvSpPr/>
          <p:nvPr/>
        </p:nvSpPr>
        <p:spPr>
          <a:xfrm>
            <a:off x="8224345" y="1845626"/>
            <a:ext cx="353583" cy="3426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2</a:t>
            </a:r>
          </a:p>
        </p:txBody>
      </p:sp>
      <p:sp>
        <p:nvSpPr>
          <p:cNvPr id="10" name="Oval 9">
            <a:extLst>
              <a:ext uri="{FF2B5EF4-FFF2-40B4-BE49-F238E27FC236}">
                <a16:creationId xmlns:a16="http://schemas.microsoft.com/office/drawing/2014/main" id="{E6BFA587-1E32-9546-B7E0-E8270BAF783E}"/>
              </a:ext>
            </a:extLst>
          </p:cNvPr>
          <p:cNvSpPr/>
          <p:nvPr/>
        </p:nvSpPr>
        <p:spPr>
          <a:xfrm>
            <a:off x="4004440" y="1902373"/>
            <a:ext cx="353583" cy="3426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1</a:t>
            </a:r>
          </a:p>
        </p:txBody>
      </p:sp>
    </p:spTree>
    <p:extLst>
      <p:ext uri="{BB962C8B-B14F-4D97-AF65-F5344CB8AC3E}">
        <p14:creationId xmlns:p14="http://schemas.microsoft.com/office/powerpoint/2010/main" val="360932283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98E8CF-CA76-4FE4-988D-F91B106EDEBE}"/>
              </a:ext>
            </a:extLst>
          </p:cNvPr>
          <p:cNvSpPr>
            <a:spLocks noGrp="1"/>
          </p:cNvSpPr>
          <p:nvPr>
            <p:ph type="title"/>
          </p:nvPr>
        </p:nvSpPr>
        <p:spPr/>
        <p:txBody>
          <a:bodyPr vert="horz" lIns="91440" tIns="45720" rIns="91440" bIns="45720" rtlCol="0" anchor="ctr">
            <a:noAutofit/>
          </a:bodyPr>
          <a:lstStyle/>
          <a:p>
            <a:pPr algn="ctr"/>
            <a:r>
              <a:rPr lang="en-AU" sz="4000" b="1" dirty="0"/>
              <a:t>Form Workflow – Data source drill</a:t>
            </a:r>
          </a:p>
        </p:txBody>
      </p:sp>
      <p:pic>
        <p:nvPicPr>
          <p:cNvPr id="4" name="Picture 3">
            <a:extLst>
              <a:ext uri="{FF2B5EF4-FFF2-40B4-BE49-F238E27FC236}">
                <a16:creationId xmlns:a16="http://schemas.microsoft.com/office/drawing/2014/main" id="{CE5FC38A-033D-4402-B653-BD4BE700EC14}"/>
              </a:ext>
            </a:extLst>
          </p:cNvPr>
          <p:cNvPicPr>
            <a:picLocks noChangeAspect="1"/>
          </p:cNvPicPr>
          <p:nvPr/>
        </p:nvPicPr>
        <p:blipFill>
          <a:blip r:embed="rId3"/>
          <a:stretch>
            <a:fillRect/>
          </a:stretch>
        </p:blipFill>
        <p:spPr>
          <a:xfrm>
            <a:off x="231228" y="780424"/>
            <a:ext cx="9180787" cy="5298978"/>
          </a:xfrm>
          <a:prstGeom prst="rect">
            <a:avLst/>
          </a:prstGeom>
        </p:spPr>
      </p:pic>
      <p:sp>
        <p:nvSpPr>
          <p:cNvPr id="7" name="Oval 6">
            <a:extLst>
              <a:ext uri="{FF2B5EF4-FFF2-40B4-BE49-F238E27FC236}">
                <a16:creationId xmlns:a16="http://schemas.microsoft.com/office/drawing/2014/main" id="{F36D28E1-6094-6F46-BB67-27D8D017E9C8}"/>
              </a:ext>
            </a:extLst>
          </p:cNvPr>
          <p:cNvSpPr/>
          <p:nvPr/>
        </p:nvSpPr>
        <p:spPr>
          <a:xfrm>
            <a:off x="1858446" y="5265684"/>
            <a:ext cx="353583" cy="3426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1</a:t>
            </a:r>
          </a:p>
        </p:txBody>
      </p:sp>
      <p:sp>
        <p:nvSpPr>
          <p:cNvPr id="8" name="Oval 7">
            <a:extLst>
              <a:ext uri="{FF2B5EF4-FFF2-40B4-BE49-F238E27FC236}">
                <a16:creationId xmlns:a16="http://schemas.microsoft.com/office/drawing/2014/main" id="{E85E7D8B-A2FB-C640-96E3-BE18E42296CD}"/>
              </a:ext>
            </a:extLst>
          </p:cNvPr>
          <p:cNvSpPr/>
          <p:nvPr/>
        </p:nvSpPr>
        <p:spPr>
          <a:xfrm>
            <a:off x="1152023" y="4419601"/>
            <a:ext cx="353583" cy="3426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3</a:t>
            </a:r>
          </a:p>
        </p:txBody>
      </p:sp>
      <p:sp>
        <p:nvSpPr>
          <p:cNvPr id="9" name="Oval 8">
            <a:extLst>
              <a:ext uri="{FF2B5EF4-FFF2-40B4-BE49-F238E27FC236}">
                <a16:creationId xmlns:a16="http://schemas.microsoft.com/office/drawing/2014/main" id="{00561FA1-229C-0141-8EF3-24A88A1D8668}"/>
              </a:ext>
            </a:extLst>
          </p:cNvPr>
          <p:cNvSpPr/>
          <p:nvPr/>
        </p:nvSpPr>
        <p:spPr>
          <a:xfrm>
            <a:off x="5444358" y="5265684"/>
            <a:ext cx="353583" cy="3426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2</a:t>
            </a:r>
          </a:p>
        </p:txBody>
      </p:sp>
      <p:sp>
        <p:nvSpPr>
          <p:cNvPr id="2" name="TextBox 1">
            <a:extLst>
              <a:ext uri="{FF2B5EF4-FFF2-40B4-BE49-F238E27FC236}">
                <a16:creationId xmlns:a16="http://schemas.microsoft.com/office/drawing/2014/main" id="{BE5D89C2-556F-124D-B94E-4E51D09F48CD}"/>
              </a:ext>
            </a:extLst>
          </p:cNvPr>
          <p:cNvSpPr txBox="1"/>
          <p:nvPr/>
        </p:nvSpPr>
        <p:spPr>
          <a:xfrm>
            <a:off x="9511862" y="1681655"/>
            <a:ext cx="2448910" cy="1477328"/>
          </a:xfrm>
          <a:prstGeom prst="rect">
            <a:avLst/>
          </a:prstGeom>
          <a:noFill/>
        </p:spPr>
        <p:txBody>
          <a:bodyPr wrap="square" rtlCol="0">
            <a:spAutoFit/>
          </a:bodyPr>
          <a:lstStyle/>
          <a:p>
            <a:r>
              <a:rPr lang="en-US" dirty="0"/>
              <a:t>1. Data sources</a:t>
            </a:r>
          </a:p>
          <a:p>
            <a:endParaRPr lang="en-US" dirty="0"/>
          </a:p>
          <a:p>
            <a:r>
              <a:rPr lang="en-US" dirty="0"/>
              <a:t>2. Absolute values</a:t>
            </a:r>
          </a:p>
          <a:p>
            <a:endParaRPr lang="en-US" dirty="0"/>
          </a:p>
          <a:p>
            <a:r>
              <a:rPr lang="en-US" dirty="0"/>
              <a:t>3. Adjustments made</a:t>
            </a:r>
          </a:p>
        </p:txBody>
      </p:sp>
    </p:spTree>
    <p:extLst>
      <p:ext uri="{BB962C8B-B14F-4D97-AF65-F5344CB8AC3E}">
        <p14:creationId xmlns:p14="http://schemas.microsoft.com/office/powerpoint/2010/main" val="84343957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4ABD6-43AC-C348-9E5D-A877A03A60AA}"/>
              </a:ext>
            </a:extLst>
          </p:cNvPr>
          <p:cNvSpPr>
            <a:spLocks noGrp="1"/>
          </p:cNvSpPr>
          <p:nvPr>
            <p:ph type="title"/>
          </p:nvPr>
        </p:nvSpPr>
        <p:spPr/>
        <p:txBody>
          <a:bodyPr vert="horz" lIns="91440" tIns="45720" rIns="91440" bIns="45720" rtlCol="0" anchor="ctr">
            <a:noAutofit/>
          </a:bodyPr>
          <a:lstStyle/>
          <a:p>
            <a:pPr algn="ctr"/>
            <a:r>
              <a:rPr lang="en-US" sz="4000" b="1" dirty="0"/>
              <a:t>Derivation rules</a:t>
            </a:r>
          </a:p>
        </p:txBody>
      </p:sp>
      <p:pic>
        <p:nvPicPr>
          <p:cNvPr id="5" name="Picture 4" descr="A screenshot of a cell phone&#10;&#10;Description automatically generated">
            <a:extLst>
              <a:ext uri="{FF2B5EF4-FFF2-40B4-BE49-F238E27FC236}">
                <a16:creationId xmlns:a16="http://schemas.microsoft.com/office/drawing/2014/main" id="{504521B7-E95A-5745-B424-545C344259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155" y="765410"/>
            <a:ext cx="5160798" cy="1700326"/>
          </a:xfrm>
          <a:prstGeom prst="rect">
            <a:avLst/>
          </a:prstGeom>
        </p:spPr>
      </p:pic>
      <p:sp>
        <p:nvSpPr>
          <p:cNvPr id="6" name="Oval 5">
            <a:extLst>
              <a:ext uri="{FF2B5EF4-FFF2-40B4-BE49-F238E27FC236}">
                <a16:creationId xmlns:a16="http://schemas.microsoft.com/office/drawing/2014/main" id="{4E2D21FD-C6C2-4143-83A3-688939C6804C}"/>
              </a:ext>
            </a:extLst>
          </p:cNvPr>
          <p:cNvSpPr/>
          <p:nvPr/>
        </p:nvSpPr>
        <p:spPr>
          <a:xfrm>
            <a:off x="3531476" y="1797269"/>
            <a:ext cx="1324304" cy="3426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pic>
        <p:nvPicPr>
          <p:cNvPr id="8" name="Picture 7" descr="A screenshot of a social media post&#10;&#10;Description automatically generated">
            <a:extLst>
              <a:ext uri="{FF2B5EF4-FFF2-40B4-BE49-F238E27FC236}">
                <a16:creationId xmlns:a16="http://schemas.microsoft.com/office/drawing/2014/main" id="{1500179B-2427-6D48-8D76-1CA16A11B1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1" y="2185855"/>
            <a:ext cx="7924800" cy="3762279"/>
          </a:xfrm>
          <a:prstGeom prst="rect">
            <a:avLst/>
          </a:prstGeom>
        </p:spPr>
      </p:pic>
      <p:sp>
        <p:nvSpPr>
          <p:cNvPr id="9" name="Oval 8">
            <a:extLst>
              <a:ext uri="{FF2B5EF4-FFF2-40B4-BE49-F238E27FC236}">
                <a16:creationId xmlns:a16="http://schemas.microsoft.com/office/drawing/2014/main" id="{E760892D-9DF0-8247-85F1-D8E659768A25}"/>
              </a:ext>
            </a:extLst>
          </p:cNvPr>
          <p:cNvSpPr/>
          <p:nvPr/>
        </p:nvSpPr>
        <p:spPr>
          <a:xfrm>
            <a:off x="4051738" y="5207876"/>
            <a:ext cx="1324304" cy="3426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Tree>
    <p:extLst>
      <p:ext uri="{BB962C8B-B14F-4D97-AF65-F5344CB8AC3E}">
        <p14:creationId xmlns:p14="http://schemas.microsoft.com/office/powerpoint/2010/main" val="249978134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F4934B-D7E4-6343-AE3C-B15DBE4865CC}"/>
              </a:ext>
            </a:extLst>
          </p:cNvPr>
          <p:cNvSpPr>
            <a:spLocks noGrp="1"/>
          </p:cNvSpPr>
          <p:nvPr>
            <p:ph idx="1"/>
          </p:nvPr>
        </p:nvSpPr>
        <p:spPr>
          <a:xfrm>
            <a:off x="147146" y="1268577"/>
            <a:ext cx="10964916" cy="3949533"/>
          </a:xfrm>
        </p:spPr>
        <p:txBody>
          <a:bodyPr/>
          <a:lstStyle/>
          <a:p>
            <a:r>
              <a:rPr lang="en-US" dirty="0"/>
              <a:t>You can navigate from reported number to underlying source cube (and underlying layer if required)</a:t>
            </a:r>
          </a:p>
          <a:p>
            <a:pPr lvl="1"/>
            <a:r>
              <a:rPr lang="en-US" dirty="0"/>
              <a:t>Right mouse click</a:t>
            </a:r>
          </a:p>
          <a:p>
            <a:pPr lvl="1"/>
            <a:r>
              <a:rPr lang="en-US" dirty="0"/>
              <a:t>Drill – </a:t>
            </a:r>
            <a:r>
              <a:rPr lang="en-US" dirty="0" err="1"/>
              <a:t>Int_Datasource</a:t>
            </a:r>
            <a:endParaRPr lang="en-US" dirty="0"/>
          </a:p>
          <a:p>
            <a:pPr lvl="1"/>
            <a:r>
              <a:rPr lang="en-US" dirty="0"/>
              <a:t>Under tagged Data select the cube</a:t>
            </a:r>
          </a:p>
          <a:p>
            <a:pPr lvl="1"/>
            <a:r>
              <a:rPr lang="en-US" dirty="0"/>
              <a:t>Right mouse click on replace</a:t>
            </a:r>
          </a:p>
          <a:p>
            <a:pPr lvl="1"/>
            <a:r>
              <a:rPr lang="en-US" dirty="0"/>
              <a:t>Drill – z-module</a:t>
            </a:r>
          </a:p>
          <a:p>
            <a:pPr lvl="1"/>
            <a:r>
              <a:rPr lang="en-US" dirty="0"/>
              <a:t>This will take you to the cube view to slice and dice</a:t>
            </a:r>
          </a:p>
          <a:p>
            <a:pPr lvl="1"/>
            <a:endParaRPr lang="en-US" dirty="0"/>
          </a:p>
          <a:p>
            <a:pPr lvl="1"/>
            <a:endParaRPr lang="en-US" dirty="0"/>
          </a:p>
        </p:txBody>
      </p:sp>
      <p:sp>
        <p:nvSpPr>
          <p:cNvPr id="3" name="Title 2">
            <a:extLst>
              <a:ext uri="{FF2B5EF4-FFF2-40B4-BE49-F238E27FC236}">
                <a16:creationId xmlns:a16="http://schemas.microsoft.com/office/drawing/2014/main" id="{C230301E-F5CE-8D46-AB29-BC7F893A261B}"/>
              </a:ext>
            </a:extLst>
          </p:cNvPr>
          <p:cNvSpPr>
            <a:spLocks noGrp="1"/>
          </p:cNvSpPr>
          <p:nvPr>
            <p:ph type="title"/>
          </p:nvPr>
        </p:nvSpPr>
        <p:spPr/>
        <p:txBody>
          <a:bodyPr vert="horz" lIns="91440" tIns="45720" rIns="91440" bIns="45720" rtlCol="0" anchor="ctr">
            <a:noAutofit/>
          </a:bodyPr>
          <a:lstStyle/>
          <a:p>
            <a:pPr algn="ctr"/>
            <a:r>
              <a:rPr lang="en-US" sz="4000" b="1" dirty="0"/>
              <a:t>Drill Down to source data</a:t>
            </a:r>
          </a:p>
        </p:txBody>
      </p:sp>
    </p:spTree>
    <p:extLst>
      <p:ext uri="{BB962C8B-B14F-4D97-AF65-F5344CB8AC3E}">
        <p14:creationId xmlns:p14="http://schemas.microsoft.com/office/powerpoint/2010/main" val="163342840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0DB186-BCBF-214A-A8C4-DCD88047731B}"/>
              </a:ext>
            </a:extLst>
          </p:cNvPr>
          <p:cNvSpPr>
            <a:spLocks noGrp="1"/>
          </p:cNvSpPr>
          <p:nvPr>
            <p:ph type="title"/>
          </p:nvPr>
        </p:nvSpPr>
        <p:spPr>
          <a:xfrm>
            <a:off x="220717" y="0"/>
            <a:ext cx="11557220" cy="737534"/>
          </a:xfrm>
        </p:spPr>
        <p:txBody>
          <a:bodyPr vert="horz" lIns="91440" tIns="45720" rIns="91440" bIns="45720" rtlCol="0" anchor="ctr">
            <a:noAutofit/>
          </a:bodyPr>
          <a:lstStyle/>
          <a:p>
            <a:pPr algn="ctr"/>
            <a:r>
              <a:rPr lang="en-US" sz="4000" b="1" dirty="0"/>
              <a:t>Form Workflow – Manual adjustments</a:t>
            </a:r>
          </a:p>
        </p:txBody>
      </p:sp>
      <p:pic>
        <p:nvPicPr>
          <p:cNvPr id="5" name="Picture 4" descr="A screenshot of a social media post&#10;&#10;Description automatically generated">
            <a:extLst>
              <a:ext uri="{FF2B5EF4-FFF2-40B4-BE49-F238E27FC236}">
                <a16:creationId xmlns:a16="http://schemas.microsoft.com/office/drawing/2014/main" id="{CFB56525-C25C-154C-A05D-719A9F8BD1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5911" y="903889"/>
            <a:ext cx="8352026" cy="3951890"/>
          </a:xfrm>
          <a:prstGeom prst="rect">
            <a:avLst/>
          </a:prstGeom>
        </p:spPr>
      </p:pic>
      <p:sp>
        <p:nvSpPr>
          <p:cNvPr id="6" name="Oval 5">
            <a:extLst>
              <a:ext uri="{FF2B5EF4-FFF2-40B4-BE49-F238E27FC236}">
                <a16:creationId xmlns:a16="http://schemas.microsoft.com/office/drawing/2014/main" id="{CB7A62DE-2636-7D4E-A242-9EDED1A69C25}"/>
              </a:ext>
            </a:extLst>
          </p:cNvPr>
          <p:cNvSpPr/>
          <p:nvPr/>
        </p:nvSpPr>
        <p:spPr>
          <a:xfrm>
            <a:off x="4893705" y="4026522"/>
            <a:ext cx="353583" cy="3426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1</a:t>
            </a:r>
          </a:p>
        </p:txBody>
      </p:sp>
      <p:sp>
        <p:nvSpPr>
          <p:cNvPr id="7" name="Oval 6">
            <a:extLst>
              <a:ext uri="{FF2B5EF4-FFF2-40B4-BE49-F238E27FC236}">
                <a16:creationId xmlns:a16="http://schemas.microsoft.com/office/drawing/2014/main" id="{FFF7EB65-EC1F-394E-A221-3C24DA5E6B30}"/>
              </a:ext>
            </a:extLst>
          </p:cNvPr>
          <p:cNvSpPr/>
          <p:nvPr/>
        </p:nvSpPr>
        <p:spPr>
          <a:xfrm>
            <a:off x="11000217" y="3683876"/>
            <a:ext cx="353583" cy="3426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3</a:t>
            </a:r>
          </a:p>
        </p:txBody>
      </p:sp>
      <p:sp>
        <p:nvSpPr>
          <p:cNvPr id="8" name="Oval 7">
            <a:extLst>
              <a:ext uri="{FF2B5EF4-FFF2-40B4-BE49-F238E27FC236}">
                <a16:creationId xmlns:a16="http://schemas.microsoft.com/office/drawing/2014/main" id="{15E176AB-3577-8D4A-AF07-A836B92978FC}"/>
              </a:ext>
            </a:extLst>
          </p:cNvPr>
          <p:cNvSpPr/>
          <p:nvPr/>
        </p:nvSpPr>
        <p:spPr>
          <a:xfrm>
            <a:off x="2991334" y="3683876"/>
            <a:ext cx="353583" cy="3426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2</a:t>
            </a:r>
          </a:p>
        </p:txBody>
      </p:sp>
      <p:sp>
        <p:nvSpPr>
          <p:cNvPr id="9" name="TextBox 8">
            <a:extLst>
              <a:ext uri="{FF2B5EF4-FFF2-40B4-BE49-F238E27FC236}">
                <a16:creationId xmlns:a16="http://schemas.microsoft.com/office/drawing/2014/main" id="{581EC82B-8AFB-A346-B17C-F8CC8E95D262}"/>
              </a:ext>
            </a:extLst>
          </p:cNvPr>
          <p:cNvSpPr txBox="1"/>
          <p:nvPr/>
        </p:nvSpPr>
        <p:spPr>
          <a:xfrm>
            <a:off x="220717" y="1166648"/>
            <a:ext cx="2648607" cy="2862322"/>
          </a:xfrm>
          <a:prstGeom prst="rect">
            <a:avLst/>
          </a:prstGeom>
          <a:noFill/>
        </p:spPr>
        <p:txBody>
          <a:bodyPr wrap="square" rtlCol="0">
            <a:spAutoFit/>
          </a:bodyPr>
          <a:lstStyle/>
          <a:p>
            <a:pPr marL="342900" indent="-342900">
              <a:buAutoNum type="arabicPeriod"/>
            </a:pPr>
            <a:r>
              <a:rPr lang="en-US" dirty="0"/>
              <a:t>Commentary required</a:t>
            </a:r>
          </a:p>
          <a:p>
            <a:pPr marL="342900" indent="-342900">
              <a:buAutoNum type="arabicPeriod"/>
            </a:pPr>
            <a:endParaRPr lang="en-US" dirty="0"/>
          </a:p>
          <a:p>
            <a:pPr marL="342900" indent="-342900">
              <a:buAutoNum type="arabicPeriod"/>
            </a:pPr>
            <a:endParaRPr lang="en-US" dirty="0"/>
          </a:p>
          <a:p>
            <a:pPr marL="342900" indent="-342900">
              <a:buAutoNum type="arabicPeriod"/>
            </a:pPr>
            <a:r>
              <a:rPr lang="en-US" dirty="0"/>
              <a:t>Historic comments</a:t>
            </a:r>
          </a:p>
          <a:p>
            <a:pPr marL="342900" indent="-342900">
              <a:buAutoNum type="arabicPeriod"/>
            </a:pPr>
            <a:endParaRPr lang="en-US" dirty="0"/>
          </a:p>
          <a:p>
            <a:pPr marL="342900" indent="-342900">
              <a:buAutoNum type="arabicPeriod"/>
            </a:pPr>
            <a:endParaRPr lang="en-US" dirty="0"/>
          </a:p>
          <a:p>
            <a:pPr marL="342900" indent="-342900">
              <a:buAutoNum type="arabicPeriod"/>
            </a:pPr>
            <a:r>
              <a:rPr lang="en-US" dirty="0"/>
              <a:t>Accretive adjustments</a:t>
            </a:r>
          </a:p>
          <a:p>
            <a:pPr marL="342900" indent="-342900">
              <a:buAutoNum type="arabicPeriod"/>
            </a:pPr>
            <a:endParaRPr lang="en-US" dirty="0"/>
          </a:p>
          <a:p>
            <a:pPr marL="342900" indent="-342900">
              <a:buAutoNum type="arabicPeriod"/>
            </a:pPr>
            <a:endParaRPr lang="en-US" dirty="0"/>
          </a:p>
          <a:p>
            <a:pPr marL="342900" indent="-342900">
              <a:buAutoNum type="arabicPeriod"/>
            </a:pPr>
            <a:r>
              <a:rPr lang="en-US" dirty="0"/>
              <a:t>Multiple adjustments</a:t>
            </a:r>
          </a:p>
        </p:txBody>
      </p:sp>
      <p:sp>
        <p:nvSpPr>
          <p:cNvPr id="10" name="Oval 9">
            <a:extLst>
              <a:ext uri="{FF2B5EF4-FFF2-40B4-BE49-F238E27FC236}">
                <a16:creationId xmlns:a16="http://schemas.microsoft.com/office/drawing/2014/main" id="{D4517318-473D-D14B-9E51-CC870BB1A5E4}"/>
              </a:ext>
            </a:extLst>
          </p:cNvPr>
          <p:cNvSpPr/>
          <p:nvPr/>
        </p:nvSpPr>
        <p:spPr>
          <a:xfrm>
            <a:off x="9397387" y="1868059"/>
            <a:ext cx="353583" cy="3426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4</a:t>
            </a:r>
          </a:p>
        </p:txBody>
      </p:sp>
    </p:spTree>
    <p:extLst>
      <p:ext uri="{BB962C8B-B14F-4D97-AF65-F5344CB8AC3E}">
        <p14:creationId xmlns:p14="http://schemas.microsoft.com/office/powerpoint/2010/main" val="407844368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AU" sz="4000" b="1" dirty="0"/>
              <a:t>SBR</a:t>
            </a:r>
            <a:r>
              <a:rPr lang="en-AU" sz="4000" dirty="0"/>
              <a:t> </a:t>
            </a:r>
            <a:r>
              <a:rPr lang="en-AU" sz="4000" b="1" dirty="0"/>
              <a:t>Gateway</a:t>
            </a:r>
          </a:p>
        </p:txBody>
      </p:sp>
      <p:grpSp>
        <p:nvGrpSpPr>
          <p:cNvPr id="10" name="Group 9"/>
          <p:cNvGrpSpPr/>
          <p:nvPr/>
        </p:nvGrpSpPr>
        <p:grpSpPr>
          <a:xfrm>
            <a:off x="439615" y="1599287"/>
            <a:ext cx="8534399" cy="3587261"/>
            <a:chOff x="737839" y="1542325"/>
            <a:chExt cx="8907966" cy="4409745"/>
          </a:xfrm>
        </p:grpSpPr>
        <p:sp>
          <p:nvSpPr>
            <p:cNvPr id="5" name="Flowchart: Data 4"/>
            <p:cNvSpPr/>
            <p:nvPr/>
          </p:nvSpPr>
          <p:spPr>
            <a:xfrm>
              <a:off x="737839" y="2921620"/>
              <a:ext cx="2339898" cy="1505415"/>
            </a:xfrm>
            <a:prstGeom prst="flowChartInputOut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Client Data</a:t>
              </a:r>
            </a:p>
          </p:txBody>
        </p:sp>
        <p:sp>
          <p:nvSpPr>
            <p:cNvPr id="6" name="Flowchart: Internal Storage 5"/>
            <p:cNvSpPr/>
            <p:nvPr/>
          </p:nvSpPr>
          <p:spPr>
            <a:xfrm>
              <a:off x="4488366" y="2921620"/>
              <a:ext cx="2085278" cy="1505415"/>
            </a:xfrm>
            <a:prstGeom prst="flowChartInternal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SBR Tref ID’s and Dimensions</a:t>
              </a:r>
            </a:p>
          </p:txBody>
        </p:sp>
        <p:sp>
          <p:nvSpPr>
            <p:cNvPr id="7" name="Flowchart: Multidocument 6"/>
            <p:cNvSpPr/>
            <p:nvPr/>
          </p:nvSpPr>
          <p:spPr>
            <a:xfrm>
              <a:off x="7984273" y="1542325"/>
              <a:ext cx="1661532" cy="1338147"/>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Form Attributes</a:t>
              </a:r>
            </a:p>
          </p:txBody>
        </p:sp>
        <p:sp>
          <p:nvSpPr>
            <p:cNvPr id="8" name="Flowchart: Multidocument 7"/>
            <p:cNvSpPr/>
            <p:nvPr/>
          </p:nvSpPr>
          <p:spPr>
            <a:xfrm>
              <a:off x="7984273" y="4613923"/>
              <a:ext cx="1661532" cy="1338147"/>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Form Attributes</a:t>
              </a:r>
            </a:p>
          </p:txBody>
        </p:sp>
        <p:sp>
          <p:nvSpPr>
            <p:cNvPr id="9" name="Flowchart: Multidocument 8"/>
            <p:cNvSpPr/>
            <p:nvPr/>
          </p:nvSpPr>
          <p:spPr>
            <a:xfrm>
              <a:off x="7984273" y="3003914"/>
              <a:ext cx="1661532" cy="1338147"/>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Form Attributes</a:t>
              </a:r>
            </a:p>
          </p:txBody>
        </p:sp>
        <p:cxnSp>
          <p:nvCxnSpPr>
            <p:cNvPr id="11" name="Connector: Elbow 10"/>
            <p:cNvCxnSpPr>
              <a:stCxn id="6" idx="3"/>
              <a:endCxn id="7" idx="1"/>
            </p:cNvCxnSpPr>
            <p:nvPr/>
          </p:nvCxnSpPr>
          <p:spPr>
            <a:xfrm flipV="1">
              <a:off x="6573644" y="2211399"/>
              <a:ext cx="1410629" cy="146292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nector: Elbow 11"/>
            <p:cNvCxnSpPr>
              <a:endCxn id="8" idx="1"/>
            </p:cNvCxnSpPr>
            <p:nvPr/>
          </p:nvCxnSpPr>
          <p:spPr>
            <a:xfrm>
              <a:off x="5868329" y="3672987"/>
              <a:ext cx="2115944" cy="1610010"/>
            </a:xfrm>
            <a:prstGeom prst="bentConnector3">
              <a:avLst>
                <a:gd name="adj1" fmla="val 66864"/>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6" idx="3"/>
              <a:endCxn id="9" idx="1"/>
            </p:cNvCxnSpPr>
            <p:nvPr/>
          </p:nvCxnSpPr>
          <p:spPr>
            <a:xfrm flipV="1">
              <a:off x="6573644" y="3672988"/>
              <a:ext cx="1410629" cy="13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5" idx="5"/>
              <a:endCxn id="6" idx="1"/>
            </p:cNvCxnSpPr>
            <p:nvPr/>
          </p:nvCxnSpPr>
          <p:spPr>
            <a:xfrm>
              <a:off x="2843747" y="3674328"/>
              <a:ext cx="164461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 name="Right Brace 1"/>
          <p:cNvSpPr/>
          <p:nvPr/>
        </p:nvSpPr>
        <p:spPr>
          <a:xfrm>
            <a:off x="9604386" y="1381568"/>
            <a:ext cx="902677" cy="3804980"/>
          </a:xfrm>
          <a:prstGeom prst="rightBrace">
            <a:avLst>
              <a:gd name="adj1" fmla="val 8333"/>
              <a:gd name="adj2" fmla="val 4969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4" name="Flowchart: Data 3"/>
          <p:cNvSpPr/>
          <p:nvPr/>
        </p:nvSpPr>
        <p:spPr>
          <a:xfrm>
            <a:off x="10822823" y="2798348"/>
            <a:ext cx="1061953" cy="971419"/>
          </a:xfrm>
          <a:prstGeom prst="flowChartInputOut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D2A</a:t>
            </a:r>
          </a:p>
        </p:txBody>
      </p:sp>
    </p:spTree>
    <p:extLst>
      <p:ext uri="{BB962C8B-B14F-4D97-AF65-F5344CB8AC3E}">
        <p14:creationId xmlns:p14="http://schemas.microsoft.com/office/powerpoint/2010/main" val="15475073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0EABD9-563B-2E44-8D19-CF40861873CE}"/>
              </a:ext>
            </a:extLst>
          </p:cNvPr>
          <p:cNvSpPr>
            <a:spLocks noGrp="1"/>
          </p:cNvSpPr>
          <p:nvPr>
            <p:ph type="title"/>
          </p:nvPr>
        </p:nvSpPr>
        <p:spPr/>
        <p:txBody>
          <a:bodyPr vert="horz" lIns="91440" tIns="45720" rIns="91440" bIns="45720" rtlCol="0" anchor="ctr">
            <a:noAutofit/>
          </a:bodyPr>
          <a:lstStyle/>
          <a:p>
            <a:pPr algn="ctr"/>
            <a:r>
              <a:rPr lang="en-US" sz="4000" b="1" dirty="0"/>
              <a:t>Bulk Adjustments</a:t>
            </a:r>
          </a:p>
        </p:txBody>
      </p:sp>
      <p:pic>
        <p:nvPicPr>
          <p:cNvPr id="5" name="Picture 4" descr="A screenshot of a social media post&#10;&#10;Description automatically generated">
            <a:extLst>
              <a:ext uri="{FF2B5EF4-FFF2-40B4-BE49-F238E27FC236}">
                <a16:creationId xmlns:a16="http://schemas.microsoft.com/office/drawing/2014/main" id="{02D081BC-C7A2-E744-BA30-960D79F453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501" y="1177158"/>
            <a:ext cx="11558782" cy="3964100"/>
          </a:xfrm>
          <a:prstGeom prst="rect">
            <a:avLst/>
          </a:prstGeom>
        </p:spPr>
      </p:pic>
    </p:spTree>
    <p:extLst>
      <p:ext uri="{BB962C8B-B14F-4D97-AF65-F5344CB8AC3E}">
        <p14:creationId xmlns:p14="http://schemas.microsoft.com/office/powerpoint/2010/main" val="319579278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C417FD-70F9-F94F-9FE2-40656AC1B833}"/>
              </a:ext>
            </a:extLst>
          </p:cNvPr>
          <p:cNvSpPr>
            <a:spLocks noGrp="1"/>
          </p:cNvSpPr>
          <p:nvPr>
            <p:ph type="title"/>
          </p:nvPr>
        </p:nvSpPr>
        <p:spPr/>
        <p:txBody>
          <a:bodyPr vert="horz" lIns="91440" tIns="45720" rIns="91440" bIns="45720" rtlCol="0" anchor="ctr">
            <a:noAutofit/>
          </a:bodyPr>
          <a:lstStyle/>
          <a:p>
            <a:pPr algn="ctr"/>
            <a:r>
              <a:rPr lang="en-US" sz="4000" b="1" dirty="0"/>
              <a:t>Attribute Calculations</a:t>
            </a:r>
          </a:p>
        </p:txBody>
      </p:sp>
      <p:pic>
        <p:nvPicPr>
          <p:cNvPr id="7" name="Picture 6">
            <a:extLst>
              <a:ext uri="{FF2B5EF4-FFF2-40B4-BE49-F238E27FC236}">
                <a16:creationId xmlns:a16="http://schemas.microsoft.com/office/drawing/2014/main" id="{01303069-3804-4146-91AA-D996BC4CE894}"/>
              </a:ext>
            </a:extLst>
          </p:cNvPr>
          <p:cNvPicPr>
            <a:picLocks noChangeAspect="1"/>
          </p:cNvPicPr>
          <p:nvPr/>
        </p:nvPicPr>
        <p:blipFill>
          <a:blip r:embed="rId3"/>
          <a:stretch>
            <a:fillRect/>
          </a:stretch>
        </p:blipFill>
        <p:spPr>
          <a:xfrm>
            <a:off x="491924" y="921720"/>
            <a:ext cx="11208152" cy="4152111"/>
          </a:xfrm>
          <a:prstGeom prst="rect">
            <a:avLst/>
          </a:prstGeom>
        </p:spPr>
      </p:pic>
      <p:sp>
        <p:nvSpPr>
          <p:cNvPr id="8" name="TextBox 7">
            <a:extLst>
              <a:ext uri="{FF2B5EF4-FFF2-40B4-BE49-F238E27FC236}">
                <a16:creationId xmlns:a16="http://schemas.microsoft.com/office/drawing/2014/main" id="{D314F090-05D4-4A30-8408-8C79EEA32A6F}"/>
              </a:ext>
            </a:extLst>
          </p:cNvPr>
          <p:cNvSpPr txBox="1"/>
          <p:nvPr/>
        </p:nvSpPr>
        <p:spPr>
          <a:xfrm>
            <a:off x="254643" y="5301205"/>
            <a:ext cx="11445433" cy="646331"/>
          </a:xfrm>
          <a:prstGeom prst="rect">
            <a:avLst/>
          </a:prstGeom>
          <a:noFill/>
        </p:spPr>
        <p:txBody>
          <a:bodyPr wrap="square" rtlCol="0">
            <a:spAutoFit/>
          </a:bodyPr>
          <a:lstStyle/>
          <a:p>
            <a:r>
              <a:rPr lang="en-AU" dirty="0"/>
              <a:t>Allocate via % or value, the drop down filters provide the source and the destination location is listed below. The value on attribute calculation is the value coming through from the Form. Applying a -1 will apply a subtraction to </a:t>
            </a:r>
            <a:r>
              <a:rPr lang="en-AU"/>
              <a:t>the calculation.</a:t>
            </a:r>
            <a:endParaRPr lang="en-AU" dirty="0"/>
          </a:p>
        </p:txBody>
      </p:sp>
    </p:spTree>
    <p:extLst>
      <p:ext uri="{BB962C8B-B14F-4D97-AF65-F5344CB8AC3E}">
        <p14:creationId xmlns:p14="http://schemas.microsoft.com/office/powerpoint/2010/main" val="366277807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3653C1-EF98-4734-8860-8EA50009150D}"/>
              </a:ext>
            </a:extLst>
          </p:cNvPr>
          <p:cNvSpPr>
            <a:spLocks noGrp="1"/>
          </p:cNvSpPr>
          <p:nvPr>
            <p:ph type="title"/>
          </p:nvPr>
        </p:nvSpPr>
        <p:spPr/>
        <p:txBody>
          <a:bodyPr vert="horz" lIns="91440" tIns="45720" rIns="91440" bIns="45720" rtlCol="0" anchor="ctr">
            <a:noAutofit/>
          </a:bodyPr>
          <a:lstStyle/>
          <a:p>
            <a:pPr algn="ctr"/>
            <a:r>
              <a:rPr lang="en-AU" sz="4000" b="1" dirty="0"/>
              <a:t>Data Lineage Report</a:t>
            </a:r>
          </a:p>
        </p:txBody>
      </p:sp>
      <p:pic>
        <p:nvPicPr>
          <p:cNvPr id="4" name="Picture 3">
            <a:extLst>
              <a:ext uri="{FF2B5EF4-FFF2-40B4-BE49-F238E27FC236}">
                <a16:creationId xmlns:a16="http://schemas.microsoft.com/office/drawing/2014/main" id="{9AD1F315-EF9C-4A37-BDF2-78E4393E5E2A}"/>
              </a:ext>
            </a:extLst>
          </p:cNvPr>
          <p:cNvPicPr>
            <a:picLocks noChangeAspect="1"/>
          </p:cNvPicPr>
          <p:nvPr/>
        </p:nvPicPr>
        <p:blipFill>
          <a:blip r:embed="rId2"/>
          <a:stretch>
            <a:fillRect/>
          </a:stretch>
        </p:blipFill>
        <p:spPr>
          <a:xfrm>
            <a:off x="955813" y="800206"/>
            <a:ext cx="5755243" cy="5257587"/>
          </a:xfrm>
          <a:prstGeom prst="rect">
            <a:avLst/>
          </a:prstGeom>
        </p:spPr>
      </p:pic>
      <p:sp>
        <p:nvSpPr>
          <p:cNvPr id="2" name="TextBox 1">
            <a:extLst>
              <a:ext uri="{FF2B5EF4-FFF2-40B4-BE49-F238E27FC236}">
                <a16:creationId xmlns:a16="http://schemas.microsoft.com/office/drawing/2014/main" id="{6176C8FE-352F-E141-9C71-34A10E4C79A3}"/>
              </a:ext>
            </a:extLst>
          </p:cNvPr>
          <p:cNvSpPr txBox="1"/>
          <p:nvPr/>
        </p:nvSpPr>
        <p:spPr>
          <a:xfrm>
            <a:off x="7062952" y="2638096"/>
            <a:ext cx="4719145" cy="646331"/>
          </a:xfrm>
          <a:prstGeom prst="rect">
            <a:avLst/>
          </a:prstGeom>
          <a:noFill/>
        </p:spPr>
        <p:txBody>
          <a:bodyPr wrap="square" rtlCol="0">
            <a:spAutoFit/>
          </a:bodyPr>
          <a:lstStyle/>
          <a:p>
            <a:r>
              <a:rPr lang="en-US" dirty="0"/>
              <a:t>Trace all data inputs that feed directly into the reporting amount against each attribute</a:t>
            </a:r>
          </a:p>
        </p:txBody>
      </p:sp>
    </p:spTree>
    <p:extLst>
      <p:ext uri="{BB962C8B-B14F-4D97-AF65-F5344CB8AC3E}">
        <p14:creationId xmlns:p14="http://schemas.microsoft.com/office/powerpoint/2010/main" val="198208012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BDE070-C463-4BDD-8ED3-1935B6E6C91A}"/>
              </a:ext>
            </a:extLst>
          </p:cNvPr>
          <p:cNvSpPr>
            <a:spLocks noGrp="1"/>
          </p:cNvSpPr>
          <p:nvPr>
            <p:ph type="title"/>
          </p:nvPr>
        </p:nvSpPr>
        <p:spPr/>
        <p:txBody>
          <a:bodyPr vert="horz" lIns="91440" tIns="45720" rIns="91440" bIns="45720" rtlCol="0" anchor="ctr">
            <a:noAutofit/>
          </a:bodyPr>
          <a:lstStyle/>
          <a:p>
            <a:pPr algn="ctr"/>
            <a:r>
              <a:rPr lang="en-AU" sz="4000" b="1" dirty="0"/>
              <a:t>Movement Reporting</a:t>
            </a:r>
          </a:p>
        </p:txBody>
      </p:sp>
      <p:sp>
        <p:nvSpPr>
          <p:cNvPr id="4" name="TextBox 3">
            <a:extLst>
              <a:ext uri="{FF2B5EF4-FFF2-40B4-BE49-F238E27FC236}">
                <a16:creationId xmlns:a16="http://schemas.microsoft.com/office/drawing/2014/main" id="{C2FDD557-D279-C44C-97B2-C57B29F3BECD}"/>
              </a:ext>
            </a:extLst>
          </p:cNvPr>
          <p:cNvSpPr txBox="1"/>
          <p:nvPr/>
        </p:nvSpPr>
        <p:spPr>
          <a:xfrm>
            <a:off x="935287" y="1028343"/>
            <a:ext cx="10418513" cy="4801314"/>
          </a:xfrm>
          <a:prstGeom prst="rect">
            <a:avLst/>
          </a:prstGeom>
          <a:noFill/>
        </p:spPr>
        <p:txBody>
          <a:bodyPr wrap="square" rtlCol="0">
            <a:spAutoFit/>
          </a:bodyPr>
          <a:lstStyle/>
          <a:p>
            <a:pPr marL="285750" indent="-285750">
              <a:buFont typeface="Arial" panose="020B0604020202020204" pitchFamily="34" charset="0"/>
              <a:buChar char="•"/>
            </a:pPr>
            <a:r>
              <a:rPr lang="en-US" sz="2400" dirty="0"/>
              <a:t>Delta analysis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Absolute and % variances</a:t>
            </a:r>
          </a:p>
          <a:p>
            <a:pPr marL="742950" lvl="1" indent="-285750">
              <a:buFont typeface="Arial" panose="020B0604020202020204" pitchFamily="34" charset="0"/>
              <a:buChar char="•"/>
            </a:pPr>
            <a:r>
              <a:rPr lang="en-US" sz="2400" dirty="0"/>
              <a:t>Tolerances at top of screen</a:t>
            </a:r>
          </a:p>
          <a:p>
            <a:pPr marL="742950" lvl="1" indent="-285750">
              <a:buFont typeface="Arial" panose="020B0604020202020204" pitchFamily="34" charset="0"/>
              <a:buChar char="•"/>
            </a:pPr>
            <a:r>
              <a:rPr lang="en-US" sz="2400" dirty="0"/>
              <a:t>Conditional formatting</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Only attributes with values shown</a:t>
            </a:r>
          </a:p>
          <a:p>
            <a:endParaRPr lang="en-US" sz="2400" dirty="0"/>
          </a:p>
          <a:p>
            <a:pPr marL="285750" indent="-285750">
              <a:buFont typeface="Arial" panose="020B0604020202020204" pitchFamily="34" charset="0"/>
              <a:buChar char="•"/>
            </a:pPr>
            <a:r>
              <a:rPr lang="en-US" sz="2400" dirty="0"/>
              <a:t>Current workflow version is defaulted</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Movement reports cannot be locked, therefore for audit purposes we suggest export and save to your monthly directory</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28796553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F2F552-67B4-1D49-88C0-CF17C85EBB03}"/>
              </a:ext>
            </a:extLst>
          </p:cNvPr>
          <p:cNvSpPr>
            <a:spLocks noGrp="1"/>
          </p:cNvSpPr>
          <p:nvPr>
            <p:ph idx="1"/>
          </p:nvPr>
        </p:nvSpPr>
        <p:spPr>
          <a:xfrm>
            <a:off x="627993" y="1131942"/>
            <a:ext cx="11353799" cy="4301906"/>
          </a:xfrm>
        </p:spPr>
        <p:txBody>
          <a:bodyPr>
            <a:normAutofit/>
          </a:bodyPr>
          <a:lstStyle/>
          <a:p>
            <a:r>
              <a:rPr lang="en-US" dirty="0"/>
              <a:t>period on period delta</a:t>
            </a:r>
          </a:p>
          <a:p>
            <a:r>
              <a:rPr lang="en-US" dirty="0"/>
              <a:t>Change the % and absolute value at top</a:t>
            </a:r>
          </a:p>
          <a:p>
            <a:r>
              <a:rPr lang="en-US" dirty="0"/>
              <a:t>resubmission version v submitted version</a:t>
            </a:r>
          </a:p>
          <a:p>
            <a:r>
              <a:rPr lang="en-US" dirty="0"/>
              <a:t>Data source change</a:t>
            </a:r>
          </a:p>
          <a:p>
            <a:r>
              <a:rPr lang="en-US" dirty="0"/>
              <a:t>Completing commentary:</a:t>
            </a:r>
          </a:p>
          <a:p>
            <a:pPr lvl="1"/>
            <a:r>
              <a:rPr lang="en-US" dirty="0"/>
              <a:t>open trend line report on separate tab</a:t>
            </a:r>
          </a:p>
          <a:p>
            <a:pPr lvl="1"/>
            <a:r>
              <a:rPr lang="en-US" dirty="0"/>
              <a:t>change attribute you are looking at, review comments in cells</a:t>
            </a:r>
          </a:p>
          <a:p>
            <a:r>
              <a:rPr lang="en-US" dirty="0"/>
              <a:t>Save down PDF for movement report completion</a:t>
            </a:r>
          </a:p>
          <a:p>
            <a:r>
              <a:rPr lang="en-US" dirty="0"/>
              <a:t>What happens when a Form changes?</a:t>
            </a:r>
          </a:p>
          <a:p>
            <a:r>
              <a:rPr lang="en-US" dirty="0"/>
              <a:t>Can I run a movement report against non APRA consolidated entities?</a:t>
            </a:r>
          </a:p>
          <a:p>
            <a:endParaRPr lang="en-US" dirty="0"/>
          </a:p>
          <a:p>
            <a:pPr lvl="1"/>
            <a:endParaRPr lang="en-US" dirty="0"/>
          </a:p>
          <a:p>
            <a:endParaRPr lang="en-US" dirty="0"/>
          </a:p>
        </p:txBody>
      </p:sp>
      <p:sp>
        <p:nvSpPr>
          <p:cNvPr id="3" name="Title 2">
            <a:extLst>
              <a:ext uri="{FF2B5EF4-FFF2-40B4-BE49-F238E27FC236}">
                <a16:creationId xmlns:a16="http://schemas.microsoft.com/office/drawing/2014/main" id="{5A7098D8-FB15-6F47-8349-C341C9D12031}"/>
              </a:ext>
            </a:extLst>
          </p:cNvPr>
          <p:cNvSpPr>
            <a:spLocks noGrp="1"/>
          </p:cNvSpPr>
          <p:nvPr>
            <p:ph type="title"/>
          </p:nvPr>
        </p:nvSpPr>
        <p:spPr/>
        <p:txBody>
          <a:bodyPr vert="horz" lIns="91440" tIns="45720" rIns="91440" bIns="45720" rtlCol="0" anchor="ctr">
            <a:noAutofit/>
          </a:bodyPr>
          <a:lstStyle/>
          <a:p>
            <a:pPr algn="ctr"/>
            <a:r>
              <a:rPr lang="en-US" sz="4000" b="1" dirty="0"/>
              <a:t>Movement Reporting – scenario’s</a:t>
            </a:r>
          </a:p>
        </p:txBody>
      </p:sp>
    </p:spTree>
    <p:extLst>
      <p:ext uri="{BB962C8B-B14F-4D97-AF65-F5344CB8AC3E}">
        <p14:creationId xmlns:p14="http://schemas.microsoft.com/office/powerpoint/2010/main" val="113437443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0818A4-A8BB-A240-B674-B3BF7D89F72A}"/>
              </a:ext>
            </a:extLst>
          </p:cNvPr>
          <p:cNvSpPr>
            <a:spLocks noGrp="1"/>
          </p:cNvSpPr>
          <p:nvPr>
            <p:ph idx="1"/>
          </p:nvPr>
        </p:nvSpPr>
        <p:spPr>
          <a:xfrm>
            <a:off x="754117" y="1089901"/>
            <a:ext cx="10515600" cy="4431223"/>
          </a:xfrm>
        </p:spPr>
        <p:txBody>
          <a:bodyPr>
            <a:normAutofit/>
          </a:bodyPr>
          <a:lstStyle/>
          <a:p>
            <a:r>
              <a:rPr lang="en-US" dirty="0"/>
              <a:t>Only changes that can be made post data workflow lockdown</a:t>
            </a:r>
          </a:p>
          <a:p>
            <a:endParaRPr lang="en-US" dirty="0"/>
          </a:p>
          <a:p>
            <a:r>
              <a:rPr lang="en-US" dirty="0"/>
              <a:t>Changes made via attributes</a:t>
            </a:r>
          </a:p>
          <a:p>
            <a:endParaRPr lang="en-US" dirty="0"/>
          </a:p>
          <a:p>
            <a:r>
              <a:rPr lang="en-AU" dirty="0"/>
              <a:t>Only attributes with values shown</a:t>
            </a:r>
          </a:p>
          <a:p>
            <a:endParaRPr lang="en-AU" dirty="0"/>
          </a:p>
          <a:p>
            <a:r>
              <a:rPr lang="en-AU" dirty="0"/>
              <a:t>Manual adjustments added at the lowest level do not rollup into the higher level </a:t>
            </a:r>
            <a:r>
              <a:rPr lang="en-AU" dirty="0" err="1"/>
              <a:t>ie</a:t>
            </a:r>
            <a:r>
              <a:rPr lang="en-AU" dirty="0"/>
              <a:t> you need to add them in again</a:t>
            </a:r>
          </a:p>
          <a:p>
            <a:pPr marL="0" indent="0">
              <a:buNone/>
            </a:pPr>
            <a:endParaRPr lang="en-US" dirty="0"/>
          </a:p>
          <a:p>
            <a:endParaRPr lang="en-US" dirty="0"/>
          </a:p>
        </p:txBody>
      </p:sp>
      <p:sp>
        <p:nvSpPr>
          <p:cNvPr id="3" name="Title 2">
            <a:extLst>
              <a:ext uri="{FF2B5EF4-FFF2-40B4-BE49-F238E27FC236}">
                <a16:creationId xmlns:a16="http://schemas.microsoft.com/office/drawing/2014/main" id="{3DC9806A-A982-214D-93B0-6B5934E698CC}"/>
              </a:ext>
            </a:extLst>
          </p:cNvPr>
          <p:cNvSpPr>
            <a:spLocks noGrp="1"/>
          </p:cNvSpPr>
          <p:nvPr>
            <p:ph type="title"/>
          </p:nvPr>
        </p:nvSpPr>
        <p:spPr/>
        <p:txBody>
          <a:bodyPr vert="horz" lIns="91440" tIns="45720" rIns="91440" bIns="45720" rtlCol="0" anchor="ctr">
            <a:noAutofit/>
          </a:bodyPr>
          <a:lstStyle/>
          <a:p>
            <a:pPr algn="ctr"/>
            <a:r>
              <a:rPr lang="en-US" sz="4000" b="1" dirty="0"/>
              <a:t>Manual Adjustments</a:t>
            </a:r>
          </a:p>
        </p:txBody>
      </p:sp>
    </p:spTree>
    <p:extLst>
      <p:ext uri="{BB962C8B-B14F-4D97-AF65-F5344CB8AC3E}">
        <p14:creationId xmlns:p14="http://schemas.microsoft.com/office/powerpoint/2010/main" val="67381159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D038E9-BB52-4F5B-97A6-0E4CC4101C49}"/>
              </a:ext>
            </a:extLst>
          </p:cNvPr>
          <p:cNvSpPr>
            <a:spLocks noGrp="1"/>
          </p:cNvSpPr>
          <p:nvPr>
            <p:ph type="title"/>
          </p:nvPr>
        </p:nvSpPr>
        <p:spPr/>
        <p:txBody>
          <a:bodyPr vert="horz" lIns="91440" tIns="45720" rIns="91440" bIns="45720" rtlCol="0" anchor="ctr">
            <a:noAutofit/>
          </a:bodyPr>
          <a:lstStyle/>
          <a:p>
            <a:pPr algn="ctr"/>
            <a:r>
              <a:rPr lang="en-AU" sz="4000" b="1" dirty="0"/>
              <a:t>Validation Reporting</a:t>
            </a:r>
          </a:p>
        </p:txBody>
      </p:sp>
      <p:pic>
        <p:nvPicPr>
          <p:cNvPr id="4" name="Picture 3">
            <a:extLst>
              <a:ext uri="{FF2B5EF4-FFF2-40B4-BE49-F238E27FC236}">
                <a16:creationId xmlns:a16="http://schemas.microsoft.com/office/drawing/2014/main" id="{7154B762-0FD2-4FD1-8FCF-9ED2F9FFF2C7}"/>
              </a:ext>
            </a:extLst>
          </p:cNvPr>
          <p:cNvPicPr>
            <a:picLocks noChangeAspect="1"/>
          </p:cNvPicPr>
          <p:nvPr/>
        </p:nvPicPr>
        <p:blipFill>
          <a:blip r:embed="rId3"/>
          <a:stretch>
            <a:fillRect/>
          </a:stretch>
        </p:blipFill>
        <p:spPr>
          <a:xfrm>
            <a:off x="0" y="1110341"/>
            <a:ext cx="12035879" cy="3077027"/>
          </a:xfrm>
          <a:prstGeom prst="rect">
            <a:avLst/>
          </a:prstGeom>
        </p:spPr>
      </p:pic>
    </p:spTree>
    <p:extLst>
      <p:ext uri="{BB962C8B-B14F-4D97-AF65-F5344CB8AC3E}">
        <p14:creationId xmlns:p14="http://schemas.microsoft.com/office/powerpoint/2010/main" val="123694617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D5BC0F-1124-5C43-9C89-46700ECBF289}"/>
              </a:ext>
            </a:extLst>
          </p:cNvPr>
          <p:cNvSpPr>
            <a:spLocks noGrp="1"/>
          </p:cNvSpPr>
          <p:nvPr>
            <p:ph idx="1"/>
          </p:nvPr>
        </p:nvSpPr>
        <p:spPr>
          <a:xfrm>
            <a:off x="694482" y="882869"/>
            <a:ext cx="10659318" cy="4892289"/>
          </a:xfrm>
        </p:spPr>
        <p:txBody>
          <a:bodyPr/>
          <a:lstStyle/>
          <a:p>
            <a:r>
              <a:rPr lang="en-US" dirty="0"/>
              <a:t>Conformance v mandatory rules</a:t>
            </a:r>
          </a:p>
          <a:p>
            <a:endParaRPr lang="en-US" dirty="0"/>
          </a:p>
          <a:p>
            <a:r>
              <a:rPr lang="en-US" dirty="0"/>
              <a:t>This provides what APRA has supplied with:</a:t>
            </a:r>
          </a:p>
          <a:p>
            <a:pPr marL="0" indent="0">
              <a:buNone/>
            </a:pPr>
            <a:endParaRPr lang="en-US" dirty="0"/>
          </a:p>
          <a:p>
            <a:pPr lvl="1"/>
            <a:r>
              <a:rPr lang="en-US" sz="2400" dirty="0"/>
              <a:t>plain English explanation of the rule</a:t>
            </a:r>
          </a:p>
          <a:p>
            <a:pPr marL="457200" lvl="1" indent="0">
              <a:buNone/>
            </a:pPr>
            <a:endParaRPr lang="en-US" sz="2400" dirty="0"/>
          </a:p>
          <a:p>
            <a:pPr lvl="1"/>
            <a:r>
              <a:rPr lang="en-US" sz="2400" dirty="0"/>
              <a:t>mathematical rule</a:t>
            </a:r>
          </a:p>
          <a:p>
            <a:pPr lvl="1"/>
            <a:endParaRPr lang="en-US" sz="2400" dirty="0"/>
          </a:p>
          <a:p>
            <a:r>
              <a:rPr lang="en-US" dirty="0"/>
              <a:t>From here you can drill to underlying positions</a:t>
            </a:r>
          </a:p>
        </p:txBody>
      </p:sp>
      <p:sp>
        <p:nvSpPr>
          <p:cNvPr id="3" name="Title 2">
            <a:extLst>
              <a:ext uri="{FF2B5EF4-FFF2-40B4-BE49-F238E27FC236}">
                <a16:creationId xmlns:a16="http://schemas.microsoft.com/office/drawing/2014/main" id="{A7E015CA-2B2F-5242-9B82-021E6C507AEB}"/>
              </a:ext>
            </a:extLst>
          </p:cNvPr>
          <p:cNvSpPr>
            <a:spLocks noGrp="1"/>
          </p:cNvSpPr>
          <p:nvPr>
            <p:ph type="title"/>
          </p:nvPr>
        </p:nvSpPr>
        <p:spPr>
          <a:xfrm>
            <a:off x="104171" y="0"/>
            <a:ext cx="11632557" cy="737534"/>
          </a:xfrm>
        </p:spPr>
        <p:txBody>
          <a:bodyPr vert="horz" lIns="91440" tIns="45720" rIns="91440" bIns="45720" rtlCol="0" anchor="ctr">
            <a:noAutofit/>
          </a:bodyPr>
          <a:lstStyle/>
          <a:p>
            <a:pPr algn="ctr"/>
            <a:r>
              <a:rPr lang="en-US" sz="4000" b="1" dirty="0"/>
              <a:t>Validation Reporting – Drill to values</a:t>
            </a:r>
          </a:p>
        </p:txBody>
      </p:sp>
    </p:spTree>
    <p:extLst>
      <p:ext uri="{BB962C8B-B14F-4D97-AF65-F5344CB8AC3E}">
        <p14:creationId xmlns:p14="http://schemas.microsoft.com/office/powerpoint/2010/main" val="32133262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10C965-1D3D-4D00-A296-1DC865F117B8}"/>
              </a:ext>
            </a:extLst>
          </p:cNvPr>
          <p:cNvSpPr>
            <a:spLocks noGrp="1"/>
          </p:cNvSpPr>
          <p:nvPr>
            <p:ph idx="1"/>
          </p:nvPr>
        </p:nvSpPr>
        <p:spPr>
          <a:xfrm>
            <a:off x="525684" y="1246891"/>
            <a:ext cx="10515600" cy="3949533"/>
          </a:xfrm>
        </p:spPr>
        <p:txBody>
          <a:bodyPr/>
          <a:lstStyle/>
          <a:p>
            <a:pPr marL="0" indent="0">
              <a:buNone/>
            </a:pPr>
            <a:r>
              <a:rPr lang="en-AU" dirty="0"/>
              <a:t>Perspectives training to be provided upon installation</a:t>
            </a:r>
          </a:p>
        </p:txBody>
      </p:sp>
      <p:sp>
        <p:nvSpPr>
          <p:cNvPr id="3" name="Title 2">
            <a:extLst>
              <a:ext uri="{FF2B5EF4-FFF2-40B4-BE49-F238E27FC236}">
                <a16:creationId xmlns:a16="http://schemas.microsoft.com/office/drawing/2014/main" id="{C0EB380D-1289-4DD2-94D7-83D9F825EDF8}"/>
              </a:ext>
            </a:extLst>
          </p:cNvPr>
          <p:cNvSpPr>
            <a:spLocks noGrp="1"/>
          </p:cNvSpPr>
          <p:nvPr>
            <p:ph type="title"/>
          </p:nvPr>
        </p:nvSpPr>
        <p:spPr/>
        <p:txBody>
          <a:bodyPr vert="horz" lIns="91440" tIns="45720" rIns="91440" bIns="45720" rtlCol="0" anchor="ctr">
            <a:noAutofit/>
          </a:bodyPr>
          <a:lstStyle/>
          <a:p>
            <a:pPr algn="ctr"/>
            <a:r>
              <a:rPr lang="en-AU" sz="4000" b="1" dirty="0"/>
              <a:t>Custom Reporting</a:t>
            </a:r>
          </a:p>
        </p:txBody>
      </p:sp>
    </p:spTree>
    <p:extLst>
      <p:ext uri="{BB962C8B-B14F-4D97-AF65-F5344CB8AC3E}">
        <p14:creationId xmlns:p14="http://schemas.microsoft.com/office/powerpoint/2010/main" val="360393045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76B3FC-0551-4FC8-8475-7D06C03AF0F2}"/>
              </a:ext>
            </a:extLst>
          </p:cNvPr>
          <p:cNvSpPr>
            <a:spLocks noGrp="1"/>
          </p:cNvSpPr>
          <p:nvPr>
            <p:ph idx="1"/>
          </p:nvPr>
        </p:nvSpPr>
        <p:spPr>
          <a:xfrm>
            <a:off x="838200" y="1293189"/>
            <a:ext cx="10515600" cy="3949533"/>
          </a:xfrm>
        </p:spPr>
        <p:txBody>
          <a:bodyPr/>
          <a:lstStyle/>
          <a:p>
            <a:r>
              <a:rPr lang="en-AU" dirty="0"/>
              <a:t>Each of the reports will appear on the APS 330 landing page</a:t>
            </a:r>
          </a:p>
          <a:p>
            <a:pPr marL="0" indent="0">
              <a:buNone/>
            </a:pPr>
            <a:endParaRPr lang="en-AU" dirty="0"/>
          </a:p>
          <a:p>
            <a:r>
              <a:rPr lang="en-AU" dirty="0"/>
              <a:t>We can segment into </a:t>
            </a:r>
            <a:r>
              <a:rPr lang="en-AU" dirty="0" err="1"/>
              <a:t>Qtrly</a:t>
            </a:r>
            <a:r>
              <a:rPr lang="en-AU" dirty="0"/>
              <a:t> or annual if desired</a:t>
            </a:r>
          </a:p>
        </p:txBody>
      </p:sp>
      <p:sp>
        <p:nvSpPr>
          <p:cNvPr id="3" name="Title 2">
            <a:extLst>
              <a:ext uri="{FF2B5EF4-FFF2-40B4-BE49-F238E27FC236}">
                <a16:creationId xmlns:a16="http://schemas.microsoft.com/office/drawing/2014/main" id="{64E9A1BE-2CEA-4B11-A7D7-3CEEA98D7BDA}"/>
              </a:ext>
            </a:extLst>
          </p:cNvPr>
          <p:cNvSpPr>
            <a:spLocks noGrp="1"/>
          </p:cNvSpPr>
          <p:nvPr>
            <p:ph type="title"/>
          </p:nvPr>
        </p:nvSpPr>
        <p:spPr/>
        <p:txBody>
          <a:bodyPr vert="horz" lIns="91440" tIns="45720" rIns="91440" bIns="45720" rtlCol="0" anchor="ctr">
            <a:noAutofit/>
          </a:bodyPr>
          <a:lstStyle/>
          <a:p>
            <a:pPr algn="ctr"/>
            <a:r>
              <a:rPr lang="en-AU" sz="4000" b="1" dirty="0"/>
              <a:t>APS330</a:t>
            </a:r>
          </a:p>
        </p:txBody>
      </p:sp>
    </p:spTree>
    <p:extLst>
      <p:ext uri="{BB962C8B-B14F-4D97-AF65-F5344CB8AC3E}">
        <p14:creationId xmlns:p14="http://schemas.microsoft.com/office/powerpoint/2010/main" val="393481192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FBF4E32-A37B-4128-87CB-8DA957716515}"/>
              </a:ext>
            </a:extLst>
          </p:cNvPr>
          <p:cNvSpPr>
            <a:spLocks noGrp="1"/>
          </p:cNvSpPr>
          <p:nvPr>
            <p:ph idx="1"/>
          </p:nvPr>
        </p:nvSpPr>
        <p:spPr>
          <a:xfrm>
            <a:off x="571982" y="840776"/>
            <a:ext cx="10515600" cy="3372410"/>
          </a:xfrm>
        </p:spPr>
        <p:txBody>
          <a:bodyPr/>
          <a:lstStyle/>
          <a:p>
            <a:r>
              <a:rPr lang="en-AU" dirty="0"/>
              <a:t>Automatically updated each time D2A is updated within CoreBIS</a:t>
            </a:r>
          </a:p>
          <a:p>
            <a:endParaRPr lang="en-AU" dirty="0"/>
          </a:p>
          <a:p>
            <a:r>
              <a:rPr lang="en-AU" dirty="0"/>
              <a:t>CONTROL POINT -&gt; CoreBIS database ingests your D2A files providing a 100% reconciliation to your D2A instance each reporting period</a:t>
            </a:r>
          </a:p>
          <a:p>
            <a:endParaRPr lang="en-AU" dirty="0"/>
          </a:p>
        </p:txBody>
      </p:sp>
      <p:sp>
        <p:nvSpPr>
          <p:cNvPr id="3" name="Title 2">
            <a:extLst>
              <a:ext uri="{FF2B5EF4-FFF2-40B4-BE49-F238E27FC236}">
                <a16:creationId xmlns:a16="http://schemas.microsoft.com/office/drawing/2014/main" id="{B99C147F-2A1D-45F7-9496-366495FC43F1}"/>
              </a:ext>
            </a:extLst>
          </p:cNvPr>
          <p:cNvSpPr>
            <a:spLocks noGrp="1"/>
          </p:cNvSpPr>
          <p:nvPr>
            <p:ph type="title"/>
          </p:nvPr>
        </p:nvSpPr>
        <p:spPr/>
        <p:txBody>
          <a:bodyPr vert="horz" lIns="91440" tIns="45720" rIns="91440" bIns="45720" rtlCol="0" anchor="ctr">
            <a:normAutofit/>
          </a:bodyPr>
          <a:lstStyle/>
          <a:p>
            <a:pPr algn="ctr"/>
            <a:r>
              <a:rPr lang="en-AU" sz="4000" b="1" dirty="0"/>
              <a:t>Taxonomy</a:t>
            </a:r>
          </a:p>
        </p:txBody>
      </p:sp>
      <p:pic>
        <p:nvPicPr>
          <p:cNvPr id="4" name="Picture 3">
            <a:extLst>
              <a:ext uri="{FF2B5EF4-FFF2-40B4-BE49-F238E27FC236}">
                <a16:creationId xmlns:a16="http://schemas.microsoft.com/office/drawing/2014/main" id="{A0D1D572-4646-4ED3-B846-8BE680BF0774}"/>
              </a:ext>
            </a:extLst>
          </p:cNvPr>
          <p:cNvPicPr>
            <a:picLocks noChangeAspect="1"/>
          </p:cNvPicPr>
          <p:nvPr/>
        </p:nvPicPr>
        <p:blipFill>
          <a:blip r:embed="rId3"/>
          <a:stretch>
            <a:fillRect/>
          </a:stretch>
        </p:blipFill>
        <p:spPr>
          <a:xfrm>
            <a:off x="816334" y="3428356"/>
            <a:ext cx="6340678" cy="2051656"/>
          </a:xfrm>
          <a:prstGeom prst="rect">
            <a:avLst/>
          </a:prstGeom>
        </p:spPr>
      </p:pic>
      <p:sp>
        <p:nvSpPr>
          <p:cNvPr id="5" name="TextBox 4">
            <a:extLst>
              <a:ext uri="{FF2B5EF4-FFF2-40B4-BE49-F238E27FC236}">
                <a16:creationId xmlns:a16="http://schemas.microsoft.com/office/drawing/2014/main" id="{19FD90DB-E54A-4ECC-8DC4-ED603BEB3845}"/>
              </a:ext>
            </a:extLst>
          </p:cNvPr>
          <p:cNvSpPr txBox="1"/>
          <p:nvPr/>
        </p:nvSpPr>
        <p:spPr>
          <a:xfrm>
            <a:off x="7157012" y="3428356"/>
            <a:ext cx="5034988" cy="1569660"/>
          </a:xfrm>
          <a:prstGeom prst="rect">
            <a:avLst/>
          </a:prstGeom>
          <a:noFill/>
        </p:spPr>
        <p:txBody>
          <a:bodyPr wrap="square" rtlCol="0">
            <a:spAutoFit/>
          </a:bodyPr>
          <a:lstStyle/>
          <a:p>
            <a:r>
              <a:rPr lang="en-AU" sz="2400" dirty="0">
                <a:latin typeface="Verdana" panose="020B0604030504040204" pitchFamily="34" charset="0"/>
                <a:ea typeface="Verdana" panose="020B0604030504040204" pitchFamily="34" charset="0"/>
                <a:cs typeface="Verdana" panose="020B0604030504040204" pitchFamily="34" charset="0"/>
              </a:rPr>
              <a:t>NEW FEATURE - &gt; Delta analysis of new taxonomy against prior taxonomy to inform clients of changes</a:t>
            </a:r>
          </a:p>
        </p:txBody>
      </p:sp>
    </p:spTree>
    <p:extLst>
      <p:ext uri="{BB962C8B-B14F-4D97-AF65-F5344CB8AC3E}">
        <p14:creationId xmlns:p14="http://schemas.microsoft.com/office/powerpoint/2010/main" val="339697458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A367C1-8A8C-4B24-9CB8-9D91DDFBC68E}"/>
              </a:ext>
            </a:extLst>
          </p:cNvPr>
          <p:cNvSpPr>
            <a:spLocks noGrp="1"/>
          </p:cNvSpPr>
          <p:nvPr>
            <p:ph idx="1"/>
          </p:nvPr>
        </p:nvSpPr>
        <p:spPr>
          <a:xfrm>
            <a:off x="653006" y="1327913"/>
            <a:ext cx="10515600" cy="3949533"/>
          </a:xfrm>
        </p:spPr>
        <p:txBody>
          <a:bodyPr/>
          <a:lstStyle/>
          <a:p>
            <a:r>
              <a:rPr lang="en-AU" dirty="0"/>
              <a:t>These reports combine your business data with industry published statistics to give you insight as to your market share against those reporting items</a:t>
            </a:r>
          </a:p>
          <a:p>
            <a:endParaRPr lang="en-AU" dirty="0"/>
          </a:p>
          <a:p>
            <a:r>
              <a:rPr lang="en-AU" dirty="0"/>
              <a:t>The reports are updated 1-2 months in arrears, depending on when APRA release the statistics</a:t>
            </a:r>
          </a:p>
          <a:p>
            <a:endParaRPr lang="en-AU" dirty="0"/>
          </a:p>
          <a:p>
            <a:r>
              <a:rPr lang="en-AU" dirty="0"/>
              <a:t>Filters can be used to refine comparisons</a:t>
            </a:r>
          </a:p>
        </p:txBody>
      </p:sp>
      <p:sp>
        <p:nvSpPr>
          <p:cNvPr id="3" name="Title 2">
            <a:extLst>
              <a:ext uri="{FF2B5EF4-FFF2-40B4-BE49-F238E27FC236}">
                <a16:creationId xmlns:a16="http://schemas.microsoft.com/office/drawing/2014/main" id="{C28943E7-50F8-4B9C-9EC0-45B4CB862D5A}"/>
              </a:ext>
            </a:extLst>
          </p:cNvPr>
          <p:cNvSpPr>
            <a:spLocks noGrp="1"/>
          </p:cNvSpPr>
          <p:nvPr>
            <p:ph type="title"/>
          </p:nvPr>
        </p:nvSpPr>
        <p:spPr/>
        <p:txBody>
          <a:bodyPr vert="horz" lIns="91440" tIns="45720" rIns="91440" bIns="45720" rtlCol="0" anchor="ctr">
            <a:noAutofit/>
          </a:bodyPr>
          <a:lstStyle/>
          <a:p>
            <a:pPr algn="ctr"/>
            <a:r>
              <a:rPr lang="en-AU" sz="4000" b="1" dirty="0"/>
              <a:t>Market Share</a:t>
            </a:r>
          </a:p>
        </p:txBody>
      </p:sp>
    </p:spTree>
    <p:extLst>
      <p:ext uri="{BB962C8B-B14F-4D97-AF65-F5344CB8AC3E}">
        <p14:creationId xmlns:p14="http://schemas.microsoft.com/office/powerpoint/2010/main" val="63759844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ADB8A0-77B3-4D50-86A0-84B6AE656F75}"/>
              </a:ext>
            </a:extLst>
          </p:cNvPr>
          <p:cNvSpPr>
            <a:spLocks noGrp="1"/>
          </p:cNvSpPr>
          <p:nvPr>
            <p:ph type="title"/>
          </p:nvPr>
        </p:nvSpPr>
        <p:spPr/>
        <p:txBody>
          <a:bodyPr>
            <a:normAutofit/>
          </a:bodyPr>
          <a:lstStyle/>
          <a:p>
            <a:pPr algn="ctr"/>
            <a:r>
              <a:rPr lang="en-AU" sz="4000" b="1" dirty="0"/>
              <a:t>Market Share</a:t>
            </a:r>
          </a:p>
        </p:txBody>
      </p:sp>
      <p:pic>
        <p:nvPicPr>
          <p:cNvPr id="4" name="Picture 3">
            <a:extLst>
              <a:ext uri="{FF2B5EF4-FFF2-40B4-BE49-F238E27FC236}">
                <a16:creationId xmlns:a16="http://schemas.microsoft.com/office/drawing/2014/main" id="{7E060D9E-B587-4127-9678-C2456F34B71B}"/>
              </a:ext>
            </a:extLst>
          </p:cNvPr>
          <p:cNvPicPr>
            <a:picLocks noChangeAspect="1"/>
          </p:cNvPicPr>
          <p:nvPr/>
        </p:nvPicPr>
        <p:blipFill>
          <a:blip r:embed="rId2"/>
          <a:stretch>
            <a:fillRect/>
          </a:stretch>
        </p:blipFill>
        <p:spPr>
          <a:xfrm>
            <a:off x="433906" y="833349"/>
            <a:ext cx="7459363" cy="4984852"/>
          </a:xfrm>
          <a:prstGeom prst="rect">
            <a:avLst/>
          </a:prstGeom>
        </p:spPr>
      </p:pic>
      <p:sp>
        <p:nvSpPr>
          <p:cNvPr id="5" name="Oval 4">
            <a:extLst>
              <a:ext uri="{FF2B5EF4-FFF2-40B4-BE49-F238E27FC236}">
                <a16:creationId xmlns:a16="http://schemas.microsoft.com/office/drawing/2014/main" id="{A0A51D76-C64E-7046-B394-3C59F54D9577}"/>
              </a:ext>
            </a:extLst>
          </p:cNvPr>
          <p:cNvSpPr/>
          <p:nvPr/>
        </p:nvSpPr>
        <p:spPr>
          <a:xfrm>
            <a:off x="2659115" y="2423314"/>
            <a:ext cx="266643" cy="2641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solidFill>
              </a:rPr>
              <a:t>1</a:t>
            </a:r>
          </a:p>
        </p:txBody>
      </p:sp>
      <p:sp>
        <p:nvSpPr>
          <p:cNvPr id="6" name="Oval 5">
            <a:extLst>
              <a:ext uri="{FF2B5EF4-FFF2-40B4-BE49-F238E27FC236}">
                <a16:creationId xmlns:a16="http://schemas.microsoft.com/office/drawing/2014/main" id="{AE79BD34-BB86-5949-9396-94E1792FCBE0}"/>
              </a:ext>
            </a:extLst>
          </p:cNvPr>
          <p:cNvSpPr/>
          <p:nvPr/>
        </p:nvSpPr>
        <p:spPr>
          <a:xfrm>
            <a:off x="2659114" y="3844979"/>
            <a:ext cx="266643" cy="2641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solidFill>
              </a:rPr>
              <a:t>2</a:t>
            </a:r>
          </a:p>
        </p:txBody>
      </p:sp>
      <p:sp>
        <p:nvSpPr>
          <p:cNvPr id="7" name="Oval 6">
            <a:extLst>
              <a:ext uri="{FF2B5EF4-FFF2-40B4-BE49-F238E27FC236}">
                <a16:creationId xmlns:a16="http://schemas.microsoft.com/office/drawing/2014/main" id="{CB553CCC-BA4E-324A-8C22-42986B191E53}"/>
              </a:ext>
            </a:extLst>
          </p:cNvPr>
          <p:cNvSpPr/>
          <p:nvPr/>
        </p:nvSpPr>
        <p:spPr>
          <a:xfrm>
            <a:off x="2659113" y="5134581"/>
            <a:ext cx="266643" cy="2641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solidFill>
              </a:rPr>
              <a:t>3</a:t>
            </a:r>
          </a:p>
        </p:txBody>
      </p:sp>
      <p:sp>
        <p:nvSpPr>
          <p:cNvPr id="2" name="TextBox 1">
            <a:extLst>
              <a:ext uri="{FF2B5EF4-FFF2-40B4-BE49-F238E27FC236}">
                <a16:creationId xmlns:a16="http://schemas.microsoft.com/office/drawing/2014/main" id="{BDFA2C80-C709-9D45-B6E2-9B4EFAD5FF8F}"/>
              </a:ext>
            </a:extLst>
          </p:cNvPr>
          <p:cNvSpPr txBox="1"/>
          <p:nvPr/>
        </p:nvSpPr>
        <p:spPr>
          <a:xfrm>
            <a:off x="8418786" y="2259385"/>
            <a:ext cx="3132083" cy="3139321"/>
          </a:xfrm>
          <a:prstGeom prst="rect">
            <a:avLst/>
          </a:prstGeom>
          <a:noFill/>
        </p:spPr>
        <p:txBody>
          <a:bodyPr wrap="square" rtlCol="0">
            <a:spAutoFit/>
          </a:bodyPr>
          <a:lstStyle/>
          <a:p>
            <a:pPr marL="342900" indent="-342900">
              <a:buAutoNum type="arabicPeriod"/>
            </a:pPr>
            <a:r>
              <a:rPr lang="en-US" dirty="0"/>
              <a:t>Industry published statistics</a:t>
            </a:r>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r>
              <a:rPr lang="en-US" dirty="0"/>
              <a:t> Quarterly market share</a:t>
            </a:r>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r>
              <a:rPr lang="en-US" dirty="0"/>
              <a:t> Monthly market share</a:t>
            </a:r>
          </a:p>
        </p:txBody>
      </p:sp>
    </p:spTree>
    <p:extLst>
      <p:ext uri="{BB962C8B-B14F-4D97-AF65-F5344CB8AC3E}">
        <p14:creationId xmlns:p14="http://schemas.microsoft.com/office/powerpoint/2010/main" val="5816053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15C32F-AF8C-4D98-8009-C0FEA2C6F55F}"/>
              </a:ext>
            </a:extLst>
          </p:cNvPr>
          <p:cNvSpPr>
            <a:spLocks noGrp="1"/>
          </p:cNvSpPr>
          <p:nvPr>
            <p:ph type="title"/>
          </p:nvPr>
        </p:nvSpPr>
        <p:spPr/>
        <p:txBody>
          <a:bodyPr vert="horz" lIns="91440" tIns="45720" rIns="91440" bIns="45720" rtlCol="0" anchor="ctr">
            <a:normAutofit/>
          </a:bodyPr>
          <a:lstStyle/>
          <a:p>
            <a:pPr algn="ctr"/>
            <a:r>
              <a:rPr lang="en-AU" sz="4000" b="1" dirty="0"/>
              <a:t>Market Share</a:t>
            </a:r>
          </a:p>
        </p:txBody>
      </p:sp>
      <p:pic>
        <p:nvPicPr>
          <p:cNvPr id="4" name="Picture 3">
            <a:extLst>
              <a:ext uri="{FF2B5EF4-FFF2-40B4-BE49-F238E27FC236}">
                <a16:creationId xmlns:a16="http://schemas.microsoft.com/office/drawing/2014/main" id="{414B65A7-7AB5-44D7-AFB0-0B037C8F15DF}"/>
              </a:ext>
            </a:extLst>
          </p:cNvPr>
          <p:cNvPicPr>
            <a:picLocks noChangeAspect="1"/>
          </p:cNvPicPr>
          <p:nvPr/>
        </p:nvPicPr>
        <p:blipFill>
          <a:blip r:embed="rId2"/>
          <a:stretch>
            <a:fillRect/>
          </a:stretch>
        </p:blipFill>
        <p:spPr>
          <a:xfrm>
            <a:off x="2106592" y="954786"/>
            <a:ext cx="9743522" cy="4604301"/>
          </a:xfrm>
          <a:prstGeom prst="rect">
            <a:avLst/>
          </a:prstGeom>
        </p:spPr>
      </p:pic>
      <p:sp>
        <p:nvSpPr>
          <p:cNvPr id="2" name="TextBox 1">
            <a:extLst>
              <a:ext uri="{FF2B5EF4-FFF2-40B4-BE49-F238E27FC236}">
                <a16:creationId xmlns:a16="http://schemas.microsoft.com/office/drawing/2014/main" id="{E516DA11-9A93-4F62-8E6A-02958650EB6E}"/>
              </a:ext>
            </a:extLst>
          </p:cNvPr>
          <p:cNvSpPr txBox="1"/>
          <p:nvPr/>
        </p:nvSpPr>
        <p:spPr>
          <a:xfrm>
            <a:off x="341886" y="2338087"/>
            <a:ext cx="2754774" cy="584775"/>
          </a:xfrm>
          <a:prstGeom prst="rect">
            <a:avLst/>
          </a:prstGeom>
          <a:noFill/>
        </p:spPr>
        <p:txBody>
          <a:bodyPr wrap="square" rtlCol="0">
            <a:spAutoFit/>
          </a:bodyPr>
          <a:lstStyle/>
          <a:p>
            <a:r>
              <a:rPr lang="en-AU" sz="3200" dirty="0"/>
              <a:t>Raw Statistics</a:t>
            </a:r>
          </a:p>
        </p:txBody>
      </p:sp>
    </p:spTree>
    <p:extLst>
      <p:ext uri="{BB962C8B-B14F-4D97-AF65-F5344CB8AC3E}">
        <p14:creationId xmlns:p14="http://schemas.microsoft.com/office/powerpoint/2010/main" val="53781003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17407C-2470-44DA-96F2-74AEFA2B8B5C}"/>
              </a:ext>
            </a:extLst>
          </p:cNvPr>
          <p:cNvSpPr>
            <a:spLocks noGrp="1"/>
          </p:cNvSpPr>
          <p:nvPr>
            <p:ph type="title"/>
          </p:nvPr>
        </p:nvSpPr>
        <p:spPr/>
        <p:txBody>
          <a:bodyPr vert="horz" lIns="91440" tIns="45720" rIns="91440" bIns="45720" rtlCol="0" anchor="ctr">
            <a:normAutofit/>
          </a:bodyPr>
          <a:lstStyle/>
          <a:p>
            <a:pPr algn="ctr"/>
            <a:r>
              <a:rPr lang="en-AU" sz="4000" b="1" dirty="0"/>
              <a:t>Market Share</a:t>
            </a:r>
          </a:p>
        </p:txBody>
      </p:sp>
      <p:pic>
        <p:nvPicPr>
          <p:cNvPr id="4" name="Picture 3">
            <a:extLst>
              <a:ext uri="{FF2B5EF4-FFF2-40B4-BE49-F238E27FC236}">
                <a16:creationId xmlns:a16="http://schemas.microsoft.com/office/drawing/2014/main" id="{83FA4AA7-18D4-4D75-A7C8-8E306B870DCC}"/>
              </a:ext>
            </a:extLst>
          </p:cNvPr>
          <p:cNvPicPr>
            <a:picLocks noChangeAspect="1"/>
          </p:cNvPicPr>
          <p:nvPr/>
        </p:nvPicPr>
        <p:blipFill>
          <a:blip r:embed="rId2"/>
          <a:stretch>
            <a:fillRect/>
          </a:stretch>
        </p:blipFill>
        <p:spPr>
          <a:xfrm>
            <a:off x="1951630" y="802310"/>
            <a:ext cx="8644253" cy="5253380"/>
          </a:xfrm>
          <a:prstGeom prst="rect">
            <a:avLst/>
          </a:prstGeom>
        </p:spPr>
      </p:pic>
      <p:sp>
        <p:nvSpPr>
          <p:cNvPr id="2" name="TextBox 1">
            <a:extLst>
              <a:ext uri="{FF2B5EF4-FFF2-40B4-BE49-F238E27FC236}">
                <a16:creationId xmlns:a16="http://schemas.microsoft.com/office/drawing/2014/main" id="{A2118D32-261E-4649-B54F-EFAFAED5B5B5}"/>
              </a:ext>
            </a:extLst>
          </p:cNvPr>
          <p:cNvSpPr txBox="1"/>
          <p:nvPr/>
        </p:nvSpPr>
        <p:spPr>
          <a:xfrm>
            <a:off x="7454096" y="3217763"/>
            <a:ext cx="4236334" cy="1077218"/>
          </a:xfrm>
          <a:prstGeom prst="rect">
            <a:avLst/>
          </a:prstGeom>
          <a:noFill/>
        </p:spPr>
        <p:txBody>
          <a:bodyPr wrap="square" rtlCol="0">
            <a:spAutoFit/>
          </a:bodyPr>
          <a:lstStyle/>
          <a:p>
            <a:r>
              <a:rPr lang="en-AU" sz="3200" dirty="0"/>
              <a:t>Raw Market movements in reported data</a:t>
            </a:r>
          </a:p>
        </p:txBody>
      </p:sp>
    </p:spTree>
    <p:extLst>
      <p:ext uri="{BB962C8B-B14F-4D97-AF65-F5344CB8AC3E}">
        <p14:creationId xmlns:p14="http://schemas.microsoft.com/office/powerpoint/2010/main" val="363136781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AD25D8-3971-BB4C-B898-736BFEBCD25E}"/>
              </a:ext>
            </a:extLst>
          </p:cNvPr>
          <p:cNvSpPr>
            <a:spLocks noGrp="1"/>
          </p:cNvSpPr>
          <p:nvPr>
            <p:ph type="title"/>
          </p:nvPr>
        </p:nvSpPr>
        <p:spPr/>
        <p:txBody>
          <a:bodyPr vert="horz" lIns="91440" tIns="45720" rIns="91440" bIns="45720" rtlCol="0" anchor="ctr">
            <a:noAutofit/>
          </a:bodyPr>
          <a:lstStyle/>
          <a:p>
            <a:pPr algn="ctr"/>
            <a:r>
              <a:rPr lang="en-US" sz="4000" b="1" dirty="0"/>
              <a:t>Monthly market share - summary</a:t>
            </a:r>
          </a:p>
        </p:txBody>
      </p:sp>
      <p:pic>
        <p:nvPicPr>
          <p:cNvPr id="7" name="Picture 6" descr="A screenshot of a social media post&#10;&#10;Description automatically generated">
            <a:extLst>
              <a:ext uri="{FF2B5EF4-FFF2-40B4-BE49-F238E27FC236}">
                <a16:creationId xmlns:a16="http://schemas.microsoft.com/office/drawing/2014/main" id="{76F1483A-2C7C-1B4A-AFC0-E15A306BD2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8894"/>
            <a:ext cx="12192000" cy="3300597"/>
          </a:xfrm>
          <a:prstGeom prst="rect">
            <a:avLst/>
          </a:prstGeom>
        </p:spPr>
      </p:pic>
      <p:sp>
        <p:nvSpPr>
          <p:cNvPr id="8" name="Oval 7">
            <a:extLst>
              <a:ext uri="{FF2B5EF4-FFF2-40B4-BE49-F238E27FC236}">
                <a16:creationId xmlns:a16="http://schemas.microsoft.com/office/drawing/2014/main" id="{0E968467-6CA6-B143-BE54-3F5ED19B0468}"/>
              </a:ext>
            </a:extLst>
          </p:cNvPr>
          <p:cNvSpPr/>
          <p:nvPr/>
        </p:nvSpPr>
        <p:spPr>
          <a:xfrm>
            <a:off x="4941805" y="1512806"/>
            <a:ext cx="266643" cy="2641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solidFill>
              </a:rPr>
              <a:t>1</a:t>
            </a:r>
          </a:p>
        </p:txBody>
      </p:sp>
      <p:sp>
        <p:nvSpPr>
          <p:cNvPr id="10" name="TextBox 9">
            <a:extLst>
              <a:ext uri="{FF2B5EF4-FFF2-40B4-BE49-F238E27FC236}">
                <a16:creationId xmlns:a16="http://schemas.microsoft.com/office/drawing/2014/main" id="{01AD63DE-B0CF-674A-B04F-328B29702BC8}"/>
              </a:ext>
            </a:extLst>
          </p:cNvPr>
          <p:cNvSpPr txBox="1"/>
          <p:nvPr/>
        </p:nvSpPr>
        <p:spPr>
          <a:xfrm>
            <a:off x="620110" y="4582510"/>
            <a:ext cx="10867697" cy="646331"/>
          </a:xfrm>
          <a:prstGeom prst="rect">
            <a:avLst/>
          </a:prstGeom>
          <a:noFill/>
        </p:spPr>
        <p:txBody>
          <a:bodyPr wrap="square" rtlCol="0">
            <a:spAutoFit/>
          </a:bodyPr>
          <a:lstStyle/>
          <a:p>
            <a:pPr marL="342900" indent="-342900">
              <a:buAutoNum type="arabicPeriod"/>
            </a:pPr>
            <a:r>
              <a:rPr lang="en-US" dirty="0"/>
              <a:t>Compare your data against the industry or against individual institutions</a:t>
            </a:r>
          </a:p>
          <a:p>
            <a:pPr marL="342900" indent="-342900">
              <a:buAutoNum type="arabicPeriod"/>
            </a:pPr>
            <a:endParaRPr lang="en-US" dirty="0"/>
          </a:p>
        </p:txBody>
      </p:sp>
      <p:pic>
        <p:nvPicPr>
          <p:cNvPr id="12" name="Picture 11" descr="A screenshot of a social media post&#10;&#10;Description automatically generated">
            <a:extLst>
              <a:ext uri="{FF2B5EF4-FFF2-40B4-BE49-F238E27FC236}">
                <a16:creationId xmlns:a16="http://schemas.microsoft.com/office/drawing/2014/main" id="{8E85E230-1B99-CD40-B4CE-912624E8B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2636" y="4905675"/>
            <a:ext cx="5651500" cy="1155700"/>
          </a:xfrm>
          <a:prstGeom prst="rect">
            <a:avLst/>
          </a:prstGeom>
        </p:spPr>
      </p:pic>
    </p:spTree>
    <p:extLst>
      <p:ext uri="{BB962C8B-B14F-4D97-AF65-F5344CB8AC3E}">
        <p14:creationId xmlns:p14="http://schemas.microsoft.com/office/powerpoint/2010/main" val="139210689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ACB3BC-A201-4606-B0C0-285B675C29D9}"/>
              </a:ext>
            </a:extLst>
          </p:cNvPr>
          <p:cNvSpPr>
            <a:spLocks noGrp="1"/>
          </p:cNvSpPr>
          <p:nvPr>
            <p:ph type="title"/>
          </p:nvPr>
        </p:nvSpPr>
        <p:spPr>
          <a:xfrm>
            <a:off x="0" y="0"/>
            <a:ext cx="12192000" cy="737534"/>
          </a:xfrm>
        </p:spPr>
        <p:txBody>
          <a:bodyPr vert="horz" lIns="91440" tIns="45720" rIns="91440" bIns="45720" rtlCol="0" anchor="ctr">
            <a:noAutofit/>
          </a:bodyPr>
          <a:lstStyle/>
          <a:p>
            <a:pPr algn="ctr"/>
            <a:r>
              <a:rPr lang="en-AU" sz="4000" b="1" dirty="0"/>
              <a:t>Monthly Industry Statistics – by Account</a:t>
            </a:r>
          </a:p>
        </p:txBody>
      </p:sp>
      <p:pic>
        <p:nvPicPr>
          <p:cNvPr id="4" name="Picture 3">
            <a:extLst>
              <a:ext uri="{FF2B5EF4-FFF2-40B4-BE49-F238E27FC236}">
                <a16:creationId xmlns:a16="http://schemas.microsoft.com/office/drawing/2014/main" id="{0C6123E2-1418-459E-AF1E-F8EC761BBC96}"/>
              </a:ext>
            </a:extLst>
          </p:cNvPr>
          <p:cNvPicPr>
            <a:picLocks noChangeAspect="1"/>
          </p:cNvPicPr>
          <p:nvPr/>
        </p:nvPicPr>
        <p:blipFill>
          <a:blip r:embed="rId2"/>
          <a:stretch>
            <a:fillRect/>
          </a:stretch>
        </p:blipFill>
        <p:spPr>
          <a:xfrm>
            <a:off x="321075" y="850294"/>
            <a:ext cx="8287163" cy="4352326"/>
          </a:xfrm>
          <a:prstGeom prst="rect">
            <a:avLst/>
          </a:prstGeom>
        </p:spPr>
      </p:pic>
      <p:sp>
        <p:nvSpPr>
          <p:cNvPr id="5" name="Oval 4">
            <a:extLst>
              <a:ext uri="{FF2B5EF4-FFF2-40B4-BE49-F238E27FC236}">
                <a16:creationId xmlns:a16="http://schemas.microsoft.com/office/drawing/2014/main" id="{E3ABEEA6-A03F-5344-8219-744C304C0452}"/>
              </a:ext>
            </a:extLst>
          </p:cNvPr>
          <p:cNvSpPr/>
          <p:nvPr/>
        </p:nvSpPr>
        <p:spPr>
          <a:xfrm>
            <a:off x="3044115" y="2207172"/>
            <a:ext cx="266643" cy="2641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solidFill>
              </a:rPr>
              <a:t>1</a:t>
            </a:r>
          </a:p>
        </p:txBody>
      </p:sp>
      <p:sp>
        <p:nvSpPr>
          <p:cNvPr id="2" name="TextBox 1">
            <a:extLst>
              <a:ext uri="{FF2B5EF4-FFF2-40B4-BE49-F238E27FC236}">
                <a16:creationId xmlns:a16="http://schemas.microsoft.com/office/drawing/2014/main" id="{3B1F4971-87AC-314D-94EF-056C6D84E059}"/>
              </a:ext>
            </a:extLst>
          </p:cNvPr>
          <p:cNvSpPr txBox="1"/>
          <p:nvPr/>
        </p:nvSpPr>
        <p:spPr>
          <a:xfrm>
            <a:off x="8954814" y="1061545"/>
            <a:ext cx="2732689" cy="923330"/>
          </a:xfrm>
          <a:prstGeom prst="rect">
            <a:avLst/>
          </a:prstGeom>
          <a:noFill/>
        </p:spPr>
        <p:txBody>
          <a:bodyPr wrap="square" rtlCol="0">
            <a:spAutoFit/>
          </a:bodyPr>
          <a:lstStyle/>
          <a:p>
            <a:r>
              <a:rPr lang="en-US" dirty="0"/>
              <a:t>1. The filters e.g. top 10 are the top ten institutions for the selected value</a:t>
            </a:r>
          </a:p>
        </p:txBody>
      </p:sp>
    </p:spTree>
    <p:extLst>
      <p:ext uri="{BB962C8B-B14F-4D97-AF65-F5344CB8AC3E}">
        <p14:creationId xmlns:p14="http://schemas.microsoft.com/office/powerpoint/2010/main" val="198188500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0D1679-6216-467B-A300-EECA8A893311}"/>
              </a:ext>
            </a:extLst>
          </p:cNvPr>
          <p:cNvPicPr>
            <a:picLocks noChangeAspect="1"/>
          </p:cNvPicPr>
          <p:nvPr/>
        </p:nvPicPr>
        <p:blipFill>
          <a:blip r:embed="rId2"/>
          <a:stretch>
            <a:fillRect/>
          </a:stretch>
        </p:blipFill>
        <p:spPr>
          <a:xfrm>
            <a:off x="614149" y="833138"/>
            <a:ext cx="10963701" cy="5191724"/>
          </a:xfrm>
          <a:prstGeom prst="rect">
            <a:avLst/>
          </a:prstGeom>
        </p:spPr>
      </p:pic>
      <p:sp>
        <p:nvSpPr>
          <p:cNvPr id="5" name="Title 2">
            <a:extLst>
              <a:ext uri="{FF2B5EF4-FFF2-40B4-BE49-F238E27FC236}">
                <a16:creationId xmlns:a16="http://schemas.microsoft.com/office/drawing/2014/main" id="{D91CC4AF-A724-DA48-82D3-3982AE693B9B}"/>
              </a:ext>
            </a:extLst>
          </p:cNvPr>
          <p:cNvSpPr txBox="1">
            <a:spLocks/>
          </p:cNvSpPr>
          <p:nvPr/>
        </p:nvSpPr>
        <p:spPr>
          <a:xfrm>
            <a:off x="208344" y="136634"/>
            <a:ext cx="11369506" cy="525518"/>
          </a:xfrm>
          <a:prstGeom prst="rect">
            <a:avLst/>
          </a:prstGeom>
        </p:spPr>
        <p:txBody>
          <a:bodyPr vert="horz" lIns="91440" tIns="45720" rIns="91440" bIns="45720" rtlCol="0" anchor="ctr">
            <a:noAutofit/>
          </a:bodyPr>
          <a:lstStyle>
            <a:lvl1pPr algn="ctr">
              <a:lnSpc>
                <a:spcPct val="90000"/>
              </a:lnSpc>
              <a:spcBef>
                <a:spcPct val="0"/>
              </a:spcBef>
              <a:buNone/>
              <a:defRPr sz="4000" b="1">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defRPr>
            </a:lvl1pPr>
          </a:lstStyle>
          <a:p>
            <a:r>
              <a:rPr lang="en-AU" dirty="0"/>
              <a:t>Monthly Industry Statistics – Graph</a:t>
            </a:r>
          </a:p>
        </p:txBody>
      </p:sp>
    </p:spTree>
    <p:extLst>
      <p:ext uri="{BB962C8B-B14F-4D97-AF65-F5344CB8AC3E}">
        <p14:creationId xmlns:p14="http://schemas.microsoft.com/office/powerpoint/2010/main" val="62461616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742550-1A7E-4A4B-B1B8-0C34621B4D66}"/>
              </a:ext>
            </a:extLst>
          </p:cNvPr>
          <p:cNvSpPr>
            <a:spLocks noGrp="1"/>
          </p:cNvSpPr>
          <p:nvPr>
            <p:ph idx="1"/>
          </p:nvPr>
        </p:nvSpPr>
        <p:spPr>
          <a:xfrm>
            <a:off x="618281" y="1038546"/>
            <a:ext cx="11014276" cy="3949533"/>
          </a:xfrm>
        </p:spPr>
        <p:txBody>
          <a:bodyPr/>
          <a:lstStyle/>
          <a:p>
            <a:r>
              <a:rPr lang="en-AU" dirty="0"/>
              <a:t>RBA / ABS driven: quantitative thresholds applied</a:t>
            </a:r>
          </a:p>
          <a:p>
            <a:endParaRPr lang="en-AU" dirty="0"/>
          </a:p>
          <a:p>
            <a:r>
              <a:rPr lang="en-AU" dirty="0"/>
              <a:t>This report provides snapshot of all reporting data points that attract data quality benchmarks including historic trends and threshold calculations</a:t>
            </a:r>
          </a:p>
          <a:p>
            <a:pPr marL="0" indent="0">
              <a:buNone/>
            </a:pPr>
            <a:r>
              <a:rPr lang="en-AU" dirty="0"/>
              <a:t> </a:t>
            </a:r>
          </a:p>
          <a:p>
            <a:r>
              <a:rPr lang="en-AU" dirty="0"/>
              <a:t>Can be filtered to specific forms</a:t>
            </a:r>
          </a:p>
          <a:p>
            <a:endParaRPr lang="en-AU" dirty="0"/>
          </a:p>
          <a:p>
            <a:endParaRPr lang="en-AU" dirty="0"/>
          </a:p>
        </p:txBody>
      </p:sp>
      <p:sp>
        <p:nvSpPr>
          <p:cNvPr id="3" name="Title 2">
            <a:extLst>
              <a:ext uri="{FF2B5EF4-FFF2-40B4-BE49-F238E27FC236}">
                <a16:creationId xmlns:a16="http://schemas.microsoft.com/office/drawing/2014/main" id="{8B700E6C-63DD-4B76-A969-2611DBCA92BF}"/>
              </a:ext>
            </a:extLst>
          </p:cNvPr>
          <p:cNvSpPr>
            <a:spLocks noGrp="1"/>
          </p:cNvSpPr>
          <p:nvPr>
            <p:ph type="title"/>
          </p:nvPr>
        </p:nvSpPr>
        <p:spPr/>
        <p:txBody>
          <a:bodyPr vert="horz" lIns="91440" tIns="45720" rIns="91440" bIns="45720" rtlCol="0" anchor="ctr">
            <a:noAutofit/>
          </a:bodyPr>
          <a:lstStyle/>
          <a:p>
            <a:pPr algn="ctr"/>
            <a:r>
              <a:rPr lang="en-AU" sz="4000" b="1" dirty="0"/>
              <a:t>Data Quality Benchmark</a:t>
            </a:r>
          </a:p>
        </p:txBody>
      </p:sp>
    </p:spTree>
    <p:extLst>
      <p:ext uri="{BB962C8B-B14F-4D97-AF65-F5344CB8AC3E}">
        <p14:creationId xmlns:p14="http://schemas.microsoft.com/office/powerpoint/2010/main" val="341045073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9096B9-CD39-4FDA-92C4-5CDF6EA24E24}"/>
              </a:ext>
            </a:extLst>
          </p:cNvPr>
          <p:cNvPicPr>
            <a:picLocks noChangeAspect="1"/>
          </p:cNvPicPr>
          <p:nvPr/>
        </p:nvPicPr>
        <p:blipFill>
          <a:blip r:embed="rId2"/>
          <a:stretch>
            <a:fillRect/>
          </a:stretch>
        </p:blipFill>
        <p:spPr>
          <a:xfrm>
            <a:off x="185196" y="889406"/>
            <a:ext cx="8216392" cy="4909509"/>
          </a:xfrm>
          <a:prstGeom prst="rect">
            <a:avLst/>
          </a:prstGeom>
        </p:spPr>
      </p:pic>
      <p:sp>
        <p:nvSpPr>
          <p:cNvPr id="5" name="Title 2">
            <a:extLst>
              <a:ext uri="{FF2B5EF4-FFF2-40B4-BE49-F238E27FC236}">
                <a16:creationId xmlns:a16="http://schemas.microsoft.com/office/drawing/2014/main" id="{ED24ED02-DE45-494B-8342-CBAA3C200E55}"/>
              </a:ext>
            </a:extLst>
          </p:cNvPr>
          <p:cNvSpPr>
            <a:spLocks noGrp="1"/>
          </p:cNvSpPr>
          <p:nvPr>
            <p:ph type="title"/>
          </p:nvPr>
        </p:nvSpPr>
        <p:spPr/>
        <p:txBody>
          <a:bodyPr vert="horz" lIns="91440" tIns="45720" rIns="91440" bIns="45720" rtlCol="0" anchor="ctr">
            <a:noAutofit/>
          </a:bodyPr>
          <a:lstStyle/>
          <a:p>
            <a:pPr algn="ctr"/>
            <a:r>
              <a:rPr lang="en-AU" sz="4000" b="1" dirty="0"/>
              <a:t>Data Quality Benchmark</a:t>
            </a:r>
          </a:p>
        </p:txBody>
      </p:sp>
      <p:sp>
        <p:nvSpPr>
          <p:cNvPr id="8" name="Oval 7">
            <a:extLst>
              <a:ext uri="{FF2B5EF4-FFF2-40B4-BE49-F238E27FC236}">
                <a16:creationId xmlns:a16="http://schemas.microsoft.com/office/drawing/2014/main" id="{8B0FE1D0-B5AD-4E2E-B273-6115B7EF28CC}"/>
              </a:ext>
            </a:extLst>
          </p:cNvPr>
          <p:cNvSpPr/>
          <p:nvPr/>
        </p:nvSpPr>
        <p:spPr>
          <a:xfrm>
            <a:off x="3418003" y="5121374"/>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2</a:t>
            </a:r>
          </a:p>
        </p:txBody>
      </p:sp>
      <p:sp>
        <p:nvSpPr>
          <p:cNvPr id="9" name="Oval 8">
            <a:extLst>
              <a:ext uri="{FF2B5EF4-FFF2-40B4-BE49-F238E27FC236}">
                <a16:creationId xmlns:a16="http://schemas.microsoft.com/office/drawing/2014/main" id="{3FBD86D1-F9FA-4208-9787-436595764ED2}"/>
              </a:ext>
            </a:extLst>
          </p:cNvPr>
          <p:cNvSpPr/>
          <p:nvPr/>
        </p:nvSpPr>
        <p:spPr>
          <a:xfrm>
            <a:off x="3386997" y="4161810"/>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1</a:t>
            </a:r>
          </a:p>
        </p:txBody>
      </p:sp>
      <p:sp>
        <p:nvSpPr>
          <p:cNvPr id="10" name="Oval 9">
            <a:extLst>
              <a:ext uri="{FF2B5EF4-FFF2-40B4-BE49-F238E27FC236}">
                <a16:creationId xmlns:a16="http://schemas.microsoft.com/office/drawing/2014/main" id="{0AE8804B-E972-4A3B-918D-5EE293D9C29A}"/>
              </a:ext>
            </a:extLst>
          </p:cNvPr>
          <p:cNvSpPr/>
          <p:nvPr/>
        </p:nvSpPr>
        <p:spPr>
          <a:xfrm>
            <a:off x="7082066" y="3854458"/>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3</a:t>
            </a:r>
          </a:p>
        </p:txBody>
      </p:sp>
      <p:sp>
        <p:nvSpPr>
          <p:cNvPr id="11" name="Oval 10">
            <a:extLst>
              <a:ext uri="{FF2B5EF4-FFF2-40B4-BE49-F238E27FC236}">
                <a16:creationId xmlns:a16="http://schemas.microsoft.com/office/drawing/2014/main" id="{8DFB997F-54A1-43B6-A592-C8B0D25B9DE5}"/>
              </a:ext>
            </a:extLst>
          </p:cNvPr>
          <p:cNvSpPr/>
          <p:nvPr/>
        </p:nvSpPr>
        <p:spPr>
          <a:xfrm>
            <a:off x="7082065" y="4345803"/>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4</a:t>
            </a:r>
          </a:p>
        </p:txBody>
      </p:sp>
      <p:sp>
        <p:nvSpPr>
          <p:cNvPr id="12" name="TextBox 11">
            <a:extLst>
              <a:ext uri="{FF2B5EF4-FFF2-40B4-BE49-F238E27FC236}">
                <a16:creationId xmlns:a16="http://schemas.microsoft.com/office/drawing/2014/main" id="{EA5AF1B6-1381-4DA7-8E7E-2CA3B18A18CF}"/>
              </a:ext>
            </a:extLst>
          </p:cNvPr>
          <p:cNvSpPr txBox="1"/>
          <p:nvPr/>
        </p:nvSpPr>
        <p:spPr>
          <a:xfrm>
            <a:off x="8814048" y="1909806"/>
            <a:ext cx="3192756" cy="3693319"/>
          </a:xfrm>
          <a:prstGeom prst="rect">
            <a:avLst/>
          </a:prstGeom>
          <a:noFill/>
        </p:spPr>
        <p:txBody>
          <a:bodyPr wrap="square" rtlCol="0">
            <a:spAutoFit/>
          </a:bodyPr>
          <a:lstStyle/>
          <a:p>
            <a:pPr marL="342900" indent="-342900">
              <a:buAutoNum type="arabicPeriod"/>
            </a:pPr>
            <a:r>
              <a:rPr lang="en-AU" dirty="0"/>
              <a:t>&lt;$25m ignore</a:t>
            </a:r>
          </a:p>
          <a:p>
            <a:pPr marL="342900" indent="-342900">
              <a:buAutoNum type="arabicPeriod"/>
            </a:pPr>
            <a:endParaRPr lang="en-AU" dirty="0"/>
          </a:p>
          <a:p>
            <a:pPr marL="342900" indent="-342900">
              <a:buAutoNum type="arabicPeriod"/>
            </a:pPr>
            <a:r>
              <a:rPr lang="en-AU" dirty="0"/>
              <a:t>&lt;$10m ignore</a:t>
            </a:r>
          </a:p>
          <a:p>
            <a:pPr marL="342900" indent="-342900">
              <a:buAutoNum type="arabicPeriod"/>
            </a:pPr>
            <a:endParaRPr lang="en-AU" dirty="0"/>
          </a:p>
          <a:p>
            <a:pPr marL="342900" indent="-342900">
              <a:buAutoNum type="arabicPeriod"/>
            </a:pPr>
            <a:r>
              <a:rPr lang="en-AU" dirty="0"/>
              <a:t>Stock - Very high 2%</a:t>
            </a:r>
          </a:p>
          <a:p>
            <a:pPr marL="342900" indent="-342900">
              <a:buAutoNum type="arabicPeriod"/>
            </a:pPr>
            <a:endParaRPr lang="en-AU" dirty="0"/>
          </a:p>
          <a:p>
            <a:pPr marL="342900" indent="-342900">
              <a:buAutoNum type="arabicPeriod"/>
            </a:pPr>
            <a:r>
              <a:rPr lang="en-AU" dirty="0"/>
              <a:t>Stock - Standard 10%</a:t>
            </a:r>
          </a:p>
          <a:p>
            <a:pPr marL="342900" indent="-342900">
              <a:buAutoNum type="arabicPeriod"/>
            </a:pPr>
            <a:endParaRPr lang="en-AU" dirty="0"/>
          </a:p>
          <a:p>
            <a:pPr marL="342900" indent="-342900">
              <a:buAutoNum type="arabicPeriod"/>
            </a:pPr>
            <a:r>
              <a:rPr lang="en-AU" dirty="0"/>
              <a:t>Flow -Very high 10%</a:t>
            </a:r>
          </a:p>
          <a:p>
            <a:pPr marL="342900" indent="-342900">
              <a:buAutoNum type="arabicPeriod"/>
            </a:pPr>
            <a:endParaRPr lang="en-AU" dirty="0"/>
          </a:p>
          <a:p>
            <a:pPr marL="342900" indent="-342900">
              <a:buAutoNum type="arabicPeriod"/>
            </a:pPr>
            <a:r>
              <a:rPr lang="en-AU" dirty="0"/>
              <a:t>Flow – Standard 20%</a:t>
            </a:r>
          </a:p>
          <a:p>
            <a:pPr marL="342900" indent="-342900">
              <a:buAutoNum type="arabicPeriod"/>
            </a:pPr>
            <a:endParaRPr lang="en-AU" dirty="0"/>
          </a:p>
          <a:p>
            <a:pPr marL="342900" indent="-342900">
              <a:buAutoNum type="arabicPeriod"/>
            </a:pPr>
            <a:endParaRPr lang="en-AU" dirty="0"/>
          </a:p>
        </p:txBody>
      </p:sp>
      <p:sp>
        <p:nvSpPr>
          <p:cNvPr id="13" name="Oval 12">
            <a:extLst>
              <a:ext uri="{FF2B5EF4-FFF2-40B4-BE49-F238E27FC236}">
                <a16:creationId xmlns:a16="http://schemas.microsoft.com/office/drawing/2014/main" id="{0FD99443-C065-4A92-B8FC-AD03C34E9D7D}"/>
              </a:ext>
            </a:extLst>
          </p:cNvPr>
          <p:cNvSpPr/>
          <p:nvPr/>
        </p:nvSpPr>
        <p:spPr>
          <a:xfrm>
            <a:off x="7082064" y="4777941"/>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5</a:t>
            </a:r>
          </a:p>
        </p:txBody>
      </p:sp>
      <p:sp>
        <p:nvSpPr>
          <p:cNvPr id="14" name="Oval 13">
            <a:extLst>
              <a:ext uri="{FF2B5EF4-FFF2-40B4-BE49-F238E27FC236}">
                <a16:creationId xmlns:a16="http://schemas.microsoft.com/office/drawing/2014/main" id="{0D06F4CA-CB25-426D-B4FD-9C908A5F1CA0}"/>
              </a:ext>
            </a:extLst>
          </p:cNvPr>
          <p:cNvSpPr/>
          <p:nvPr/>
        </p:nvSpPr>
        <p:spPr>
          <a:xfrm>
            <a:off x="7098231" y="5288428"/>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6</a:t>
            </a:r>
          </a:p>
        </p:txBody>
      </p:sp>
    </p:spTree>
    <p:extLst>
      <p:ext uri="{BB962C8B-B14F-4D97-AF65-F5344CB8AC3E}">
        <p14:creationId xmlns:p14="http://schemas.microsoft.com/office/powerpoint/2010/main" val="243466751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AE9AA1-8C98-4B2B-B25A-68913FE16F0C}"/>
              </a:ext>
            </a:extLst>
          </p:cNvPr>
          <p:cNvSpPr>
            <a:spLocks noGrp="1"/>
          </p:cNvSpPr>
          <p:nvPr>
            <p:ph type="title"/>
          </p:nvPr>
        </p:nvSpPr>
        <p:spPr/>
        <p:txBody>
          <a:bodyPr vert="horz" lIns="91440" tIns="45720" rIns="91440" bIns="45720" rtlCol="0" anchor="ctr">
            <a:noAutofit/>
          </a:bodyPr>
          <a:lstStyle/>
          <a:p>
            <a:pPr algn="ctr"/>
            <a:r>
              <a:rPr lang="en-AU" sz="4000" b="1" dirty="0"/>
              <a:t>CoreBUILD</a:t>
            </a:r>
          </a:p>
        </p:txBody>
      </p:sp>
      <p:pic>
        <p:nvPicPr>
          <p:cNvPr id="2" name="Picture 1">
            <a:extLst>
              <a:ext uri="{FF2B5EF4-FFF2-40B4-BE49-F238E27FC236}">
                <a16:creationId xmlns:a16="http://schemas.microsoft.com/office/drawing/2014/main" id="{34F7FE32-1FD6-400E-9617-F85E0F9E970E}"/>
              </a:ext>
            </a:extLst>
          </p:cNvPr>
          <p:cNvPicPr>
            <a:picLocks noChangeAspect="1"/>
          </p:cNvPicPr>
          <p:nvPr/>
        </p:nvPicPr>
        <p:blipFill>
          <a:blip r:embed="rId2"/>
          <a:stretch>
            <a:fillRect/>
          </a:stretch>
        </p:blipFill>
        <p:spPr>
          <a:xfrm>
            <a:off x="176138" y="784617"/>
            <a:ext cx="6834261" cy="5288766"/>
          </a:xfrm>
          <a:prstGeom prst="rect">
            <a:avLst/>
          </a:prstGeom>
        </p:spPr>
      </p:pic>
      <p:sp>
        <p:nvSpPr>
          <p:cNvPr id="4" name="TextBox 3">
            <a:extLst>
              <a:ext uri="{FF2B5EF4-FFF2-40B4-BE49-F238E27FC236}">
                <a16:creationId xmlns:a16="http://schemas.microsoft.com/office/drawing/2014/main" id="{30279849-0213-4020-B057-440231A77DB1}"/>
              </a:ext>
            </a:extLst>
          </p:cNvPr>
          <p:cNvSpPr txBox="1"/>
          <p:nvPr/>
        </p:nvSpPr>
        <p:spPr>
          <a:xfrm>
            <a:off x="7244861" y="1720840"/>
            <a:ext cx="4654061" cy="3416320"/>
          </a:xfrm>
          <a:prstGeom prst="rect">
            <a:avLst/>
          </a:prstGeom>
          <a:noFill/>
        </p:spPr>
        <p:txBody>
          <a:bodyPr wrap="square" rtlCol="0">
            <a:spAutoFit/>
          </a:bodyPr>
          <a:lstStyle/>
          <a:p>
            <a:r>
              <a:rPr lang="en-AU" dirty="0"/>
              <a:t>CoreBUILD is the key building block engine that controls how data:</a:t>
            </a:r>
          </a:p>
          <a:p>
            <a:endParaRPr lang="en-AU" dirty="0"/>
          </a:p>
          <a:p>
            <a:r>
              <a:rPr lang="en-AU" dirty="0"/>
              <a:t>1. loads into CoreBIS; and</a:t>
            </a:r>
          </a:p>
          <a:p>
            <a:r>
              <a:rPr lang="en-AU" dirty="0"/>
              <a:t>2. flows through CoreBIS</a:t>
            </a:r>
          </a:p>
          <a:p>
            <a:endParaRPr lang="en-AU" dirty="0"/>
          </a:p>
          <a:p>
            <a:endParaRPr lang="en-AU" dirty="0"/>
          </a:p>
          <a:p>
            <a:r>
              <a:rPr lang="en-AU" dirty="0"/>
              <a:t>CoreBUILD controls version integrity of:</a:t>
            </a:r>
          </a:p>
          <a:p>
            <a:endParaRPr lang="en-AU" dirty="0"/>
          </a:p>
          <a:p>
            <a:pPr marL="342900" indent="-342900">
              <a:buAutoNum type="arabicPeriod"/>
            </a:pPr>
            <a:r>
              <a:rPr lang="en-AU" dirty="0"/>
              <a:t>Source data</a:t>
            </a:r>
          </a:p>
          <a:p>
            <a:pPr marL="342900" indent="-342900">
              <a:buAutoNum type="arabicPeriod"/>
            </a:pPr>
            <a:r>
              <a:rPr lang="en-AU" dirty="0"/>
              <a:t>Tagged data</a:t>
            </a:r>
          </a:p>
          <a:p>
            <a:pPr marL="342900" indent="-342900">
              <a:buAutoNum type="arabicPeriod"/>
            </a:pPr>
            <a:r>
              <a:rPr lang="en-AU" dirty="0"/>
              <a:t>Mapped data</a:t>
            </a:r>
          </a:p>
        </p:txBody>
      </p:sp>
    </p:spTree>
    <p:extLst>
      <p:ext uri="{BB962C8B-B14F-4D97-AF65-F5344CB8AC3E}">
        <p14:creationId xmlns:p14="http://schemas.microsoft.com/office/powerpoint/2010/main" val="66782819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348F24-3490-A54B-B221-471E76AE18D7}"/>
              </a:ext>
            </a:extLst>
          </p:cNvPr>
          <p:cNvSpPr>
            <a:spLocks noGrp="1"/>
          </p:cNvSpPr>
          <p:nvPr>
            <p:ph type="title"/>
          </p:nvPr>
        </p:nvSpPr>
        <p:spPr/>
        <p:txBody>
          <a:bodyPr vert="horz" lIns="91440" tIns="45720" rIns="91440" bIns="45720" rtlCol="0" anchor="ctr">
            <a:noAutofit/>
          </a:bodyPr>
          <a:lstStyle/>
          <a:p>
            <a:pPr algn="ctr"/>
            <a:r>
              <a:rPr lang="en-US" sz="4000" b="1" dirty="0"/>
              <a:t>Plain English Taxonomy</a:t>
            </a:r>
          </a:p>
        </p:txBody>
      </p:sp>
      <p:pic>
        <p:nvPicPr>
          <p:cNvPr id="5" name="Picture 4">
            <a:extLst>
              <a:ext uri="{FF2B5EF4-FFF2-40B4-BE49-F238E27FC236}">
                <a16:creationId xmlns:a16="http://schemas.microsoft.com/office/drawing/2014/main" id="{AA0F2298-F415-B940-B6B6-07638F3C15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349" y="1273407"/>
            <a:ext cx="11045125" cy="3703887"/>
          </a:xfrm>
          <a:prstGeom prst="rect">
            <a:avLst/>
          </a:prstGeom>
        </p:spPr>
      </p:pic>
    </p:spTree>
    <p:extLst>
      <p:ext uri="{BB962C8B-B14F-4D97-AF65-F5344CB8AC3E}">
        <p14:creationId xmlns:p14="http://schemas.microsoft.com/office/powerpoint/2010/main" val="244780555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E1CB4D-2A0D-4A3B-BD39-402777156280}"/>
              </a:ext>
            </a:extLst>
          </p:cNvPr>
          <p:cNvSpPr>
            <a:spLocks noGrp="1"/>
          </p:cNvSpPr>
          <p:nvPr>
            <p:ph type="title"/>
          </p:nvPr>
        </p:nvSpPr>
        <p:spPr/>
        <p:txBody>
          <a:bodyPr vert="horz" lIns="91440" tIns="45720" rIns="91440" bIns="45720" rtlCol="0" anchor="ctr">
            <a:noAutofit/>
          </a:bodyPr>
          <a:lstStyle/>
          <a:p>
            <a:pPr algn="ctr"/>
            <a:r>
              <a:rPr lang="en-AU" sz="4000" b="1" dirty="0" err="1"/>
              <a:t>CoreBUILD</a:t>
            </a:r>
            <a:r>
              <a:rPr lang="en-AU" sz="4000" b="1" dirty="0"/>
              <a:t> Process Flow</a:t>
            </a:r>
          </a:p>
        </p:txBody>
      </p:sp>
      <p:graphicFrame>
        <p:nvGraphicFramePr>
          <p:cNvPr id="4" name="Diagram 3">
            <a:extLst>
              <a:ext uri="{FF2B5EF4-FFF2-40B4-BE49-F238E27FC236}">
                <a16:creationId xmlns:a16="http://schemas.microsoft.com/office/drawing/2014/main" id="{A9B1122A-ECCC-4051-A721-4708930A1117}"/>
              </a:ext>
            </a:extLst>
          </p:cNvPr>
          <p:cNvGraphicFramePr/>
          <p:nvPr>
            <p:extLst>
              <p:ext uri="{D42A27DB-BD31-4B8C-83A1-F6EECF244321}">
                <p14:modId xmlns:p14="http://schemas.microsoft.com/office/powerpoint/2010/main" val="875909015"/>
              </p:ext>
            </p:extLst>
          </p:nvPr>
        </p:nvGraphicFramePr>
        <p:xfrm>
          <a:off x="590309" y="737535"/>
          <a:ext cx="10382491" cy="52234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042331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D20AAD-18E6-4C64-BB7E-7BA8FB072254}"/>
              </a:ext>
            </a:extLst>
          </p:cNvPr>
          <p:cNvSpPr>
            <a:spLocks noGrp="1"/>
          </p:cNvSpPr>
          <p:nvPr>
            <p:ph idx="1"/>
          </p:nvPr>
        </p:nvSpPr>
        <p:spPr>
          <a:xfrm>
            <a:off x="583557" y="1362637"/>
            <a:ext cx="11245770" cy="3949533"/>
          </a:xfrm>
        </p:spPr>
        <p:txBody>
          <a:bodyPr>
            <a:normAutofit lnSpcReduction="10000"/>
          </a:bodyPr>
          <a:lstStyle/>
          <a:p>
            <a:pPr marL="0" indent="0">
              <a:buNone/>
            </a:pPr>
            <a:r>
              <a:rPr lang="en-AU" dirty="0"/>
              <a:t>1. What dimensions (fields) do you want to report?</a:t>
            </a:r>
          </a:p>
          <a:p>
            <a:pPr lvl="1">
              <a:buFont typeface="Wingdings" panose="05000000000000000000" pitchFamily="2" charset="2"/>
              <a:buChar char="Ø"/>
            </a:pPr>
            <a:r>
              <a:rPr lang="en-AU" dirty="0"/>
              <a:t> </a:t>
            </a:r>
            <a:r>
              <a:rPr lang="en-AU" dirty="0" err="1"/>
              <a:t>eg</a:t>
            </a:r>
            <a:r>
              <a:rPr lang="en-AU" dirty="0"/>
              <a:t> GL accounts : we want to bring all GL accounts into CoreBIS</a:t>
            </a:r>
          </a:p>
          <a:p>
            <a:pPr>
              <a:buFont typeface="Wingdings" panose="05000000000000000000" pitchFamily="2" charset="2"/>
              <a:buChar char="Ø"/>
            </a:pPr>
            <a:endParaRPr lang="en-AU" dirty="0"/>
          </a:p>
          <a:p>
            <a:pPr marL="0" indent="0">
              <a:buNone/>
            </a:pPr>
            <a:r>
              <a:rPr lang="en-AU" dirty="0"/>
              <a:t>2. How do you want to identify or tell CoreBIS what the GL accounts are </a:t>
            </a:r>
            <a:r>
              <a:rPr lang="en-AU" dirty="0" err="1"/>
              <a:t>ie</a:t>
            </a:r>
            <a:r>
              <a:rPr lang="en-AU" dirty="0"/>
              <a:t> how does CoreBIS know what the COA is?</a:t>
            </a:r>
          </a:p>
          <a:p>
            <a:pPr lvl="1">
              <a:buFont typeface="Wingdings" panose="05000000000000000000" pitchFamily="2" charset="2"/>
              <a:buChar char="Ø"/>
            </a:pPr>
            <a:r>
              <a:rPr lang="en-AU" dirty="0"/>
              <a:t> automatic updates from source/DW</a:t>
            </a:r>
          </a:p>
          <a:p>
            <a:pPr lvl="1">
              <a:buFont typeface="Wingdings" panose="05000000000000000000" pitchFamily="2" charset="2"/>
              <a:buChar char="Ø"/>
            </a:pPr>
            <a:r>
              <a:rPr lang="en-AU" dirty="0"/>
              <a:t> manually list them</a:t>
            </a:r>
          </a:p>
          <a:p>
            <a:pPr lvl="1">
              <a:buFont typeface="Wingdings" panose="05000000000000000000" pitchFamily="2" charset="2"/>
              <a:buChar char="Ø"/>
            </a:pPr>
            <a:r>
              <a:rPr lang="en-AU" dirty="0"/>
              <a:t>Text file</a:t>
            </a:r>
          </a:p>
          <a:p>
            <a:pPr lvl="1">
              <a:buFont typeface="Wingdings" panose="05000000000000000000" pitchFamily="2" charset="2"/>
              <a:buChar char="Ø"/>
            </a:pPr>
            <a:r>
              <a:rPr lang="en-AU" dirty="0"/>
              <a:t>Custom process</a:t>
            </a:r>
          </a:p>
          <a:p>
            <a:endParaRPr lang="en-AU" dirty="0"/>
          </a:p>
          <a:p>
            <a:pPr marL="0" indent="0">
              <a:buNone/>
            </a:pPr>
            <a:r>
              <a:rPr lang="en-AU" dirty="0"/>
              <a:t>THESE CREATE BUILDING BLOCKS FOR YOUR TAGGING</a:t>
            </a:r>
          </a:p>
        </p:txBody>
      </p:sp>
      <p:sp>
        <p:nvSpPr>
          <p:cNvPr id="3" name="Title 2">
            <a:extLst>
              <a:ext uri="{FF2B5EF4-FFF2-40B4-BE49-F238E27FC236}">
                <a16:creationId xmlns:a16="http://schemas.microsoft.com/office/drawing/2014/main" id="{316C3905-C539-4B0A-9079-1069824C1DEE}"/>
              </a:ext>
            </a:extLst>
          </p:cNvPr>
          <p:cNvSpPr>
            <a:spLocks noGrp="1"/>
          </p:cNvSpPr>
          <p:nvPr>
            <p:ph type="title"/>
          </p:nvPr>
        </p:nvSpPr>
        <p:spPr/>
        <p:txBody>
          <a:bodyPr vert="horz" lIns="91440" tIns="45720" rIns="91440" bIns="45720" rtlCol="0" anchor="ctr">
            <a:noAutofit/>
          </a:bodyPr>
          <a:lstStyle/>
          <a:p>
            <a:pPr algn="ctr"/>
            <a:r>
              <a:rPr lang="en-AU" sz="4000" b="1" dirty="0"/>
              <a:t>Business or Base Dimensions</a:t>
            </a:r>
          </a:p>
        </p:txBody>
      </p:sp>
    </p:spTree>
    <p:extLst>
      <p:ext uri="{BB962C8B-B14F-4D97-AF65-F5344CB8AC3E}">
        <p14:creationId xmlns:p14="http://schemas.microsoft.com/office/powerpoint/2010/main" val="81597443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B21EA42-B016-494E-AC31-456E005A4B48}"/>
              </a:ext>
            </a:extLst>
          </p:cNvPr>
          <p:cNvSpPr>
            <a:spLocks noGrp="1"/>
          </p:cNvSpPr>
          <p:nvPr>
            <p:ph idx="1"/>
          </p:nvPr>
        </p:nvSpPr>
        <p:spPr>
          <a:xfrm>
            <a:off x="537258" y="1454233"/>
            <a:ext cx="10515600" cy="3949533"/>
          </a:xfrm>
        </p:spPr>
        <p:txBody>
          <a:bodyPr/>
          <a:lstStyle/>
          <a:p>
            <a:r>
              <a:rPr lang="en-AU" dirty="0"/>
              <a:t>These are the dimensions that you use to report to APRA</a:t>
            </a:r>
          </a:p>
          <a:p>
            <a:endParaRPr lang="en-AU" dirty="0"/>
          </a:p>
          <a:p>
            <a:r>
              <a:rPr lang="en-AU" dirty="0"/>
              <a:t>They are what’s found in the PET</a:t>
            </a:r>
          </a:p>
          <a:p>
            <a:endParaRPr lang="en-AU" dirty="0"/>
          </a:p>
          <a:p>
            <a:r>
              <a:rPr lang="en-AU" dirty="0"/>
              <a:t>They are comprised of members (these are lists of possible data points)</a:t>
            </a:r>
          </a:p>
          <a:p>
            <a:endParaRPr lang="en-AU" dirty="0"/>
          </a:p>
          <a:p>
            <a:r>
              <a:rPr lang="en-AU" dirty="0"/>
              <a:t>When you create an SBR dimension, you will automatically see the list of members in CoreBIS.</a:t>
            </a:r>
          </a:p>
        </p:txBody>
      </p:sp>
      <p:sp>
        <p:nvSpPr>
          <p:cNvPr id="3" name="Title 2">
            <a:extLst>
              <a:ext uri="{FF2B5EF4-FFF2-40B4-BE49-F238E27FC236}">
                <a16:creationId xmlns:a16="http://schemas.microsoft.com/office/drawing/2014/main" id="{7DEE24F3-97D6-41C9-A487-A9CD73B4B8AA}"/>
              </a:ext>
            </a:extLst>
          </p:cNvPr>
          <p:cNvSpPr>
            <a:spLocks noGrp="1"/>
          </p:cNvSpPr>
          <p:nvPr>
            <p:ph type="title"/>
          </p:nvPr>
        </p:nvSpPr>
        <p:spPr/>
        <p:txBody>
          <a:bodyPr vert="horz" lIns="91440" tIns="45720" rIns="91440" bIns="45720" rtlCol="0" anchor="ctr">
            <a:noAutofit/>
          </a:bodyPr>
          <a:lstStyle/>
          <a:p>
            <a:pPr algn="ctr"/>
            <a:r>
              <a:rPr lang="en-AU" sz="4000" b="1" dirty="0"/>
              <a:t>SBR Dimensions</a:t>
            </a:r>
          </a:p>
        </p:txBody>
      </p:sp>
    </p:spTree>
    <p:extLst>
      <p:ext uri="{BB962C8B-B14F-4D97-AF65-F5344CB8AC3E}">
        <p14:creationId xmlns:p14="http://schemas.microsoft.com/office/powerpoint/2010/main" val="355876458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AD709C-83A4-4230-B597-A4859C331A1F}"/>
              </a:ext>
            </a:extLst>
          </p:cNvPr>
          <p:cNvSpPr>
            <a:spLocks noGrp="1"/>
          </p:cNvSpPr>
          <p:nvPr>
            <p:ph idx="1"/>
          </p:nvPr>
        </p:nvSpPr>
        <p:spPr>
          <a:xfrm>
            <a:off x="595132" y="1304765"/>
            <a:ext cx="10515600" cy="3949533"/>
          </a:xfrm>
        </p:spPr>
        <p:txBody>
          <a:bodyPr/>
          <a:lstStyle/>
          <a:p>
            <a:r>
              <a:rPr lang="en-AU" dirty="0"/>
              <a:t>Process of joining multiple business data fields together to equal one singular data point for reporting to APRA</a:t>
            </a:r>
          </a:p>
          <a:p>
            <a:pPr marL="0" indent="0">
              <a:buNone/>
            </a:pPr>
            <a:r>
              <a:rPr lang="en-AU" dirty="0"/>
              <a:t>e.g.</a:t>
            </a:r>
          </a:p>
          <a:p>
            <a:pPr marL="0" indent="0">
              <a:buNone/>
            </a:pPr>
            <a:endParaRPr lang="en-AU" dirty="0"/>
          </a:p>
          <a:p>
            <a:pPr marL="0" indent="0">
              <a:buNone/>
            </a:pPr>
            <a:r>
              <a:rPr lang="en-AU" dirty="0"/>
              <a:t>	 A + B + C = Tag</a:t>
            </a:r>
          </a:p>
          <a:p>
            <a:endParaRPr lang="en-AU" dirty="0"/>
          </a:p>
          <a:p>
            <a:pPr marL="0" indent="0">
              <a:buNone/>
            </a:pPr>
            <a:r>
              <a:rPr lang="en-AU" dirty="0"/>
              <a:t>	T = SBR data point</a:t>
            </a:r>
          </a:p>
        </p:txBody>
      </p:sp>
      <p:sp>
        <p:nvSpPr>
          <p:cNvPr id="3" name="Title 2">
            <a:extLst>
              <a:ext uri="{FF2B5EF4-FFF2-40B4-BE49-F238E27FC236}">
                <a16:creationId xmlns:a16="http://schemas.microsoft.com/office/drawing/2014/main" id="{0BC81A01-7C88-4F72-9073-B78820052D11}"/>
              </a:ext>
            </a:extLst>
          </p:cNvPr>
          <p:cNvSpPr>
            <a:spLocks noGrp="1"/>
          </p:cNvSpPr>
          <p:nvPr>
            <p:ph type="title"/>
          </p:nvPr>
        </p:nvSpPr>
        <p:spPr/>
        <p:txBody>
          <a:bodyPr vert="horz" lIns="91440" tIns="45720" rIns="91440" bIns="45720" rtlCol="0" anchor="ctr">
            <a:noAutofit/>
          </a:bodyPr>
          <a:lstStyle/>
          <a:p>
            <a:pPr algn="ctr"/>
            <a:r>
              <a:rPr lang="en-AU" sz="4000" b="1" dirty="0"/>
              <a:t>Tagging</a:t>
            </a:r>
          </a:p>
        </p:txBody>
      </p:sp>
    </p:spTree>
    <p:extLst>
      <p:ext uri="{BB962C8B-B14F-4D97-AF65-F5344CB8AC3E}">
        <p14:creationId xmlns:p14="http://schemas.microsoft.com/office/powerpoint/2010/main" val="80580782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AF6C70-E7F1-4CB0-972D-F84775E3E0B5}"/>
              </a:ext>
            </a:extLst>
          </p:cNvPr>
          <p:cNvSpPr>
            <a:spLocks noGrp="1"/>
          </p:cNvSpPr>
          <p:nvPr>
            <p:ph idx="1"/>
          </p:nvPr>
        </p:nvSpPr>
        <p:spPr>
          <a:xfrm>
            <a:off x="734027" y="1454233"/>
            <a:ext cx="11211045" cy="3949533"/>
          </a:xfrm>
        </p:spPr>
        <p:txBody>
          <a:bodyPr>
            <a:normAutofit/>
          </a:bodyPr>
          <a:lstStyle/>
          <a:p>
            <a:r>
              <a:rPr lang="en-AU" dirty="0"/>
              <a:t>Combine business dimensions together into logical subject matter</a:t>
            </a:r>
          </a:p>
          <a:p>
            <a:endParaRPr lang="en-AU" dirty="0"/>
          </a:p>
          <a:p>
            <a:r>
              <a:rPr lang="en-AU" dirty="0"/>
              <a:t>Add a measure to the cube so it has meaning</a:t>
            </a:r>
          </a:p>
          <a:p>
            <a:endParaRPr lang="en-AU" dirty="0"/>
          </a:p>
          <a:p>
            <a:r>
              <a:rPr lang="en-AU" dirty="0"/>
              <a:t>Tell CoreBIS how you would like to populate the cube?</a:t>
            </a:r>
          </a:p>
          <a:p>
            <a:pPr marL="457200" lvl="1" indent="0">
              <a:buNone/>
            </a:pPr>
            <a:r>
              <a:rPr lang="en-AU" dirty="0"/>
              <a:t>Automatically or manually initiate CoreBIS to update the base cube</a:t>
            </a:r>
          </a:p>
          <a:p>
            <a:pPr marL="0" indent="0">
              <a:buNone/>
            </a:pPr>
            <a:endParaRPr lang="en-AU" dirty="0"/>
          </a:p>
        </p:txBody>
      </p:sp>
      <p:sp>
        <p:nvSpPr>
          <p:cNvPr id="3" name="Title 2">
            <a:extLst>
              <a:ext uri="{FF2B5EF4-FFF2-40B4-BE49-F238E27FC236}">
                <a16:creationId xmlns:a16="http://schemas.microsoft.com/office/drawing/2014/main" id="{4F6D13F9-0418-4D27-ABE4-5E2E02C45790}"/>
              </a:ext>
            </a:extLst>
          </p:cNvPr>
          <p:cNvSpPr>
            <a:spLocks noGrp="1"/>
          </p:cNvSpPr>
          <p:nvPr>
            <p:ph type="title"/>
          </p:nvPr>
        </p:nvSpPr>
        <p:spPr/>
        <p:txBody>
          <a:bodyPr vert="horz" lIns="91440" tIns="45720" rIns="91440" bIns="45720" rtlCol="0" anchor="ctr">
            <a:noAutofit/>
          </a:bodyPr>
          <a:lstStyle/>
          <a:p>
            <a:pPr algn="ctr"/>
            <a:r>
              <a:rPr lang="en-AU" sz="4000" b="1" dirty="0"/>
              <a:t>Create Base Cube</a:t>
            </a:r>
          </a:p>
        </p:txBody>
      </p:sp>
    </p:spTree>
    <p:extLst>
      <p:ext uri="{BB962C8B-B14F-4D97-AF65-F5344CB8AC3E}">
        <p14:creationId xmlns:p14="http://schemas.microsoft.com/office/powerpoint/2010/main" val="153828294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993256-8B4D-4A90-AC87-6253B104E193}"/>
              </a:ext>
            </a:extLst>
          </p:cNvPr>
          <p:cNvSpPr>
            <a:spLocks noGrp="1"/>
          </p:cNvSpPr>
          <p:nvPr>
            <p:ph idx="1"/>
          </p:nvPr>
        </p:nvSpPr>
        <p:spPr>
          <a:xfrm>
            <a:off x="629855" y="1258465"/>
            <a:ext cx="11141597" cy="3949533"/>
          </a:xfrm>
        </p:spPr>
        <p:txBody>
          <a:bodyPr>
            <a:normAutofit fontScale="92500" lnSpcReduction="10000"/>
          </a:bodyPr>
          <a:lstStyle/>
          <a:p>
            <a:r>
              <a:rPr lang="en-AU" dirty="0"/>
              <a:t>Which base cube are we going to use to create the tagged cube? </a:t>
            </a:r>
          </a:p>
          <a:p>
            <a:endParaRPr lang="en-AU" dirty="0"/>
          </a:p>
          <a:p>
            <a:r>
              <a:rPr lang="en-AU" dirty="0"/>
              <a:t>What SBR dimensions are we going to add to the base cube?</a:t>
            </a:r>
          </a:p>
          <a:p>
            <a:pPr marL="0" indent="0">
              <a:buNone/>
            </a:pPr>
            <a:endParaRPr lang="en-AU" dirty="0"/>
          </a:p>
          <a:p>
            <a:pPr marL="0" indent="0">
              <a:buNone/>
            </a:pPr>
            <a:r>
              <a:rPr lang="en-AU" dirty="0"/>
              <a:t>How are we going to load data into the Tagged cube?</a:t>
            </a:r>
          </a:p>
          <a:p>
            <a:pPr lvl="1"/>
            <a:endParaRPr lang="en-AU" dirty="0"/>
          </a:p>
          <a:p>
            <a:pPr lvl="1"/>
            <a:r>
              <a:rPr lang="en-AU" sz="2400" dirty="0"/>
              <a:t>We have data flowing into the base cube</a:t>
            </a:r>
          </a:p>
          <a:p>
            <a:pPr lvl="1"/>
            <a:endParaRPr lang="en-AU" sz="2400" dirty="0"/>
          </a:p>
          <a:p>
            <a:pPr lvl="1"/>
            <a:r>
              <a:rPr lang="en-AU" sz="2400" dirty="0"/>
              <a:t>We have setup tagging so the system knows where to put data to</a:t>
            </a:r>
          </a:p>
          <a:p>
            <a:pPr marL="457200" lvl="1" indent="0">
              <a:buNone/>
            </a:pPr>
            <a:endParaRPr lang="en-AU" sz="2400" dirty="0"/>
          </a:p>
          <a:p>
            <a:pPr lvl="1"/>
            <a:r>
              <a:rPr lang="en-AU" sz="2400" dirty="0"/>
              <a:t>Select your base cube to populate from</a:t>
            </a:r>
          </a:p>
          <a:p>
            <a:pPr marL="457200" lvl="1" indent="0">
              <a:buNone/>
            </a:pPr>
            <a:endParaRPr lang="en-AU" dirty="0"/>
          </a:p>
        </p:txBody>
      </p:sp>
      <p:sp>
        <p:nvSpPr>
          <p:cNvPr id="3" name="Title 2">
            <a:extLst>
              <a:ext uri="{FF2B5EF4-FFF2-40B4-BE49-F238E27FC236}">
                <a16:creationId xmlns:a16="http://schemas.microsoft.com/office/drawing/2014/main" id="{AA214009-9D75-4EEE-8620-182B624F15C5}"/>
              </a:ext>
            </a:extLst>
          </p:cNvPr>
          <p:cNvSpPr>
            <a:spLocks noGrp="1"/>
          </p:cNvSpPr>
          <p:nvPr>
            <p:ph type="title"/>
          </p:nvPr>
        </p:nvSpPr>
        <p:spPr/>
        <p:txBody>
          <a:bodyPr vert="horz" lIns="91440" tIns="45720" rIns="91440" bIns="45720" rtlCol="0" anchor="ctr">
            <a:noAutofit/>
          </a:bodyPr>
          <a:lstStyle/>
          <a:p>
            <a:pPr algn="ctr"/>
            <a:r>
              <a:rPr lang="en-AU" sz="4000" b="1" dirty="0"/>
              <a:t>Create Tagged Cube</a:t>
            </a:r>
          </a:p>
        </p:txBody>
      </p:sp>
    </p:spTree>
    <p:extLst>
      <p:ext uri="{BB962C8B-B14F-4D97-AF65-F5344CB8AC3E}">
        <p14:creationId xmlns:p14="http://schemas.microsoft.com/office/powerpoint/2010/main" val="111494764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A8BE25-B89C-4A9B-8DAD-9B02E438F6B6}"/>
              </a:ext>
            </a:extLst>
          </p:cNvPr>
          <p:cNvSpPr>
            <a:spLocks noGrp="1"/>
          </p:cNvSpPr>
          <p:nvPr>
            <p:ph type="title"/>
          </p:nvPr>
        </p:nvSpPr>
        <p:spPr/>
        <p:txBody>
          <a:bodyPr vert="horz" lIns="91440" tIns="45720" rIns="91440" bIns="45720" rtlCol="0" anchor="ctr">
            <a:noAutofit/>
          </a:bodyPr>
          <a:lstStyle/>
          <a:p>
            <a:pPr algn="ctr"/>
            <a:r>
              <a:rPr lang="en-AU" sz="4000" b="1" dirty="0"/>
              <a:t>Dimensions</a:t>
            </a:r>
          </a:p>
        </p:txBody>
      </p:sp>
      <p:pic>
        <p:nvPicPr>
          <p:cNvPr id="4" name="Picture 3">
            <a:extLst>
              <a:ext uri="{FF2B5EF4-FFF2-40B4-BE49-F238E27FC236}">
                <a16:creationId xmlns:a16="http://schemas.microsoft.com/office/drawing/2014/main" id="{2F9904E4-DFB2-43F2-9868-C633AEE76626}"/>
              </a:ext>
            </a:extLst>
          </p:cNvPr>
          <p:cNvPicPr>
            <a:picLocks noChangeAspect="1"/>
          </p:cNvPicPr>
          <p:nvPr/>
        </p:nvPicPr>
        <p:blipFill>
          <a:blip r:embed="rId2"/>
          <a:stretch>
            <a:fillRect/>
          </a:stretch>
        </p:blipFill>
        <p:spPr>
          <a:xfrm>
            <a:off x="2285999" y="902804"/>
            <a:ext cx="7455877" cy="4943570"/>
          </a:xfrm>
          <a:prstGeom prst="rect">
            <a:avLst/>
          </a:prstGeom>
        </p:spPr>
      </p:pic>
    </p:spTree>
    <p:extLst>
      <p:ext uri="{BB962C8B-B14F-4D97-AF65-F5344CB8AC3E}">
        <p14:creationId xmlns:p14="http://schemas.microsoft.com/office/powerpoint/2010/main" val="331011173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F7FE32-1FD6-400E-9617-F85E0F9E970E}"/>
              </a:ext>
            </a:extLst>
          </p:cNvPr>
          <p:cNvPicPr>
            <a:picLocks noChangeAspect="1"/>
          </p:cNvPicPr>
          <p:nvPr/>
        </p:nvPicPr>
        <p:blipFill>
          <a:blip r:embed="rId3"/>
          <a:stretch>
            <a:fillRect/>
          </a:stretch>
        </p:blipFill>
        <p:spPr>
          <a:xfrm>
            <a:off x="422323" y="784617"/>
            <a:ext cx="6834261" cy="5288766"/>
          </a:xfrm>
          <a:prstGeom prst="rect">
            <a:avLst/>
          </a:prstGeom>
        </p:spPr>
      </p:pic>
      <p:sp>
        <p:nvSpPr>
          <p:cNvPr id="3" name="Title 2">
            <a:extLst>
              <a:ext uri="{FF2B5EF4-FFF2-40B4-BE49-F238E27FC236}">
                <a16:creationId xmlns:a16="http://schemas.microsoft.com/office/drawing/2014/main" id="{F9AE9AA1-8C98-4B2B-B25A-68913FE16F0C}"/>
              </a:ext>
            </a:extLst>
          </p:cNvPr>
          <p:cNvSpPr>
            <a:spLocks noGrp="1"/>
          </p:cNvSpPr>
          <p:nvPr>
            <p:ph type="title"/>
          </p:nvPr>
        </p:nvSpPr>
        <p:spPr/>
        <p:txBody>
          <a:bodyPr vert="horz" lIns="91440" tIns="45720" rIns="91440" bIns="45720" rtlCol="0" anchor="ctr">
            <a:noAutofit/>
          </a:bodyPr>
          <a:lstStyle/>
          <a:p>
            <a:pPr algn="ctr"/>
            <a:r>
              <a:rPr lang="en-AU" sz="4000" b="1" dirty="0"/>
              <a:t>Dimensions</a:t>
            </a:r>
          </a:p>
        </p:txBody>
      </p:sp>
      <p:sp>
        <p:nvSpPr>
          <p:cNvPr id="4" name="Oval 3">
            <a:extLst>
              <a:ext uri="{FF2B5EF4-FFF2-40B4-BE49-F238E27FC236}">
                <a16:creationId xmlns:a16="http://schemas.microsoft.com/office/drawing/2014/main" id="{40A9D76A-EB64-48D0-8562-E47C2758DD04}"/>
              </a:ext>
            </a:extLst>
          </p:cNvPr>
          <p:cNvSpPr/>
          <p:nvPr/>
        </p:nvSpPr>
        <p:spPr>
          <a:xfrm>
            <a:off x="1301260" y="2427184"/>
            <a:ext cx="1395045" cy="50358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a:extLst>
              <a:ext uri="{FF2B5EF4-FFF2-40B4-BE49-F238E27FC236}">
                <a16:creationId xmlns:a16="http://schemas.microsoft.com/office/drawing/2014/main" id="{58A67D75-F301-4629-9CC1-8BDCA31EFCBE}"/>
              </a:ext>
            </a:extLst>
          </p:cNvPr>
          <p:cNvSpPr txBox="1"/>
          <p:nvPr/>
        </p:nvSpPr>
        <p:spPr>
          <a:xfrm>
            <a:off x="7467600" y="1207478"/>
            <a:ext cx="4618893" cy="4708981"/>
          </a:xfrm>
          <a:prstGeom prst="rect">
            <a:avLst/>
          </a:prstGeom>
          <a:noFill/>
        </p:spPr>
        <p:txBody>
          <a:bodyPr wrap="square" rtlCol="0">
            <a:spAutoFit/>
          </a:bodyPr>
          <a:lstStyle/>
          <a:p>
            <a:pPr marL="285750" indent="-285750">
              <a:buFont typeface="Arial" panose="020B0604020202020204" pitchFamily="34" charset="0"/>
              <a:buChar char="•"/>
            </a:pPr>
            <a:r>
              <a:rPr lang="en-AU" sz="2400" dirty="0"/>
              <a:t>Dimensions are lists of related members</a:t>
            </a:r>
          </a:p>
          <a:p>
            <a:endParaRPr lang="en-AU" sz="2400" dirty="0"/>
          </a:p>
          <a:p>
            <a:pPr marL="285750" indent="-285750">
              <a:buFont typeface="Arial" panose="020B0604020202020204" pitchFamily="34" charset="0"/>
              <a:buChar char="•"/>
            </a:pPr>
            <a:r>
              <a:rPr lang="en-AU" sz="2400" dirty="0"/>
              <a:t>Two or more dimensions make up a cube</a:t>
            </a:r>
          </a:p>
          <a:p>
            <a:endParaRPr lang="en-AU" sz="2400" dirty="0"/>
          </a:p>
          <a:p>
            <a:pPr marL="285750" indent="-285750">
              <a:buFont typeface="Arial" panose="020B0604020202020204" pitchFamily="34" charset="0"/>
              <a:buChar char="•"/>
            </a:pPr>
            <a:r>
              <a:rPr lang="en-AU" sz="2400" dirty="0"/>
              <a:t>Most cubes will have a ‘Measure Dimension which are the measures you would like to report on e.g. YTD balance or number of home loans</a:t>
            </a:r>
          </a:p>
          <a:p>
            <a:endParaRPr lang="en-AU" dirty="0"/>
          </a:p>
          <a:p>
            <a:endParaRPr lang="en-AU" dirty="0"/>
          </a:p>
        </p:txBody>
      </p:sp>
    </p:spTree>
    <p:extLst>
      <p:ext uri="{BB962C8B-B14F-4D97-AF65-F5344CB8AC3E}">
        <p14:creationId xmlns:p14="http://schemas.microsoft.com/office/powerpoint/2010/main" val="249781610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AE9AA1-8C98-4B2B-B25A-68913FE16F0C}"/>
              </a:ext>
            </a:extLst>
          </p:cNvPr>
          <p:cNvSpPr>
            <a:spLocks noGrp="1"/>
          </p:cNvSpPr>
          <p:nvPr>
            <p:ph type="title"/>
          </p:nvPr>
        </p:nvSpPr>
        <p:spPr/>
        <p:txBody>
          <a:bodyPr vert="horz" lIns="91440" tIns="45720" rIns="91440" bIns="45720" rtlCol="0" anchor="ctr">
            <a:noAutofit/>
          </a:bodyPr>
          <a:lstStyle/>
          <a:p>
            <a:pPr algn="ctr"/>
            <a:r>
              <a:rPr lang="en-AU" sz="4000" b="1" dirty="0"/>
              <a:t>Business v SBR Dimensions</a:t>
            </a:r>
          </a:p>
        </p:txBody>
      </p:sp>
      <p:sp>
        <p:nvSpPr>
          <p:cNvPr id="2" name="TextBox 1">
            <a:extLst>
              <a:ext uri="{FF2B5EF4-FFF2-40B4-BE49-F238E27FC236}">
                <a16:creationId xmlns:a16="http://schemas.microsoft.com/office/drawing/2014/main" id="{DEEE28AF-F411-4128-AEEB-98FC933BDAD5}"/>
              </a:ext>
            </a:extLst>
          </p:cNvPr>
          <p:cNvSpPr txBox="1"/>
          <p:nvPr/>
        </p:nvSpPr>
        <p:spPr>
          <a:xfrm>
            <a:off x="703385" y="926123"/>
            <a:ext cx="9941169" cy="5262979"/>
          </a:xfrm>
          <a:prstGeom prst="rect">
            <a:avLst/>
          </a:prstGeom>
          <a:noFill/>
        </p:spPr>
        <p:txBody>
          <a:bodyPr wrap="square" rtlCol="0">
            <a:spAutoFit/>
          </a:bodyPr>
          <a:lstStyle/>
          <a:p>
            <a:r>
              <a:rPr lang="en-AU" sz="2400" b="1" u="sng" dirty="0"/>
              <a:t>Business Dimensions</a:t>
            </a:r>
          </a:p>
          <a:p>
            <a:endParaRPr lang="en-AU" dirty="0"/>
          </a:p>
          <a:p>
            <a:r>
              <a:rPr lang="en-AU" dirty="0"/>
              <a:t>These are your source data dimensions that we will create with you within a logical data model. Example business dimensions include:</a:t>
            </a:r>
          </a:p>
          <a:p>
            <a:endParaRPr lang="en-AU" dirty="0"/>
          </a:p>
          <a:p>
            <a:pPr marL="285750" indent="-285750">
              <a:buFont typeface="Arial" panose="020B0604020202020204" pitchFamily="34" charset="0"/>
              <a:buChar char="•"/>
            </a:pPr>
            <a:r>
              <a:rPr lang="en-AU" dirty="0"/>
              <a:t>General ledger account</a:t>
            </a:r>
          </a:p>
          <a:p>
            <a:pPr marL="285750" indent="-285750">
              <a:buFont typeface="Arial" panose="020B0604020202020204" pitchFamily="34" charset="0"/>
              <a:buChar char="•"/>
            </a:pPr>
            <a:r>
              <a:rPr lang="en-AU" dirty="0"/>
              <a:t>Product type</a:t>
            </a:r>
          </a:p>
          <a:p>
            <a:pPr marL="285750" indent="-285750">
              <a:buFont typeface="Arial" panose="020B0604020202020204" pitchFamily="34" charset="0"/>
              <a:buChar char="•"/>
            </a:pPr>
            <a:r>
              <a:rPr lang="en-AU" dirty="0"/>
              <a:t>Counterparty location</a:t>
            </a:r>
          </a:p>
          <a:p>
            <a:pPr marL="285750" indent="-285750">
              <a:buFont typeface="Arial" panose="020B0604020202020204" pitchFamily="34" charset="0"/>
              <a:buChar char="•"/>
            </a:pPr>
            <a:r>
              <a:rPr lang="en-AU" dirty="0"/>
              <a:t>Currency</a:t>
            </a:r>
          </a:p>
          <a:p>
            <a:pPr marL="285750" indent="-285750">
              <a:buFont typeface="Arial" panose="020B0604020202020204" pitchFamily="34" charset="0"/>
              <a:buChar char="•"/>
            </a:pPr>
            <a:endParaRPr lang="en-AU" dirty="0"/>
          </a:p>
          <a:p>
            <a:r>
              <a:rPr lang="en-AU" sz="2400" b="1" u="sng" dirty="0"/>
              <a:t>SBR Dimensions</a:t>
            </a:r>
          </a:p>
          <a:p>
            <a:endParaRPr lang="en-AU" dirty="0"/>
          </a:p>
          <a:p>
            <a:r>
              <a:rPr lang="en-AU" dirty="0"/>
              <a:t>SBR dimensions are provided by APRA. The SBR dimensions contain pre-defined elements or lists of data points that make up the SBR dimension. These data points are combined with your business dimensions to create the “tagged” data point that is reported to APRA.</a:t>
            </a:r>
          </a:p>
          <a:p>
            <a:endParaRPr lang="en-AU" dirty="0"/>
          </a:p>
          <a:p>
            <a:endParaRPr lang="en-AU" dirty="0"/>
          </a:p>
          <a:p>
            <a:endParaRPr lang="en-AU" dirty="0"/>
          </a:p>
        </p:txBody>
      </p:sp>
    </p:spTree>
    <p:extLst>
      <p:ext uri="{BB962C8B-B14F-4D97-AF65-F5344CB8AC3E}">
        <p14:creationId xmlns:p14="http://schemas.microsoft.com/office/powerpoint/2010/main" val="362801375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4C8FCF-B846-42A2-A523-DD944210ED80}"/>
              </a:ext>
            </a:extLst>
          </p:cNvPr>
          <p:cNvPicPr>
            <a:picLocks noChangeAspect="1"/>
          </p:cNvPicPr>
          <p:nvPr/>
        </p:nvPicPr>
        <p:blipFill>
          <a:blip r:embed="rId3"/>
          <a:stretch>
            <a:fillRect/>
          </a:stretch>
        </p:blipFill>
        <p:spPr>
          <a:xfrm>
            <a:off x="152392" y="874094"/>
            <a:ext cx="8417170" cy="5109812"/>
          </a:xfrm>
          <a:prstGeom prst="rect">
            <a:avLst/>
          </a:prstGeom>
        </p:spPr>
      </p:pic>
      <p:sp>
        <p:nvSpPr>
          <p:cNvPr id="3" name="Title 2">
            <a:extLst>
              <a:ext uri="{FF2B5EF4-FFF2-40B4-BE49-F238E27FC236}">
                <a16:creationId xmlns:a16="http://schemas.microsoft.com/office/drawing/2014/main" id="{F9AE9AA1-8C98-4B2B-B25A-68913FE16F0C}"/>
              </a:ext>
            </a:extLst>
          </p:cNvPr>
          <p:cNvSpPr>
            <a:spLocks noGrp="1"/>
          </p:cNvSpPr>
          <p:nvPr>
            <p:ph type="title"/>
          </p:nvPr>
        </p:nvSpPr>
        <p:spPr/>
        <p:txBody>
          <a:bodyPr vert="horz" lIns="91440" tIns="45720" rIns="91440" bIns="45720" rtlCol="0" anchor="ctr">
            <a:noAutofit/>
          </a:bodyPr>
          <a:lstStyle/>
          <a:p>
            <a:pPr algn="ctr"/>
            <a:r>
              <a:rPr lang="en-AU" sz="4000" b="1" dirty="0"/>
              <a:t>Creating a business dimension</a:t>
            </a:r>
          </a:p>
        </p:txBody>
      </p:sp>
      <p:sp>
        <p:nvSpPr>
          <p:cNvPr id="6" name="TextBox 5">
            <a:extLst>
              <a:ext uri="{FF2B5EF4-FFF2-40B4-BE49-F238E27FC236}">
                <a16:creationId xmlns:a16="http://schemas.microsoft.com/office/drawing/2014/main" id="{D91BF9E4-DC1A-4238-B44F-1B8728D149B3}"/>
              </a:ext>
            </a:extLst>
          </p:cNvPr>
          <p:cNvSpPr txBox="1"/>
          <p:nvPr/>
        </p:nvSpPr>
        <p:spPr>
          <a:xfrm>
            <a:off x="9073662" y="1230923"/>
            <a:ext cx="2778369" cy="5078313"/>
          </a:xfrm>
          <a:prstGeom prst="rect">
            <a:avLst/>
          </a:prstGeom>
          <a:noFill/>
        </p:spPr>
        <p:txBody>
          <a:bodyPr wrap="square" rtlCol="0">
            <a:spAutoFit/>
          </a:bodyPr>
          <a:lstStyle/>
          <a:p>
            <a:pPr marL="342900" indent="-342900">
              <a:buAutoNum type="arabicPeriod"/>
            </a:pPr>
            <a:r>
              <a:rPr lang="en-AU" dirty="0"/>
              <a:t>Select type of dimension</a:t>
            </a:r>
          </a:p>
          <a:p>
            <a:pPr marL="342900" indent="-342900">
              <a:buAutoNum type="arabicPeriod"/>
            </a:pPr>
            <a:r>
              <a:rPr lang="en-AU" dirty="0"/>
              <a:t>Enter name</a:t>
            </a:r>
          </a:p>
          <a:p>
            <a:pPr marL="342900" indent="-342900">
              <a:buAutoNum type="arabicPeriod"/>
            </a:pPr>
            <a:r>
              <a:rPr lang="en-AU" dirty="0"/>
              <a:t>Click Create Dimension</a:t>
            </a:r>
          </a:p>
          <a:p>
            <a:pPr marL="342900" indent="-342900">
              <a:buAutoNum type="arabicPeriod"/>
            </a:pPr>
            <a:r>
              <a:rPr lang="en-AU" dirty="0"/>
              <a:t>Select update from</a:t>
            </a:r>
          </a:p>
          <a:p>
            <a:pPr marL="342900" indent="-342900">
              <a:buAutoNum type="arabicPeriod"/>
            </a:pPr>
            <a:r>
              <a:rPr lang="en-AU" dirty="0"/>
              <a:t>Auto update</a:t>
            </a:r>
          </a:p>
          <a:p>
            <a:pPr marL="342900" indent="-342900">
              <a:buAutoNum type="arabicPeriod"/>
            </a:pPr>
            <a:r>
              <a:rPr lang="en-AU" dirty="0"/>
              <a:t>Click on “Edit Source” to complete the update details for the new dimension.</a:t>
            </a:r>
          </a:p>
          <a:p>
            <a:pPr marL="342900" indent="-342900">
              <a:buAutoNum type="arabicPeriod"/>
            </a:pPr>
            <a:r>
              <a:rPr lang="en-AU" dirty="0"/>
              <a:t>Updated automatically</a:t>
            </a:r>
          </a:p>
          <a:p>
            <a:pPr marL="342900" indent="-342900">
              <a:buAutoNum type="arabicPeriod"/>
            </a:pPr>
            <a:r>
              <a:rPr lang="en-AU" dirty="0"/>
              <a:t>Completed within the edit source screen (i.e. next screen)</a:t>
            </a:r>
          </a:p>
          <a:p>
            <a:pPr marL="342900" indent="-342900">
              <a:buAutoNum type="arabicPeriod"/>
            </a:pPr>
            <a:r>
              <a:rPr lang="en-AU" dirty="0"/>
              <a:t>Only used when you need to manually update the auto</a:t>
            </a:r>
          </a:p>
          <a:p>
            <a:pPr marL="285750" indent="-285750">
              <a:buFontTx/>
              <a:buChar char="-"/>
            </a:pPr>
            <a:endParaRPr lang="en-AU" dirty="0"/>
          </a:p>
        </p:txBody>
      </p:sp>
      <p:sp>
        <p:nvSpPr>
          <p:cNvPr id="5" name="Oval 4">
            <a:extLst>
              <a:ext uri="{FF2B5EF4-FFF2-40B4-BE49-F238E27FC236}">
                <a16:creationId xmlns:a16="http://schemas.microsoft.com/office/drawing/2014/main" id="{484DB33F-8300-42BB-9CCD-8BA07D9B971D}"/>
              </a:ext>
            </a:extLst>
          </p:cNvPr>
          <p:cNvSpPr/>
          <p:nvPr/>
        </p:nvSpPr>
        <p:spPr>
          <a:xfrm>
            <a:off x="6775938" y="2340073"/>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1</a:t>
            </a:r>
          </a:p>
        </p:txBody>
      </p:sp>
      <p:sp>
        <p:nvSpPr>
          <p:cNvPr id="7" name="Oval 6">
            <a:extLst>
              <a:ext uri="{FF2B5EF4-FFF2-40B4-BE49-F238E27FC236}">
                <a16:creationId xmlns:a16="http://schemas.microsoft.com/office/drawing/2014/main" id="{933B9F41-ACE3-49B4-8C13-021226E3D4AB}"/>
              </a:ext>
            </a:extLst>
          </p:cNvPr>
          <p:cNvSpPr/>
          <p:nvPr/>
        </p:nvSpPr>
        <p:spPr>
          <a:xfrm>
            <a:off x="6775938" y="2674181"/>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2</a:t>
            </a:r>
          </a:p>
        </p:txBody>
      </p:sp>
      <p:sp>
        <p:nvSpPr>
          <p:cNvPr id="8" name="Oval 7">
            <a:extLst>
              <a:ext uri="{FF2B5EF4-FFF2-40B4-BE49-F238E27FC236}">
                <a16:creationId xmlns:a16="http://schemas.microsoft.com/office/drawing/2014/main" id="{58407B1D-11A0-47AD-A460-4857587F90A1}"/>
              </a:ext>
            </a:extLst>
          </p:cNvPr>
          <p:cNvSpPr/>
          <p:nvPr/>
        </p:nvSpPr>
        <p:spPr>
          <a:xfrm>
            <a:off x="5333994" y="3008289"/>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3</a:t>
            </a:r>
          </a:p>
        </p:txBody>
      </p:sp>
      <p:sp>
        <p:nvSpPr>
          <p:cNvPr id="9" name="Oval 8">
            <a:extLst>
              <a:ext uri="{FF2B5EF4-FFF2-40B4-BE49-F238E27FC236}">
                <a16:creationId xmlns:a16="http://schemas.microsoft.com/office/drawing/2014/main" id="{2D66E545-303A-4B3D-B543-420E188E15BA}"/>
              </a:ext>
            </a:extLst>
          </p:cNvPr>
          <p:cNvSpPr/>
          <p:nvPr/>
        </p:nvSpPr>
        <p:spPr>
          <a:xfrm>
            <a:off x="4360977" y="5259120"/>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4</a:t>
            </a:r>
          </a:p>
        </p:txBody>
      </p:sp>
      <p:sp>
        <p:nvSpPr>
          <p:cNvPr id="10" name="Oval 9">
            <a:extLst>
              <a:ext uri="{FF2B5EF4-FFF2-40B4-BE49-F238E27FC236}">
                <a16:creationId xmlns:a16="http://schemas.microsoft.com/office/drawing/2014/main" id="{C407C7CB-5CDB-47D0-8A39-240C2F570B34}"/>
              </a:ext>
            </a:extLst>
          </p:cNvPr>
          <p:cNvSpPr/>
          <p:nvPr/>
        </p:nvSpPr>
        <p:spPr>
          <a:xfrm>
            <a:off x="838200" y="3008289"/>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6</a:t>
            </a:r>
          </a:p>
        </p:txBody>
      </p:sp>
      <p:sp>
        <p:nvSpPr>
          <p:cNvPr id="13" name="Oval 12">
            <a:extLst>
              <a:ext uri="{FF2B5EF4-FFF2-40B4-BE49-F238E27FC236}">
                <a16:creationId xmlns:a16="http://schemas.microsoft.com/office/drawing/2014/main" id="{71580D96-3FA8-47D4-9145-152DD0B4314B}"/>
              </a:ext>
            </a:extLst>
          </p:cNvPr>
          <p:cNvSpPr/>
          <p:nvPr/>
        </p:nvSpPr>
        <p:spPr>
          <a:xfrm>
            <a:off x="6858002" y="4370244"/>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8</a:t>
            </a:r>
          </a:p>
        </p:txBody>
      </p:sp>
      <p:sp>
        <p:nvSpPr>
          <p:cNvPr id="14" name="Oval 13">
            <a:extLst>
              <a:ext uri="{FF2B5EF4-FFF2-40B4-BE49-F238E27FC236}">
                <a16:creationId xmlns:a16="http://schemas.microsoft.com/office/drawing/2014/main" id="{7AFFA19B-B308-433C-A663-CE8DBDFE06E3}"/>
              </a:ext>
            </a:extLst>
          </p:cNvPr>
          <p:cNvSpPr/>
          <p:nvPr/>
        </p:nvSpPr>
        <p:spPr>
          <a:xfrm>
            <a:off x="4700946" y="4344720"/>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5</a:t>
            </a:r>
          </a:p>
        </p:txBody>
      </p:sp>
      <p:sp>
        <p:nvSpPr>
          <p:cNvPr id="15" name="Oval 14">
            <a:extLst>
              <a:ext uri="{FF2B5EF4-FFF2-40B4-BE49-F238E27FC236}">
                <a16:creationId xmlns:a16="http://schemas.microsoft.com/office/drawing/2014/main" id="{E356F696-27B8-460E-9C72-B9B715376ACF}"/>
              </a:ext>
            </a:extLst>
          </p:cNvPr>
          <p:cNvSpPr/>
          <p:nvPr/>
        </p:nvSpPr>
        <p:spPr>
          <a:xfrm>
            <a:off x="6125299" y="4203190"/>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7</a:t>
            </a:r>
          </a:p>
        </p:txBody>
      </p:sp>
      <p:sp>
        <p:nvSpPr>
          <p:cNvPr id="16" name="Rectangle 15">
            <a:extLst>
              <a:ext uri="{FF2B5EF4-FFF2-40B4-BE49-F238E27FC236}">
                <a16:creationId xmlns:a16="http://schemas.microsoft.com/office/drawing/2014/main" id="{5E285A5B-6A9D-4D54-B4D7-04B9EBFC4BAE}"/>
              </a:ext>
            </a:extLst>
          </p:cNvPr>
          <p:cNvSpPr/>
          <p:nvPr/>
        </p:nvSpPr>
        <p:spPr>
          <a:xfrm>
            <a:off x="4360977" y="2222942"/>
            <a:ext cx="2391513" cy="1126735"/>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Oval 16">
            <a:extLst>
              <a:ext uri="{FF2B5EF4-FFF2-40B4-BE49-F238E27FC236}">
                <a16:creationId xmlns:a16="http://schemas.microsoft.com/office/drawing/2014/main" id="{C632780A-0EA2-4191-A948-512950E17899}"/>
              </a:ext>
            </a:extLst>
          </p:cNvPr>
          <p:cNvSpPr/>
          <p:nvPr/>
        </p:nvSpPr>
        <p:spPr>
          <a:xfrm>
            <a:off x="7734291" y="2674181"/>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9</a:t>
            </a:r>
          </a:p>
        </p:txBody>
      </p:sp>
    </p:spTree>
    <p:extLst>
      <p:ext uri="{BB962C8B-B14F-4D97-AF65-F5344CB8AC3E}">
        <p14:creationId xmlns:p14="http://schemas.microsoft.com/office/powerpoint/2010/main" val="108283721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0"/>
            <a:ext cx="12309231" cy="737534"/>
          </a:xfrm>
        </p:spPr>
        <p:txBody>
          <a:bodyPr>
            <a:noAutofit/>
          </a:bodyPr>
          <a:lstStyle/>
          <a:p>
            <a:pPr algn="ctr"/>
            <a:r>
              <a:rPr lang="en-AU" sz="3600" b="1" dirty="0"/>
              <a:t>Concept + Dimensions = Reporting attribute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8295" y="1007446"/>
            <a:ext cx="9622766" cy="5010376"/>
          </a:xfrm>
          <a:prstGeom prst="rect">
            <a:avLst/>
          </a:prstGeom>
        </p:spPr>
      </p:pic>
      <p:sp>
        <p:nvSpPr>
          <p:cNvPr id="8" name="Rectangle: Rounded Corners 7"/>
          <p:cNvSpPr/>
          <p:nvPr/>
        </p:nvSpPr>
        <p:spPr>
          <a:xfrm>
            <a:off x="245327" y="2475571"/>
            <a:ext cx="1393902" cy="4014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Concept </a:t>
            </a:r>
          </a:p>
        </p:txBody>
      </p:sp>
      <p:sp>
        <p:nvSpPr>
          <p:cNvPr id="9" name="Rectangle: Rounded Corners 8"/>
          <p:cNvSpPr/>
          <p:nvPr/>
        </p:nvSpPr>
        <p:spPr>
          <a:xfrm>
            <a:off x="141249" y="4458934"/>
            <a:ext cx="1393902" cy="4014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Dimensions</a:t>
            </a:r>
          </a:p>
        </p:txBody>
      </p:sp>
      <p:cxnSp>
        <p:nvCxnSpPr>
          <p:cNvPr id="11" name="Straight Arrow Connector 10"/>
          <p:cNvCxnSpPr/>
          <p:nvPr/>
        </p:nvCxnSpPr>
        <p:spPr>
          <a:xfrm flipH="1">
            <a:off x="1618785" y="2676293"/>
            <a:ext cx="32896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Left Brace 14"/>
          <p:cNvSpPr/>
          <p:nvPr/>
        </p:nvSpPr>
        <p:spPr>
          <a:xfrm>
            <a:off x="1535151" y="3789861"/>
            <a:ext cx="412595" cy="173959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Tree>
    <p:extLst>
      <p:ext uri="{BB962C8B-B14F-4D97-AF65-F5344CB8AC3E}">
        <p14:creationId xmlns:p14="http://schemas.microsoft.com/office/powerpoint/2010/main" val="20863017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E54DAB-85AD-41B2-B8BB-FBD795F5371B}"/>
              </a:ext>
            </a:extLst>
          </p:cNvPr>
          <p:cNvSpPr>
            <a:spLocks noGrp="1"/>
          </p:cNvSpPr>
          <p:nvPr>
            <p:ph idx="1"/>
          </p:nvPr>
        </p:nvSpPr>
        <p:spPr>
          <a:xfrm>
            <a:off x="433754" y="879231"/>
            <a:ext cx="11254153" cy="4841631"/>
          </a:xfrm>
        </p:spPr>
        <p:txBody>
          <a:bodyPr>
            <a:normAutofit/>
          </a:bodyPr>
          <a:lstStyle/>
          <a:p>
            <a:pPr marL="0" indent="0">
              <a:buNone/>
            </a:pPr>
            <a:r>
              <a:rPr lang="en-AU" dirty="0"/>
              <a:t>Dimensional elements can be updated via one of 4 means:</a:t>
            </a:r>
          </a:p>
          <a:p>
            <a:pPr marL="457200" lvl="1" indent="0">
              <a:buNone/>
            </a:pPr>
            <a:r>
              <a:rPr lang="en-AU" dirty="0"/>
              <a:t>1. ODBC</a:t>
            </a:r>
          </a:p>
          <a:p>
            <a:pPr marL="457200" lvl="1" indent="0">
              <a:buNone/>
            </a:pPr>
            <a:r>
              <a:rPr lang="en-AU" dirty="0"/>
              <a:t>	Connection to an external database</a:t>
            </a:r>
          </a:p>
          <a:p>
            <a:pPr marL="457200" lvl="1" indent="0">
              <a:buNone/>
            </a:pPr>
            <a:endParaRPr lang="en-AU" dirty="0"/>
          </a:p>
          <a:p>
            <a:pPr marL="457200" lvl="1" indent="0">
              <a:buNone/>
            </a:pPr>
            <a:r>
              <a:rPr lang="en-AU" dirty="0"/>
              <a:t>2. Text file</a:t>
            </a:r>
          </a:p>
          <a:p>
            <a:pPr marL="457200" lvl="1" indent="0">
              <a:buNone/>
            </a:pPr>
            <a:r>
              <a:rPr lang="en-AU" dirty="0"/>
              <a:t>	Generally a file generated out of source system or third party application</a:t>
            </a:r>
          </a:p>
          <a:p>
            <a:pPr marL="457200" lvl="1" indent="0">
              <a:buNone/>
            </a:pPr>
            <a:endParaRPr lang="en-AU" dirty="0"/>
          </a:p>
          <a:p>
            <a:pPr marL="457200" lvl="1" indent="0">
              <a:buNone/>
            </a:pPr>
            <a:r>
              <a:rPr lang="en-AU" dirty="0"/>
              <a:t>3. Manual</a:t>
            </a:r>
          </a:p>
          <a:p>
            <a:pPr marL="457200" lvl="1" indent="0">
              <a:buNone/>
            </a:pPr>
            <a:r>
              <a:rPr lang="en-AU" dirty="0"/>
              <a:t>	Allows the individual input of dimensional elements or bulk upload</a:t>
            </a:r>
          </a:p>
          <a:p>
            <a:pPr marL="457200" lvl="1" indent="0">
              <a:buNone/>
            </a:pPr>
            <a:endParaRPr lang="en-AU" dirty="0"/>
          </a:p>
          <a:p>
            <a:pPr marL="457200" lvl="1" indent="0">
              <a:buNone/>
            </a:pPr>
            <a:r>
              <a:rPr lang="en-AU" dirty="0"/>
              <a:t>4. Custom process</a:t>
            </a:r>
          </a:p>
          <a:p>
            <a:pPr marL="457200" lvl="1" indent="0">
              <a:buNone/>
            </a:pPr>
            <a:r>
              <a:rPr lang="en-AU" dirty="0"/>
              <a:t>	Leveraging the </a:t>
            </a:r>
            <a:r>
              <a:rPr lang="en-AU" dirty="0" err="1"/>
              <a:t>Tubor</a:t>
            </a:r>
            <a:r>
              <a:rPr lang="en-AU" dirty="0"/>
              <a:t> integrator (TI) ETL tool within CoreBIS</a:t>
            </a:r>
          </a:p>
        </p:txBody>
      </p:sp>
      <p:sp>
        <p:nvSpPr>
          <p:cNvPr id="3" name="Title 2">
            <a:extLst>
              <a:ext uri="{FF2B5EF4-FFF2-40B4-BE49-F238E27FC236}">
                <a16:creationId xmlns:a16="http://schemas.microsoft.com/office/drawing/2014/main" id="{D6B5D8E2-5B00-4769-82BA-C9ADC1FDD217}"/>
              </a:ext>
            </a:extLst>
          </p:cNvPr>
          <p:cNvSpPr>
            <a:spLocks noGrp="1"/>
          </p:cNvSpPr>
          <p:nvPr>
            <p:ph type="title"/>
          </p:nvPr>
        </p:nvSpPr>
        <p:spPr/>
        <p:txBody>
          <a:bodyPr vert="horz" lIns="91440" tIns="45720" rIns="91440" bIns="45720" rtlCol="0" anchor="ctr">
            <a:noAutofit/>
          </a:bodyPr>
          <a:lstStyle/>
          <a:p>
            <a:pPr algn="ctr"/>
            <a:r>
              <a:rPr lang="en-AU" sz="4000" b="1" dirty="0"/>
              <a:t>Dimension Element updates</a:t>
            </a:r>
          </a:p>
        </p:txBody>
      </p:sp>
    </p:spTree>
    <p:extLst>
      <p:ext uri="{BB962C8B-B14F-4D97-AF65-F5344CB8AC3E}">
        <p14:creationId xmlns:p14="http://schemas.microsoft.com/office/powerpoint/2010/main" val="140715547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D7FFF5-F928-4D76-BE1D-BF86B2D5AD24}"/>
              </a:ext>
            </a:extLst>
          </p:cNvPr>
          <p:cNvPicPr>
            <a:picLocks noChangeAspect="1"/>
          </p:cNvPicPr>
          <p:nvPr/>
        </p:nvPicPr>
        <p:blipFill>
          <a:blip r:embed="rId3"/>
          <a:stretch>
            <a:fillRect/>
          </a:stretch>
        </p:blipFill>
        <p:spPr>
          <a:xfrm>
            <a:off x="1460729" y="894476"/>
            <a:ext cx="7500355" cy="5069047"/>
          </a:xfrm>
          <a:prstGeom prst="rect">
            <a:avLst/>
          </a:prstGeom>
        </p:spPr>
      </p:pic>
      <p:sp>
        <p:nvSpPr>
          <p:cNvPr id="3" name="Title 2">
            <a:extLst>
              <a:ext uri="{FF2B5EF4-FFF2-40B4-BE49-F238E27FC236}">
                <a16:creationId xmlns:a16="http://schemas.microsoft.com/office/drawing/2014/main" id="{F9AE9AA1-8C98-4B2B-B25A-68913FE16F0C}"/>
              </a:ext>
            </a:extLst>
          </p:cNvPr>
          <p:cNvSpPr>
            <a:spLocks noGrp="1"/>
          </p:cNvSpPr>
          <p:nvPr>
            <p:ph type="title"/>
          </p:nvPr>
        </p:nvSpPr>
        <p:spPr/>
        <p:txBody>
          <a:bodyPr vert="horz" lIns="91440" tIns="45720" rIns="91440" bIns="45720" rtlCol="0" anchor="ctr">
            <a:noAutofit/>
          </a:bodyPr>
          <a:lstStyle/>
          <a:p>
            <a:pPr algn="ctr"/>
            <a:r>
              <a:rPr lang="en-AU" sz="4000" b="1" dirty="0"/>
              <a:t>1. ODBC connections</a:t>
            </a:r>
          </a:p>
        </p:txBody>
      </p:sp>
      <p:sp>
        <p:nvSpPr>
          <p:cNvPr id="4" name="TextBox 3">
            <a:extLst>
              <a:ext uri="{FF2B5EF4-FFF2-40B4-BE49-F238E27FC236}">
                <a16:creationId xmlns:a16="http://schemas.microsoft.com/office/drawing/2014/main" id="{7577F50D-909D-4424-BC03-D472FC32060B}"/>
              </a:ext>
            </a:extLst>
          </p:cNvPr>
          <p:cNvSpPr txBox="1"/>
          <p:nvPr/>
        </p:nvSpPr>
        <p:spPr>
          <a:xfrm>
            <a:off x="9160369" y="986747"/>
            <a:ext cx="2740479" cy="4524315"/>
          </a:xfrm>
          <a:prstGeom prst="rect">
            <a:avLst/>
          </a:prstGeom>
          <a:noFill/>
        </p:spPr>
        <p:txBody>
          <a:bodyPr wrap="square" rtlCol="0">
            <a:spAutoFit/>
          </a:bodyPr>
          <a:lstStyle/>
          <a:p>
            <a:pPr marL="342900" indent="-342900">
              <a:buAutoNum type="arabicPeriod"/>
            </a:pPr>
            <a:r>
              <a:rPr lang="en-AU" dirty="0"/>
              <a:t>Click on cell and drop down will indicate whether the data source name (DSN) has been created within CoreBIS.</a:t>
            </a:r>
          </a:p>
          <a:p>
            <a:pPr marL="342900" indent="-342900">
              <a:buAutoNum type="arabicPeriod"/>
            </a:pPr>
            <a:r>
              <a:rPr lang="en-AU" dirty="0"/>
              <a:t>If no connection established select “Create new ODBC”</a:t>
            </a:r>
          </a:p>
          <a:p>
            <a:pPr marL="342900" indent="-342900">
              <a:buAutoNum type="arabicPeriod"/>
            </a:pPr>
            <a:r>
              <a:rPr lang="en-AU" dirty="0"/>
              <a:t>Automatic</a:t>
            </a:r>
          </a:p>
          <a:p>
            <a:pPr marL="342900" indent="-342900">
              <a:buAutoNum type="arabicPeriod"/>
            </a:pPr>
            <a:r>
              <a:rPr lang="en-AU" dirty="0"/>
              <a:t>Defined by dropdown</a:t>
            </a:r>
          </a:p>
          <a:p>
            <a:pPr marL="342900" indent="-342900">
              <a:buAutoNum type="arabicPeriod"/>
            </a:pPr>
            <a:r>
              <a:rPr lang="en-AU" dirty="0"/>
              <a:t>Commencement date (only runs prospectively)</a:t>
            </a:r>
          </a:p>
          <a:p>
            <a:pPr marL="342900" indent="-342900">
              <a:buAutoNum type="arabicPeriod"/>
            </a:pPr>
            <a:r>
              <a:rPr lang="en-AU" dirty="0"/>
              <a:t>Preview the new dimension for accuracy</a:t>
            </a:r>
          </a:p>
        </p:txBody>
      </p:sp>
      <p:sp>
        <p:nvSpPr>
          <p:cNvPr id="5" name="Oval 4">
            <a:extLst>
              <a:ext uri="{FF2B5EF4-FFF2-40B4-BE49-F238E27FC236}">
                <a16:creationId xmlns:a16="http://schemas.microsoft.com/office/drawing/2014/main" id="{F36DF695-1057-4050-A173-68A182E3FC94}"/>
              </a:ext>
            </a:extLst>
          </p:cNvPr>
          <p:cNvSpPr/>
          <p:nvPr/>
        </p:nvSpPr>
        <p:spPr>
          <a:xfrm>
            <a:off x="5205043" y="2984843"/>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1</a:t>
            </a:r>
          </a:p>
        </p:txBody>
      </p:sp>
      <p:sp>
        <p:nvSpPr>
          <p:cNvPr id="8" name="Oval 7">
            <a:extLst>
              <a:ext uri="{FF2B5EF4-FFF2-40B4-BE49-F238E27FC236}">
                <a16:creationId xmlns:a16="http://schemas.microsoft.com/office/drawing/2014/main" id="{213804DE-A28D-428D-9812-1F0B0A2B0314}"/>
              </a:ext>
            </a:extLst>
          </p:cNvPr>
          <p:cNvSpPr/>
          <p:nvPr/>
        </p:nvSpPr>
        <p:spPr>
          <a:xfrm>
            <a:off x="7491043" y="2990705"/>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2</a:t>
            </a:r>
          </a:p>
        </p:txBody>
      </p:sp>
      <p:sp>
        <p:nvSpPr>
          <p:cNvPr id="12" name="Oval 11">
            <a:extLst>
              <a:ext uri="{FF2B5EF4-FFF2-40B4-BE49-F238E27FC236}">
                <a16:creationId xmlns:a16="http://schemas.microsoft.com/office/drawing/2014/main" id="{987F8BFC-4D23-483C-AB3A-CDDB1BF3A7EB}"/>
              </a:ext>
            </a:extLst>
          </p:cNvPr>
          <p:cNvSpPr/>
          <p:nvPr/>
        </p:nvSpPr>
        <p:spPr>
          <a:xfrm>
            <a:off x="4705604" y="4732902"/>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3</a:t>
            </a:r>
          </a:p>
        </p:txBody>
      </p:sp>
      <p:sp>
        <p:nvSpPr>
          <p:cNvPr id="13" name="Oval 12">
            <a:extLst>
              <a:ext uri="{FF2B5EF4-FFF2-40B4-BE49-F238E27FC236}">
                <a16:creationId xmlns:a16="http://schemas.microsoft.com/office/drawing/2014/main" id="{930A572C-FA9A-4BDC-AD03-6E6427CB460B}"/>
              </a:ext>
            </a:extLst>
          </p:cNvPr>
          <p:cNvSpPr/>
          <p:nvPr/>
        </p:nvSpPr>
        <p:spPr>
          <a:xfrm>
            <a:off x="4249608" y="5067010"/>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4</a:t>
            </a:r>
          </a:p>
        </p:txBody>
      </p:sp>
      <p:sp>
        <p:nvSpPr>
          <p:cNvPr id="14" name="Oval 13">
            <a:extLst>
              <a:ext uri="{FF2B5EF4-FFF2-40B4-BE49-F238E27FC236}">
                <a16:creationId xmlns:a16="http://schemas.microsoft.com/office/drawing/2014/main" id="{A994B1FE-00B7-46C9-B51E-2F45411B2A3E}"/>
              </a:ext>
            </a:extLst>
          </p:cNvPr>
          <p:cNvSpPr/>
          <p:nvPr/>
        </p:nvSpPr>
        <p:spPr>
          <a:xfrm>
            <a:off x="5216762" y="5370200"/>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5</a:t>
            </a:r>
          </a:p>
        </p:txBody>
      </p:sp>
      <p:sp>
        <p:nvSpPr>
          <p:cNvPr id="10" name="Oval 9">
            <a:extLst>
              <a:ext uri="{FF2B5EF4-FFF2-40B4-BE49-F238E27FC236}">
                <a16:creationId xmlns:a16="http://schemas.microsoft.com/office/drawing/2014/main" id="{DA8A2390-AD19-4E32-98B3-C94FD145F547}"/>
              </a:ext>
            </a:extLst>
          </p:cNvPr>
          <p:cNvSpPr/>
          <p:nvPr/>
        </p:nvSpPr>
        <p:spPr>
          <a:xfrm>
            <a:off x="7491042" y="3525903"/>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6</a:t>
            </a:r>
          </a:p>
        </p:txBody>
      </p:sp>
    </p:spTree>
    <p:extLst>
      <p:ext uri="{BB962C8B-B14F-4D97-AF65-F5344CB8AC3E}">
        <p14:creationId xmlns:p14="http://schemas.microsoft.com/office/powerpoint/2010/main" val="135958156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2F229B-9497-4635-B340-041135DED6F6}"/>
              </a:ext>
            </a:extLst>
          </p:cNvPr>
          <p:cNvSpPr>
            <a:spLocks noGrp="1"/>
          </p:cNvSpPr>
          <p:nvPr>
            <p:ph type="title"/>
          </p:nvPr>
        </p:nvSpPr>
        <p:spPr/>
        <p:txBody>
          <a:bodyPr vert="horz" lIns="91440" tIns="45720" rIns="91440" bIns="45720" rtlCol="0" anchor="ctr">
            <a:noAutofit/>
          </a:bodyPr>
          <a:lstStyle/>
          <a:p>
            <a:pPr algn="ctr"/>
            <a:r>
              <a:rPr lang="en-AU" sz="4000" b="1" dirty="0"/>
              <a:t>Preview ODBC Connection</a:t>
            </a:r>
          </a:p>
        </p:txBody>
      </p:sp>
      <p:pic>
        <p:nvPicPr>
          <p:cNvPr id="4" name="Picture 3">
            <a:extLst>
              <a:ext uri="{FF2B5EF4-FFF2-40B4-BE49-F238E27FC236}">
                <a16:creationId xmlns:a16="http://schemas.microsoft.com/office/drawing/2014/main" id="{B38F6F54-7C97-47F3-8165-070B698CD418}"/>
              </a:ext>
            </a:extLst>
          </p:cNvPr>
          <p:cNvPicPr>
            <a:picLocks noChangeAspect="1"/>
          </p:cNvPicPr>
          <p:nvPr/>
        </p:nvPicPr>
        <p:blipFill>
          <a:blip r:embed="rId3"/>
          <a:stretch>
            <a:fillRect/>
          </a:stretch>
        </p:blipFill>
        <p:spPr>
          <a:xfrm>
            <a:off x="1302661" y="1070178"/>
            <a:ext cx="9894277" cy="4507766"/>
          </a:xfrm>
          <a:prstGeom prst="rect">
            <a:avLst/>
          </a:prstGeom>
        </p:spPr>
      </p:pic>
    </p:spTree>
    <p:extLst>
      <p:ext uri="{BB962C8B-B14F-4D97-AF65-F5344CB8AC3E}">
        <p14:creationId xmlns:p14="http://schemas.microsoft.com/office/powerpoint/2010/main" val="103695045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AE9AA1-8C98-4B2B-B25A-68913FE16F0C}"/>
              </a:ext>
            </a:extLst>
          </p:cNvPr>
          <p:cNvSpPr>
            <a:spLocks noGrp="1"/>
          </p:cNvSpPr>
          <p:nvPr>
            <p:ph type="title"/>
          </p:nvPr>
        </p:nvSpPr>
        <p:spPr/>
        <p:txBody>
          <a:bodyPr vert="horz" lIns="91440" tIns="45720" rIns="91440" bIns="45720" rtlCol="0" anchor="ctr">
            <a:noAutofit/>
          </a:bodyPr>
          <a:lstStyle/>
          <a:p>
            <a:pPr algn="ctr"/>
            <a:r>
              <a:rPr lang="en-AU" sz="4000" b="1" dirty="0"/>
              <a:t>New ODBC connection</a:t>
            </a:r>
          </a:p>
        </p:txBody>
      </p:sp>
      <p:pic>
        <p:nvPicPr>
          <p:cNvPr id="4" name="Picture 3">
            <a:extLst>
              <a:ext uri="{FF2B5EF4-FFF2-40B4-BE49-F238E27FC236}">
                <a16:creationId xmlns:a16="http://schemas.microsoft.com/office/drawing/2014/main" id="{83F426F0-DDA6-4F99-B5FF-C553710C32AA}"/>
              </a:ext>
            </a:extLst>
          </p:cNvPr>
          <p:cNvPicPr>
            <a:picLocks noChangeAspect="1"/>
          </p:cNvPicPr>
          <p:nvPr/>
        </p:nvPicPr>
        <p:blipFill>
          <a:blip r:embed="rId3"/>
          <a:stretch>
            <a:fillRect/>
          </a:stretch>
        </p:blipFill>
        <p:spPr>
          <a:xfrm>
            <a:off x="838200" y="866421"/>
            <a:ext cx="10515601" cy="3821007"/>
          </a:xfrm>
          <a:prstGeom prst="rect">
            <a:avLst/>
          </a:prstGeom>
        </p:spPr>
      </p:pic>
      <p:sp>
        <p:nvSpPr>
          <p:cNvPr id="5" name="Oval 4">
            <a:extLst>
              <a:ext uri="{FF2B5EF4-FFF2-40B4-BE49-F238E27FC236}">
                <a16:creationId xmlns:a16="http://schemas.microsoft.com/office/drawing/2014/main" id="{85A352AF-600C-480B-90F4-66DB25BFD1EB}"/>
              </a:ext>
            </a:extLst>
          </p:cNvPr>
          <p:cNvSpPr/>
          <p:nvPr/>
        </p:nvSpPr>
        <p:spPr>
          <a:xfrm>
            <a:off x="4951857" y="3261946"/>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1</a:t>
            </a:r>
          </a:p>
        </p:txBody>
      </p:sp>
      <p:sp>
        <p:nvSpPr>
          <p:cNvPr id="6" name="Oval 5">
            <a:extLst>
              <a:ext uri="{FF2B5EF4-FFF2-40B4-BE49-F238E27FC236}">
                <a16:creationId xmlns:a16="http://schemas.microsoft.com/office/drawing/2014/main" id="{653CD995-C3C8-4C57-9740-4C2E248EFC9F}"/>
              </a:ext>
            </a:extLst>
          </p:cNvPr>
          <p:cNvSpPr/>
          <p:nvPr/>
        </p:nvSpPr>
        <p:spPr>
          <a:xfrm>
            <a:off x="3657594" y="4327329"/>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2</a:t>
            </a:r>
          </a:p>
        </p:txBody>
      </p:sp>
      <p:sp>
        <p:nvSpPr>
          <p:cNvPr id="7" name="Oval 6">
            <a:extLst>
              <a:ext uri="{FF2B5EF4-FFF2-40B4-BE49-F238E27FC236}">
                <a16:creationId xmlns:a16="http://schemas.microsoft.com/office/drawing/2014/main" id="{70F4B122-79EB-4B2B-A304-56A8449CCA47}"/>
              </a:ext>
            </a:extLst>
          </p:cNvPr>
          <p:cNvSpPr/>
          <p:nvPr/>
        </p:nvSpPr>
        <p:spPr>
          <a:xfrm>
            <a:off x="5713675" y="4327329"/>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3</a:t>
            </a:r>
          </a:p>
        </p:txBody>
      </p:sp>
      <p:sp>
        <p:nvSpPr>
          <p:cNvPr id="2" name="TextBox 1">
            <a:extLst>
              <a:ext uri="{FF2B5EF4-FFF2-40B4-BE49-F238E27FC236}">
                <a16:creationId xmlns:a16="http://schemas.microsoft.com/office/drawing/2014/main" id="{284B6105-75FF-458D-AF6A-F4DCB39CC948}"/>
              </a:ext>
            </a:extLst>
          </p:cNvPr>
          <p:cNvSpPr txBox="1"/>
          <p:nvPr/>
        </p:nvSpPr>
        <p:spPr>
          <a:xfrm>
            <a:off x="573206" y="4804012"/>
            <a:ext cx="11300346" cy="923330"/>
          </a:xfrm>
          <a:prstGeom prst="rect">
            <a:avLst/>
          </a:prstGeom>
          <a:noFill/>
        </p:spPr>
        <p:txBody>
          <a:bodyPr wrap="square" rtlCol="0">
            <a:spAutoFit/>
          </a:bodyPr>
          <a:lstStyle/>
          <a:p>
            <a:pPr marL="342900" indent="-342900">
              <a:buAutoNum type="arabicPeriod"/>
            </a:pPr>
            <a:r>
              <a:rPr lang="en-AU" dirty="0"/>
              <a:t>Provides list of available system DSN’s for use by CoreBIS</a:t>
            </a:r>
          </a:p>
          <a:p>
            <a:pPr marL="342900" indent="-342900">
              <a:buAutoNum type="arabicPeriod"/>
            </a:pPr>
            <a:r>
              <a:rPr lang="en-AU" dirty="0"/>
              <a:t>User name credentials to gain access to the ODBC</a:t>
            </a:r>
          </a:p>
          <a:p>
            <a:pPr marL="342900" indent="-342900">
              <a:buAutoNum type="arabicPeriod"/>
            </a:pPr>
            <a:r>
              <a:rPr lang="en-AU" dirty="0"/>
              <a:t>Password required to access the nominates DSN (NOTE: not required for integrated login)</a:t>
            </a:r>
          </a:p>
        </p:txBody>
      </p:sp>
    </p:spTree>
    <p:extLst>
      <p:ext uri="{BB962C8B-B14F-4D97-AF65-F5344CB8AC3E}">
        <p14:creationId xmlns:p14="http://schemas.microsoft.com/office/powerpoint/2010/main" val="277021566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76E3C7-0DB5-41BD-BAA2-04327AA059E2}"/>
              </a:ext>
            </a:extLst>
          </p:cNvPr>
          <p:cNvSpPr>
            <a:spLocks noGrp="1"/>
          </p:cNvSpPr>
          <p:nvPr>
            <p:ph type="title"/>
          </p:nvPr>
        </p:nvSpPr>
        <p:spPr/>
        <p:txBody>
          <a:bodyPr vert="horz" lIns="91440" tIns="45720" rIns="91440" bIns="45720" rtlCol="0" anchor="ctr">
            <a:noAutofit/>
          </a:bodyPr>
          <a:lstStyle/>
          <a:p>
            <a:pPr algn="ctr"/>
            <a:r>
              <a:rPr lang="en-AU" sz="4000" b="1" dirty="0"/>
              <a:t>2. Dimension Update -  Text File</a:t>
            </a:r>
          </a:p>
        </p:txBody>
      </p:sp>
      <p:pic>
        <p:nvPicPr>
          <p:cNvPr id="4" name="Picture 3">
            <a:extLst>
              <a:ext uri="{FF2B5EF4-FFF2-40B4-BE49-F238E27FC236}">
                <a16:creationId xmlns:a16="http://schemas.microsoft.com/office/drawing/2014/main" id="{5DC35743-36A2-4715-BA4E-FCC7469A7FB4}"/>
              </a:ext>
            </a:extLst>
          </p:cNvPr>
          <p:cNvPicPr>
            <a:picLocks noChangeAspect="1"/>
          </p:cNvPicPr>
          <p:nvPr/>
        </p:nvPicPr>
        <p:blipFill>
          <a:blip r:embed="rId3"/>
          <a:stretch>
            <a:fillRect/>
          </a:stretch>
        </p:blipFill>
        <p:spPr>
          <a:xfrm>
            <a:off x="311266" y="1033973"/>
            <a:ext cx="8439413" cy="4031886"/>
          </a:xfrm>
          <a:prstGeom prst="rect">
            <a:avLst/>
          </a:prstGeom>
        </p:spPr>
      </p:pic>
      <p:sp>
        <p:nvSpPr>
          <p:cNvPr id="5" name="Oval 4">
            <a:extLst>
              <a:ext uri="{FF2B5EF4-FFF2-40B4-BE49-F238E27FC236}">
                <a16:creationId xmlns:a16="http://schemas.microsoft.com/office/drawing/2014/main" id="{86CE60BB-6C44-4747-AA02-799687A2C586}"/>
              </a:ext>
            </a:extLst>
          </p:cNvPr>
          <p:cNvSpPr/>
          <p:nvPr/>
        </p:nvSpPr>
        <p:spPr>
          <a:xfrm>
            <a:off x="4360989" y="3324813"/>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1</a:t>
            </a:r>
          </a:p>
        </p:txBody>
      </p:sp>
      <p:sp>
        <p:nvSpPr>
          <p:cNvPr id="6" name="Oval 5">
            <a:extLst>
              <a:ext uri="{FF2B5EF4-FFF2-40B4-BE49-F238E27FC236}">
                <a16:creationId xmlns:a16="http://schemas.microsoft.com/office/drawing/2014/main" id="{3F124B37-7D56-4AF0-975B-700E169FA85C}"/>
              </a:ext>
            </a:extLst>
          </p:cNvPr>
          <p:cNvSpPr/>
          <p:nvPr/>
        </p:nvSpPr>
        <p:spPr>
          <a:xfrm>
            <a:off x="3282458" y="3547337"/>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2</a:t>
            </a:r>
          </a:p>
        </p:txBody>
      </p:sp>
      <p:sp>
        <p:nvSpPr>
          <p:cNvPr id="7" name="Oval 6">
            <a:extLst>
              <a:ext uri="{FF2B5EF4-FFF2-40B4-BE49-F238E27FC236}">
                <a16:creationId xmlns:a16="http://schemas.microsoft.com/office/drawing/2014/main" id="{448C80DE-0FF9-4F14-A26C-845334493EEC}"/>
              </a:ext>
            </a:extLst>
          </p:cNvPr>
          <p:cNvSpPr/>
          <p:nvPr/>
        </p:nvSpPr>
        <p:spPr>
          <a:xfrm>
            <a:off x="3593723" y="3954905"/>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3</a:t>
            </a:r>
          </a:p>
        </p:txBody>
      </p:sp>
      <p:sp>
        <p:nvSpPr>
          <p:cNvPr id="8" name="Oval 7">
            <a:extLst>
              <a:ext uri="{FF2B5EF4-FFF2-40B4-BE49-F238E27FC236}">
                <a16:creationId xmlns:a16="http://schemas.microsoft.com/office/drawing/2014/main" id="{1F296283-203F-4F14-A367-87308BBE8D2B}"/>
              </a:ext>
            </a:extLst>
          </p:cNvPr>
          <p:cNvSpPr/>
          <p:nvPr/>
        </p:nvSpPr>
        <p:spPr>
          <a:xfrm>
            <a:off x="4021020" y="4160167"/>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4</a:t>
            </a:r>
          </a:p>
        </p:txBody>
      </p:sp>
      <p:sp>
        <p:nvSpPr>
          <p:cNvPr id="9" name="Oval 8">
            <a:extLst>
              <a:ext uri="{FF2B5EF4-FFF2-40B4-BE49-F238E27FC236}">
                <a16:creationId xmlns:a16="http://schemas.microsoft.com/office/drawing/2014/main" id="{5B682ABF-EB8F-4938-9CDB-3430371B0E65}"/>
              </a:ext>
            </a:extLst>
          </p:cNvPr>
          <p:cNvSpPr/>
          <p:nvPr/>
        </p:nvSpPr>
        <p:spPr>
          <a:xfrm>
            <a:off x="4448915" y="4613013"/>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5</a:t>
            </a:r>
          </a:p>
        </p:txBody>
      </p:sp>
      <p:sp>
        <p:nvSpPr>
          <p:cNvPr id="10" name="TextBox 9">
            <a:extLst>
              <a:ext uri="{FF2B5EF4-FFF2-40B4-BE49-F238E27FC236}">
                <a16:creationId xmlns:a16="http://schemas.microsoft.com/office/drawing/2014/main" id="{18736357-DAE2-4A05-AB5C-2AB9F47525D1}"/>
              </a:ext>
            </a:extLst>
          </p:cNvPr>
          <p:cNvSpPr txBox="1"/>
          <p:nvPr/>
        </p:nvSpPr>
        <p:spPr>
          <a:xfrm>
            <a:off x="8991600" y="1033973"/>
            <a:ext cx="2889134" cy="4524315"/>
          </a:xfrm>
          <a:prstGeom prst="rect">
            <a:avLst/>
          </a:prstGeom>
          <a:noFill/>
        </p:spPr>
        <p:txBody>
          <a:bodyPr wrap="square" rtlCol="0">
            <a:spAutoFit/>
          </a:bodyPr>
          <a:lstStyle/>
          <a:p>
            <a:pPr marL="342900" indent="-342900">
              <a:buFont typeface="+mj-lt"/>
              <a:buAutoNum type="arabicPeriod"/>
            </a:pPr>
            <a:r>
              <a:rPr lang="en-AU" dirty="0"/>
              <a:t>Specify file location (NOTE if no file folder is specified it will revert to the default created upon setup)</a:t>
            </a:r>
          </a:p>
          <a:p>
            <a:pPr marL="342900" indent="-342900">
              <a:buFont typeface="+mj-lt"/>
              <a:buAutoNum type="arabicPeriod"/>
            </a:pPr>
            <a:r>
              <a:rPr lang="en-AU" dirty="0"/>
              <a:t>Specify your file name</a:t>
            </a:r>
          </a:p>
          <a:p>
            <a:pPr marL="342900" indent="-342900">
              <a:buFont typeface="+mj-lt"/>
              <a:buAutoNum type="arabicPeriod"/>
            </a:pPr>
            <a:r>
              <a:rPr lang="en-AU" dirty="0"/>
              <a:t>Automatically updated</a:t>
            </a:r>
          </a:p>
          <a:p>
            <a:pPr marL="342900" indent="-342900">
              <a:buFont typeface="+mj-lt"/>
              <a:buAutoNum type="arabicPeriod"/>
            </a:pPr>
            <a:r>
              <a:rPr lang="en-AU" dirty="0"/>
              <a:t>Stipulate via the drop down how often you would like this file to be updated into CoreBIS</a:t>
            </a:r>
          </a:p>
          <a:p>
            <a:pPr marL="342900" indent="-342900">
              <a:buFont typeface="+mj-lt"/>
              <a:buAutoNum type="arabicPeriod"/>
            </a:pPr>
            <a:r>
              <a:rPr lang="en-AU" dirty="0"/>
              <a:t>Select calendar icon and nominate the date for which you would like this to start</a:t>
            </a:r>
          </a:p>
          <a:p>
            <a:endParaRPr lang="en-AU" dirty="0"/>
          </a:p>
        </p:txBody>
      </p:sp>
    </p:spTree>
    <p:extLst>
      <p:ext uri="{BB962C8B-B14F-4D97-AF65-F5344CB8AC3E}">
        <p14:creationId xmlns:p14="http://schemas.microsoft.com/office/powerpoint/2010/main" val="212853101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CFE82D-E836-4993-9AAF-A63275191685}"/>
              </a:ext>
            </a:extLst>
          </p:cNvPr>
          <p:cNvSpPr>
            <a:spLocks noGrp="1"/>
          </p:cNvSpPr>
          <p:nvPr>
            <p:ph type="title"/>
          </p:nvPr>
        </p:nvSpPr>
        <p:spPr/>
        <p:txBody>
          <a:bodyPr vert="horz" lIns="91440" tIns="45720" rIns="91440" bIns="45720" rtlCol="0" anchor="ctr">
            <a:noAutofit/>
          </a:bodyPr>
          <a:lstStyle/>
          <a:p>
            <a:pPr algn="ctr"/>
            <a:r>
              <a:rPr lang="en-AU" sz="4000" b="1" dirty="0"/>
              <a:t>2. Preview updated Text dimension</a:t>
            </a:r>
          </a:p>
        </p:txBody>
      </p:sp>
      <p:pic>
        <p:nvPicPr>
          <p:cNvPr id="4" name="Picture 3">
            <a:extLst>
              <a:ext uri="{FF2B5EF4-FFF2-40B4-BE49-F238E27FC236}">
                <a16:creationId xmlns:a16="http://schemas.microsoft.com/office/drawing/2014/main" id="{2DA12E1C-D2F9-4361-AFF4-08D58A5D7B35}"/>
              </a:ext>
            </a:extLst>
          </p:cNvPr>
          <p:cNvPicPr>
            <a:picLocks noChangeAspect="1"/>
          </p:cNvPicPr>
          <p:nvPr/>
        </p:nvPicPr>
        <p:blipFill>
          <a:blip r:embed="rId3"/>
          <a:stretch>
            <a:fillRect/>
          </a:stretch>
        </p:blipFill>
        <p:spPr>
          <a:xfrm>
            <a:off x="275245" y="863858"/>
            <a:ext cx="9245112" cy="5130279"/>
          </a:xfrm>
          <a:prstGeom prst="rect">
            <a:avLst/>
          </a:prstGeom>
        </p:spPr>
      </p:pic>
      <p:sp>
        <p:nvSpPr>
          <p:cNvPr id="5" name="Oval 4">
            <a:extLst>
              <a:ext uri="{FF2B5EF4-FFF2-40B4-BE49-F238E27FC236}">
                <a16:creationId xmlns:a16="http://schemas.microsoft.com/office/drawing/2014/main" id="{B6687825-81A8-4EC5-BA93-06CFCF4ABA47}"/>
              </a:ext>
            </a:extLst>
          </p:cNvPr>
          <p:cNvSpPr/>
          <p:nvPr/>
        </p:nvSpPr>
        <p:spPr>
          <a:xfrm>
            <a:off x="6599222" y="2737960"/>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1</a:t>
            </a:r>
          </a:p>
        </p:txBody>
      </p:sp>
      <p:sp>
        <p:nvSpPr>
          <p:cNvPr id="6" name="Oval 5">
            <a:extLst>
              <a:ext uri="{FF2B5EF4-FFF2-40B4-BE49-F238E27FC236}">
                <a16:creationId xmlns:a16="http://schemas.microsoft.com/office/drawing/2014/main" id="{8B0A91EF-3707-42DA-98F1-13886328C00A}"/>
              </a:ext>
            </a:extLst>
          </p:cNvPr>
          <p:cNvSpPr/>
          <p:nvPr/>
        </p:nvSpPr>
        <p:spPr>
          <a:xfrm>
            <a:off x="6599222" y="3198392"/>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2</a:t>
            </a:r>
          </a:p>
        </p:txBody>
      </p:sp>
      <p:sp>
        <p:nvSpPr>
          <p:cNvPr id="7" name="Oval 6">
            <a:extLst>
              <a:ext uri="{FF2B5EF4-FFF2-40B4-BE49-F238E27FC236}">
                <a16:creationId xmlns:a16="http://schemas.microsoft.com/office/drawing/2014/main" id="{CD903F8D-62C0-4E05-9D40-3456E383DCD0}"/>
              </a:ext>
            </a:extLst>
          </p:cNvPr>
          <p:cNvSpPr/>
          <p:nvPr/>
        </p:nvSpPr>
        <p:spPr>
          <a:xfrm>
            <a:off x="987000" y="3428998"/>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3</a:t>
            </a:r>
          </a:p>
        </p:txBody>
      </p:sp>
      <p:sp>
        <p:nvSpPr>
          <p:cNvPr id="8" name="Oval 7">
            <a:extLst>
              <a:ext uri="{FF2B5EF4-FFF2-40B4-BE49-F238E27FC236}">
                <a16:creationId xmlns:a16="http://schemas.microsoft.com/office/drawing/2014/main" id="{8CB297F6-1D6A-40F6-9782-6AE627E543BE}"/>
              </a:ext>
            </a:extLst>
          </p:cNvPr>
          <p:cNvSpPr/>
          <p:nvPr/>
        </p:nvSpPr>
        <p:spPr>
          <a:xfrm>
            <a:off x="1831870" y="4412906"/>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4</a:t>
            </a:r>
          </a:p>
        </p:txBody>
      </p:sp>
      <p:sp>
        <p:nvSpPr>
          <p:cNvPr id="9" name="Oval 8">
            <a:extLst>
              <a:ext uri="{FF2B5EF4-FFF2-40B4-BE49-F238E27FC236}">
                <a16:creationId xmlns:a16="http://schemas.microsoft.com/office/drawing/2014/main" id="{B24B7438-17ED-458E-8422-0FB5875BB0FB}"/>
              </a:ext>
            </a:extLst>
          </p:cNvPr>
          <p:cNvSpPr/>
          <p:nvPr/>
        </p:nvSpPr>
        <p:spPr>
          <a:xfrm>
            <a:off x="4270004" y="4412906"/>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5</a:t>
            </a:r>
          </a:p>
        </p:txBody>
      </p:sp>
      <p:sp>
        <p:nvSpPr>
          <p:cNvPr id="2" name="TextBox 1">
            <a:extLst>
              <a:ext uri="{FF2B5EF4-FFF2-40B4-BE49-F238E27FC236}">
                <a16:creationId xmlns:a16="http://schemas.microsoft.com/office/drawing/2014/main" id="{A0786ADF-3284-4ACD-8C85-6F128EB84951}"/>
              </a:ext>
            </a:extLst>
          </p:cNvPr>
          <p:cNvSpPr txBox="1"/>
          <p:nvPr/>
        </p:nvSpPr>
        <p:spPr>
          <a:xfrm>
            <a:off x="9689910" y="996287"/>
            <a:ext cx="2374711" cy="4801314"/>
          </a:xfrm>
          <a:prstGeom prst="rect">
            <a:avLst/>
          </a:prstGeom>
          <a:noFill/>
        </p:spPr>
        <p:txBody>
          <a:bodyPr wrap="square" rtlCol="0">
            <a:spAutoFit/>
          </a:bodyPr>
          <a:lstStyle/>
          <a:p>
            <a:pPr marL="342900" indent="-342900">
              <a:buAutoNum type="arabicPeriod"/>
            </a:pPr>
            <a:r>
              <a:rPr lang="en-AU" dirty="0"/>
              <a:t>Parsed from prior screen</a:t>
            </a:r>
          </a:p>
          <a:p>
            <a:pPr marL="342900" indent="-342900">
              <a:buAutoNum type="arabicPeriod"/>
            </a:pPr>
            <a:r>
              <a:rPr lang="en-AU" dirty="0"/>
              <a:t>Default</a:t>
            </a:r>
          </a:p>
          <a:p>
            <a:pPr marL="342900" indent="-342900">
              <a:buAutoNum type="arabicPeriod"/>
            </a:pPr>
            <a:r>
              <a:rPr lang="en-AU" dirty="0"/>
              <a:t>Automatically created NOTE: record number does not need to be part of the source file, this is created automatically by CoreBIS</a:t>
            </a:r>
          </a:p>
          <a:p>
            <a:pPr marL="342900" indent="-342900">
              <a:buAutoNum type="arabicPeriod"/>
            </a:pPr>
            <a:r>
              <a:rPr lang="en-AU" dirty="0"/>
              <a:t>Element reference e.g. 55465 (for GL account number)</a:t>
            </a:r>
          </a:p>
          <a:p>
            <a:pPr marL="342900" indent="-342900">
              <a:buAutoNum type="arabicPeriod"/>
            </a:pPr>
            <a:r>
              <a:rPr lang="en-AU" dirty="0"/>
              <a:t>Element Name e.g. staff salaries</a:t>
            </a:r>
          </a:p>
        </p:txBody>
      </p:sp>
    </p:spTree>
    <p:extLst>
      <p:ext uri="{BB962C8B-B14F-4D97-AF65-F5344CB8AC3E}">
        <p14:creationId xmlns:p14="http://schemas.microsoft.com/office/powerpoint/2010/main" val="294566426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BF71EE-6C4E-482A-AED4-F8587991C808}"/>
              </a:ext>
            </a:extLst>
          </p:cNvPr>
          <p:cNvSpPr>
            <a:spLocks noGrp="1"/>
          </p:cNvSpPr>
          <p:nvPr>
            <p:ph type="title"/>
          </p:nvPr>
        </p:nvSpPr>
        <p:spPr>
          <a:xfrm>
            <a:off x="320822" y="0"/>
            <a:ext cx="11032978" cy="737534"/>
          </a:xfrm>
        </p:spPr>
        <p:txBody>
          <a:bodyPr vert="horz" lIns="91440" tIns="45720" rIns="91440" bIns="45720" rtlCol="0" anchor="ctr">
            <a:noAutofit/>
          </a:bodyPr>
          <a:lstStyle/>
          <a:p>
            <a:pPr algn="ctr"/>
            <a:r>
              <a:rPr lang="en-AU" sz="4000" b="1" dirty="0"/>
              <a:t>3. Dimension update: Manual update</a:t>
            </a:r>
          </a:p>
        </p:txBody>
      </p:sp>
      <p:pic>
        <p:nvPicPr>
          <p:cNvPr id="4" name="Picture 3">
            <a:extLst>
              <a:ext uri="{FF2B5EF4-FFF2-40B4-BE49-F238E27FC236}">
                <a16:creationId xmlns:a16="http://schemas.microsoft.com/office/drawing/2014/main" id="{CC974303-1E64-42E1-9DF7-A88F71D7E692}"/>
              </a:ext>
            </a:extLst>
          </p:cNvPr>
          <p:cNvPicPr>
            <a:picLocks noChangeAspect="1"/>
          </p:cNvPicPr>
          <p:nvPr/>
        </p:nvPicPr>
        <p:blipFill>
          <a:blip r:embed="rId3"/>
          <a:stretch>
            <a:fillRect/>
          </a:stretch>
        </p:blipFill>
        <p:spPr>
          <a:xfrm>
            <a:off x="320822" y="880250"/>
            <a:ext cx="10682950" cy="3797257"/>
          </a:xfrm>
          <a:prstGeom prst="rect">
            <a:avLst/>
          </a:prstGeom>
        </p:spPr>
      </p:pic>
      <p:sp>
        <p:nvSpPr>
          <p:cNvPr id="5" name="Oval 4">
            <a:extLst>
              <a:ext uri="{FF2B5EF4-FFF2-40B4-BE49-F238E27FC236}">
                <a16:creationId xmlns:a16="http://schemas.microsoft.com/office/drawing/2014/main" id="{F547F7E4-F386-4F79-97FB-873CB0FDF7AB}"/>
              </a:ext>
            </a:extLst>
          </p:cNvPr>
          <p:cNvSpPr/>
          <p:nvPr/>
        </p:nvSpPr>
        <p:spPr>
          <a:xfrm>
            <a:off x="1547448" y="3467567"/>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1</a:t>
            </a:r>
          </a:p>
        </p:txBody>
      </p:sp>
      <p:sp>
        <p:nvSpPr>
          <p:cNvPr id="6" name="Oval 5">
            <a:extLst>
              <a:ext uri="{FF2B5EF4-FFF2-40B4-BE49-F238E27FC236}">
                <a16:creationId xmlns:a16="http://schemas.microsoft.com/office/drawing/2014/main" id="{4DAF56EA-502C-412F-BBE0-3CFFEF21208C}"/>
              </a:ext>
            </a:extLst>
          </p:cNvPr>
          <p:cNvSpPr/>
          <p:nvPr/>
        </p:nvSpPr>
        <p:spPr>
          <a:xfrm>
            <a:off x="7432433" y="3133459"/>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4</a:t>
            </a:r>
          </a:p>
        </p:txBody>
      </p:sp>
      <p:sp>
        <p:nvSpPr>
          <p:cNvPr id="2" name="TextBox 1">
            <a:extLst>
              <a:ext uri="{FF2B5EF4-FFF2-40B4-BE49-F238E27FC236}">
                <a16:creationId xmlns:a16="http://schemas.microsoft.com/office/drawing/2014/main" id="{772603EC-19BD-4E40-8BA6-D1DBB33BA821}"/>
              </a:ext>
            </a:extLst>
          </p:cNvPr>
          <p:cNvSpPr txBox="1"/>
          <p:nvPr/>
        </p:nvSpPr>
        <p:spPr>
          <a:xfrm>
            <a:off x="416169" y="4820223"/>
            <a:ext cx="11682046" cy="1200329"/>
          </a:xfrm>
          <a:prstGeom prst="rect">
            <a:avLst/>
          </a:prstGeom>
          <a:noFill/>
        </p:spPr>
        <p:txBody>
          <a:bodyPr wrap="square" rtlCol="0">
            <a:spAutoFit/>
          </a:bodyPr>
          <a:lstStyle/>
          <a:p>
            <a:pPr marL="342900" indent="-342900">
              <a:buAutoNum type="arabicPeriod"/>
            </a:pPr>
            <a:r>
              <a:rPr lang="en-AU" dirty="0"/>
              <a:t>Update the element reference</a:t>
            </a:r>
          </a:p>
          <a:p>
            <a:pPr marL="342900" indent="-342900">
              <a:buAutoNum type="arabicPeriod"/>
            </a:pPr>
            <a:r>
              <a:rPr lang="en-AU" dirty="0"/>
              <a:t>Element name</a:t>
            </a:r>
          </a:p>
          <a:p>
            <a:pPr marL="342900" indent="-342900">
              <a:buAutoNum type="arabicPeriod"/>
            </a:pPr>
            <a:r>
              <a:rPr lang="en-AU" dirty="0"/>
              <a:t>Data type of element being Numeric or Text</a:t>
            </a:r>
          </a:p>
          <a:p>
            <a:pPr marL="342900" indent="-342900">
              <a:buAutoNum type="arabicPeriod"/>
            </a:pPr>
            <a:r>
              <a:rPr lang="en-AU" dirty="0"/>
              <a:t>Note there is no preview button for manual updates given it is representative of what you see in the dimension already</a:t>
            </a:r>
          </a:p>
        </p:txBody>
      </p:sp>
      <p:sp>
        <p:nvSpPr>
          <p:cNvPr id="7" name="Oval 6">
            <a:extLst>
              <a:ext uri="{FF2B5EF4-FFF2-40B4-BE49-F238E27FC236}">
                <a16:creationId xmlns:a16="http://schemas.microsoft.com/office/drawing/2014/main" id="{5EC3C347-9597-4F83-AAA4-18EF8113E975}"/>
              </a:ext>
            </a:extLst>
          </p:cNvPr>
          <p:cNvSpPr/>
          <p:nvPr/>
        </p:nvSpPr>
        <p:spPr>
          <a:xfrm>
            <a:off x="2889743" y="3634621"/>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2</a:t>
            </a:r>
          </a:p>
        </p:txBody>
      </p:sp>
      <p:sp>
        <p:nvSpPr>
          <p:cNvPr id="8" name="Oval 7">
            <a:extLst>
              <a:ext uri="{FF2B5EF4-FFF2-40B4-BE49-F238E27FC236}">
                <a16:creationId xmlns:a16="http://schemas.microsoft.com/office/drawing/2014/main" id="{416E3221-2C23-4D12-A6F8-B1F9D2B03CAC}"/>
              </a:ext>
            </a:extLst>
          </p:cNvPr>
          <p:cNvSpPr/>
          <p:nvPr/>
        </p:nvSpPr>
        <p:spPr>
          <a:xfrm>
            <a:off x="5040926" y="3558888"/>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3</a:t>
            </a:r>
          </a:p>
        </p:txBody>
      </p:sp>
    </p:spTree>
    <p:extLst>
      <p:ext uri="{BB962C8B-B14F-4D97-AF65-F5344CB8AC3E}">
        <p14:creationId xmlns:p14="http://schemas.microsoft.com/office/powerpoint/2010/main" val="344337334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1B5199B-DAA1-4314-9CA2-70ECDF99C38E}"/>
              </a:ext>
            </a:extLst>
          </p:cNvPr>
          <p:cNvPicPr>
            <a:picLocks noChangeAspect="1"/>
          </p:cNvPicPr>
          <p:nvPr/>
        </p:nvPicPr>
        <p:blipFill>
          <a:blip r:embed="rId3"/>
          <a:stretch>
            <a:fillRect/>
          </a:stretch>
        </p:blipFill>
        <p:spPr>
          <a:xfrm>
            <a:off x="416169" y="935254"/>
            <a:ext cx="9682251" cy="3687248"/>
          </a:xfrm>
          <a:prstGeom prst="rect">
            <a:avLst/>
          </a:prstGeom>
        </p:spPr>
      </p:pic>
      <p:sp>
        <p:nvSpPr>
          <p:cNvPr id="3" name="Title 2">
            <a:extLst>
              <a:ext uri="{FF2B5EF4-FFF2-40B4-BE49-F238E27FC236}">
                <a16:creationId xmlns:a16="http://schemas.microsoft.com/office/drawing/2014/main" id="{13BF71EE-6C4E-482A-AED4-F8587991C808}"/>
              </a:ext>
            </a:extLst>
          </p:cNvPr>
          <p:cNvSpPr>
            <a:spLocks noGrp="1"/>
          </p:cNvSpPr>
          <p:nvPr>
            <p:ph type="title"/>
          </p:nvPr>
        </p:nvSpPr>
        <p:spPr>
          <a:xfrm>
            <a:off x="416169" y="0"/>
            <a:ext cx="10937631" cy="737534"/>
          </a:xfrm>
        </p:spPr>
        <p:txBody>
          <a:bodyPr vert="horz" lIns="91440" tIns="45720" rIns="91440" bIns="45720" rtlCol="0" anchor="ctr">
            <a:noAutofit/>
          </a:bodyPr>
          <a:lstStyle/>
          <a:p>
            <a:pPr algn="ctr"/>
            <a:r>
              <a:rPr lang="en-AU" sz="4000" b="1" dirty="0"/>
              <a:t>3. Dimension update: Manual update</a:t>
            </a:r>
          </a:p>
        </p:txBody>
      </p:sp>
      <p:sp>
        <p:nvSpPr>
          <p:cNvPr id="5" name="Oval 4">
            <a:extLst>
              <a:ext uri="{FF2B5EF4-FFF2-40B4-BE49-F238E27FC236}">
                <a16:creationId xmlns:a16="http://schemas.microsoft.com/office/drawing/2014/main" id="{F547F7E4-F386-4F79-97FB-873CB0FDF7AB}"/>
              </a:ext>
            </a:extLst>
          </p:cNvPr>
          <p:cNvSpPr/>
          <p:nvPr/>
        </p:nvSpPr>
        <p:spPr>
          <a:xfrm>
            <a:off x="1618276" y="3634621"/>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1</a:t>
            </a:r>
          </a:p>
        </p:txBody>
      </p:sp>
      <p:sp>
        <p:nvSpPr>
          <p:cNvPr id="6" name="Oval 5">
            <a:extLst>
              <a:ext uri="{FF2B5EF4-FFF2-40B4-BE49-F238E27FC236}">
                <a16:creationId xmlns:a16="http://schemas.microsoft.com/office/drawing/2014/main" id="{4DAF56EA-502C-412F-BBE0-3CFFEF21208C}"/>
              </a:ext>
            </a:extLst>
          </p:cNvPr>
          <p:cNvSpPr/>
          <p:nvPr/>
        </p:nvSpPr>
        <p:spPr>
          <a:xfrm>
            <a:off x="8243681" y="3300513"/>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4</a:t>
            </a:r>
          </a:p>
        </p:txBody>
      </p:sp>
      <p:sp>
        <p:nvSpPr>
          <p:cNvPr id="2" name="TextBox 1">
            <a:extLst>
              <a:ext uri="{FF2B5EF4-FFF2-40B4-BE49-F238E27FC236}">
                <a16:creationId xmlns:a16="http://schemas.microsoft.com/office/drawing/2014/main" id="{772603EC-19BD-4E40-8BA6-D1DBB33BA821}"/>
              </a:ext>
            </a:extLst>
          </p:cNvPr>
          <p:cNvSpPr txBox="1"/>
          <p:nvPr/>
        </p:nvSpPr>
        <p:spPr>
          <a:xfrm>
            <a:off x="416169" y="4679655"/>
            <a:ext cx="11682046" cy="1477328"/>
          </a:xfrm>
          <a:prstGeom prst="rect">
            <a:avLst/>
          </a:prstGeom>
          <a:noFill/>
        </p:spPr>
        <p:txBody>
          <a:bodyPr wrap="square" rtlCol="0">
            <a:spAutoFit/>
          </a:bodyPr>
          <a:lstStyle/>
          <a:p>
            <a:pPr marL="342900" indent="-342900">
              <a:buAutoNum type="arabicPeriod"/>
            </a:pPr>
            <a:r>
              <a:rPr lang="en-AU" dirty="0"/>
              <a:t>Update the element reference</a:t>
            </a:r>
          </a:p>
          <a:p>
            <a:pPr marL="342900" indent="-342900">
              <a:buAutoNum type="arabicPeriod"/>
            </a:pPr>
            <a:r>
              <a:rPr lang="en-AU" dirty="0"/>
              <a:t>Element name</a:t>
            </a:r>
          </a:p>
          <a:p>
            <a:pPr marL="342900" indent="-342900">
              <a:buAutoNum type="arabicPeriod"/>
            </a:pPr>
            <a:r>
              <a:rPr lang="en-AU" dirty="0"/>
              <a:t>Data type of element being Numeric or Text</a:t>
            </a:r>
          </a:p>
          <a:p>
            <a:pPr marL="342900" indent="-342900">
              <a:buAutoNum type="arabicPeriod"/>
            </a:pPr>
            <a:r>
              <a:rPr lang="en-AU" dirty="0"/>
              <a:t>This screen provides a mechanism to update elements, however if you would like to see a list of all elements already within the dimension then this button provides this option</a:t>
            </a:r>
          </a:p>
        </p:txBody>
      </p:sp>
      <p:sp>
        <p:nvSpPr>
          <p:cNvPr id="7" name="Oval 6">
            <a:extLst>
              <a:ext uri="{FF2B5EF4-FFF2-40B4-BE49-F238E27FC236}">
                <a16:creationId xmlns:a16="http://schemas.microsoft.com/office/drawing/2014/main" id="{5EC3C347-9597-4F83-AAA4-18EF8113E975}"/>
              </a:ext>
            </a:extLst>
          </p:cNvPr>
          <p:cNvSpPr/>
          <p:nvPr/>
        </p:nvSpPr>
        <p:spPr>
          <a:xfrm>
            <a:off x="3268383" y="3634621"/>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2</a:t>
            </a:r>
          </a:p>
        </p:txBody>
      </p:sp>
      <p:sp>
        <p:nvSpPr>
          <p:cNvPr id="8" name="Oval 7">
            <a:extLst>
              <a:ext uri="{FF2B5EF4-FFF2-40B4-BE49-F238E27FC236}">
                <a16:creationId xmlns:a16="http://schemas.microsoft.com/office/drawing/2014/main" id="{416E3221-2C23-4D12-A6F8-B1F9D2B03CAC}"/>
              </a:ext>
            </a:extLst>
          </p:cNvPr>
          <p:cNvSpPr/>
          <p:nvPr/>
        </p:nvSpPr>
        <p:spPr>
          <a:xfrm>
            <a:off x="5773356" y="3634621"/>
            <a:ext cx="339969" cy="334108"/>
          </a:xfrm>
          <a:prstGeom prst="ellipse">
            <a:avLst/>
          </a:prstGeom>
          <a:noFill/>
          <a:ln w="28575">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3</a:t>
            </a:r>
          </a:p>
        </p:txBody>
      </p:sp>
      <p:sp>
        <p:nvSpPr>
          <p:cNvPr id="10" name="TextBox 9">
            <a:extLst>
              <a:ext uri="{FF2B5EF4-FFF2-40B4-BE49-F238E27FC236}">
                <a16:creationId xmlns:a16="http://schemas.microsoft.com/office/drawing/2014/main" id="{3DBAAD44-9B11-4B63-9FCF-FA6E709F9E0C}"/>
              </a:ext>
            </a:extLst>
          </p:cNvPr>
          <p:cNvSpPr txBox="1"/>
          <p:nvPr/>
        </p:nvSpPr>
        <p:spPr>
          <a:xfrm>
            <a:off x="10304059" y="1296537"/>
            <a:ext cx="1471771" cy="3693319"/>
          </a:xfrm>
          <a:prstGeom prst="rect">
            <a:avLst/>
          </a:prstGeom>
          <a:noFill/>
        </p:spPr>
        <p:txBody>
          <a:bodyPr wrap="square" rtlCol="0">
            <a:spAutoFit/>
          </a:bodyPr>
          <a:lstStyle/>
          <a:p>
            <a:r>
              <a:rPr lang="en-AU" dirty="0"/>
              <a:t>NOTE: there is no</a:t>
            </a:r>
          </a:p>
          <a:p>
            <a:r>
              <a:rPr lang="en-AU" dirty="0"/>
              <a:t>preview button for manual updates given it is representative of what you see in the dimension already</a:t>
            </a:r>
          </a:p>
          <a:p>
            <a:endParaRPr lang="en-AU" dirty="0"/>
          </a:p>
        </p:txBody>
      </p:sp>
    </p:spTree>
    <p:extLst>
      <p:ext uri="{BB962C8B-B14F-4D97-AF65-F5344CB8AC3E}">
        <p14:creationId xmlns:p14="http://schemas.microsoft.com/office/powerpoint/2010/main" val="247406883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243387-AAB5-4206-98B7-A5374DF1EAF9}"/>
              </a:ext>
            </a:extLst>
          </p:cNvPr>
          <p:cNvSpPr>
            <a:spLocks noGrp="1"/>
          </p:cNvSpPr>
          <p:nvPr>
            <p:ph type="title"/>
          </p:nvPr>
        </p:nvSpPr>
        <p:spPr>
          <a:xfrm>
            <a:off x="0" y="0"/>
            <a:ext cx="11869644" cy="737534"/>
          </a:xfrm>
        </p:spPr>
        <p:txBody>
          <a:bodyPr vert="horz" lIns="91440" tIns="45720" rIns="91440" bIns="45720" rtlCol="0" anchor="ctr">
            <a:noAutofit/>
          </a:bodyPr>
          <a:lstStyle/>
          <a:p>
            <a:pPr algn="ctr"/>
            <a:r>
              <a:rPr lang="en-AU" sz="4000" b="1" dirty="0"/>
              <a:t>4. Dimension Update – Custom Process</a:t>
            </a:r>
          </a:p>
        </p:txBody>
      </p:sp>
      <p:pic>
        <p:nvPicPr>
          <p:cNvPr id="4" name="Picture 3">
            <a:extLst>
              <a:ext uri="{FF2B5EF4-FFF2-40B4-BE49-F238E27FC236}">
                <a16:creationId xmlns:a16="http://schemas.microsoft.com/office/drawing/2014/main" id="{271A55EC-8CD9-40E9-89C5-03529D9B8B6D}"/>
              </a:ext>
            </a:extLst>
          </p:cNvPr>
          <p:cNvPicPr>
            <a:picLocks noChangeAspect="1"/>
          </p:cNvPicPr>
          <p:nvPr/>
        </p:nvPicPr>
        <p:blipFill>
          <a:blip r:embed="rId2"/>
          <a:stretch>
            <a:fillRect/>
          </a:stretch>
        </p:blipFill>
        <p:spPr>
          <a:xfrm>
            <a:off x="161177" y="984739"/>
            <a:ext cx="11869645" cy="4374272"/>
          </a:xfrm>
          <a:prstGeom prst="rect">
            <a:avLst/>
          </a:prstGeom>
        </p:spPr>
      </p:pic>
      <p:sp>
        <p:nvSpPr>
          <p:cNvPr id="2" name="TextBox 1">
            <a:extLst>
              <a:ext uri="{FF2B5EF4-FFF2-40B4-BE49-F238E27FC236}">
                <a16:creationId xmlns:a16="http://schemas.microsoft.com/office/drawing/2014/main" id="{DCA8556C-A6A6-4D49-A10F-1592EC6CD5B6}"/>
              </a:ext>
            </a:extLst>
          </p:cNvPr>
          <p:cNvSpPr txBox="1"/>
          <p:nvPr/>
        </p:nvSpPr>
        <p:spPr>
          <a:xfrm>
            <a:off x="9539784" y="3248167"/>
            <a:ext cx="2210937" cy="1754326"/>
          </a:xfrm>
          <a:prstGeom prst="rect">
            <a:avLst/>
          </a:prstGeom>
          <a:noFill/>
        </p:spPr>
        <p:txBody>
          <a:bodyPr wrap="square" rtlCol="0">
            <a:spAutoFit/>
          </a:bodyPr>
          <a:lstStyle/>
          <a:p>
            <a:r>
              <a:rPr lang="en-AU" dirty="0"/>
              <a:t>These custom processes will be developed the administrators of the system (be it Cortell or Client).</a:t>
            </a:r>
          </a:p>
        </p:txBody>
      </p:sp>
    </p:spTree>
    <p:extLst>
      <p:ext uri="{BB962C8B-B14F-4D97-AF65-F5344CB8AC3E}">
        <p14:creationId xmlns:p14="http://schemas.microsoft.com/office/powerpoint/2010/main" val="366766645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752E50-A7CB-428E-90AF-4531447CC135}"/>
              </a:ext>
            </a:extLst>
          </p:cNvPr>
          <p:cNvSpPr>
            <a:spLocks noGrp="1"/>
          </p:cNvSpPr>
          <p:nvPr>
            <p:ph type="title"/>
          </p:nvPr>
        </p:nvSpPr>
        <p:spPr/>
        <p:txBody>
          <a:bodyPr vert="horz" lIns="91440" tIns="45720" rIns="91440" bIns="45720" rtlCol="0" anchor="ctr">
            <a:noAutofit/>
          </a:bodyPr>
          <a:lstStyle/>
          <a:p>
            <a:pPr algn="ctr"/>
            <a:r>
              <a:rPr lang="en-AU" sz="4000" b="1" dirty="0"/>
              <a:t>Preview Custom Process</a:t>
            </a:r>
          </a:p>
        </p:txBody>
      </p:sp>
      <p:pic>
        <p:nvPicPr>
          <p:cNvPr id="4" name="Picture 3">
            <a:extLst>
              <a:ext uri="{FF2B5EF4-FFF2-40B4-BE49-F238E27FC236}">
                <a16:creationId xmlns:a16="http://schemas.microsoft.com/office/drawing/2014/main" id="{FCF94CA1-E572-430E-A478-150C977B2E65}"/>
              </a:ext>
            </a:extLst>
          </p:cNvPr>
          <p:cNvPicPr>
            <a:picLocks noChangeAspect="1"/>
          </p:cNvPicPr>
          <p:nvPr/>
        </p:nvPicPr>
        <p:blipFill>
          <a:blip r:embed="rId3"/>
          <a:stretch>
            <a:fillRect/>
          </a:stretch>
        </p:blipFill>
        <p:spPr>
          <a:xfrm>
            <a:off x="242887" y="781050"/>
            <a:ext cx="11706225" cy="5295900"/>
          </a:xfrm>
          <a:prstGeom prst="rect">
            <a:avLst/>
          </a:prstGeom>
        </p:spPr>
      </p:pic>
    </p:spTree>
    <p:extLst>
      <p:ext uri="{BB962C8B-B14F-4D97-AF65-F5344CB8AC3E}">
        <p14:creationId xmlns:p14="http://schemas.microsoft.com/office/powerpoint/2010/main" val="252039832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3881</TotalTime>
  <Words>9405</Words>
  <Application>Microsoft Office PowerPoint</Application>
  <PresentationFormat>Widescreen</PresentationFormat>
  <Paragraphs>1460</Paragraphs>
  <Slides>164</Slides>
  <Notes>110</Notes>
  <HiddenSlides>6</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164</vt:i4>
      </vt:variant>
    </vt:vector>
  </HeadingPairs>
  <TitlesOfParts>
    <vt:vector size="170" baseType="lpstr">
      <vt:lpstr>Arial</vt:lpstr>
      <vt:lpstr>Calibri</vt:lpstr>
      <vt:lpstr>Courier New</vt:lpstr>
      <vt:lpstr>Verdana</vt:lpstr>
      <vt:lpstr>Wingdings</vt:lpstr>
      <vt:lpstr>Office Theme</vt:lpstr>
      <vt:lpstr>CoreBIS Training Overview</vt:lpstr>
      <vt:lpstr>PowerPoint Presentation</vt:lpstr>
      <vt:lpstr>APRA Components</vt:lpstr>
      <vt:lpstr>Standard Business Reporting (SBR)</vt:lpstr>
      <vt:lpstr>SBR – What is it?</vt:lpstr>
      <vt:lpstr>SBR Gateway</vt:lpstr>
      <vt:lpstr>Taxonomy</vt:lpstr>
      <vt:lpstr>Plain English Taxonomy</vt:lpstr>
      <vt:lpstr>Concept + Dimensions = Reporting attribute</vt:lpstr>
      <vt:lpstr>PET continued</vt:lpstr>
      <vt:lpstr>Form Variants</vt:lpstr>
      <vt:lpstr>Form Versions</vt:lpstr>
      <vt:lpstr>Changes in Forms</vt:lpstr>
      <vt:lpstr>Validation rules</vt:lpstr>
      <vt:lpstr>Derivation Rules</vt:lpstr>
      <vt:lpstr>CoreBIS Introduction</vt:lpstr>
      <vt:lpstr>Architecture Diagram</vt:lpstr>
      <vt:lpstr>Version Integrity</vt:lpstr>
      <vt:lpstr>Data Flow</vt:lpstr>
      <vt:lpstr>Base Layer</vt:lpstr>
      <vt:lpstr>Tagging / Tagged</vt:lpstr>
      <vt:lpstr>Tagging pre-requisites</vt:lpstr>
      <vt:lpstr>Mapping</vt:lpstr>
      <vt:lpstr>CoreBIS Navigation</vt:lpstr>
      <vt:lpstr>CoreBIS Components - Workflow</vt:lpstr>
      <vt:lpstr>CoreBIS Components - Reporting</vt:lpstr>
      <vt:lpstr>CoreBIS Components - Control</vt:lpstr>
      <vt:lpstr>CoreBIS native menu options</vt:lpstr>
      <vt:lpstr>CoreBIS buttons</vt:lpstr>
      <vt:lpstr>Delivery Process</vt:lpstr>
      <vt:lpstr>Period End Process</vt:lpstr>
      <vt:lpstr>Dashboard</vt:lpstr>
      <vt:lpstr>Workflow Task Detail – 2 Separate workflows!</vt:lpstr>
      <vt:lpstr>Workflow Task Detail</vt:lpstr>
      <vt:lpstr>Approval Process</vt:lpstr>
      <vt:lpstr>DATA WORKFLOW</vt:lpstr>
      <vt:lpstr>Data Workflow – Task Detail</vt:lpstr>
      <vt:lpstr>Data Workflow - Open Task</vt:lpstr>
      <vt:lpstr>Data Workflow – Reconciliation Report</vt:lpstr>
      <vt:lpstr>Data Workflow – Reconciliation Report Variances</vt:lpstr>
      <vt:lpstr>Data Workflow - Data Load Logs</vt:lpstr>
      <vt:lpstr>Data Workflow – Data logs – Error log</vt:lpstr>
      <vt:lpstr>Data Workflow – changes in Tagging</vt:lpstr>
      <vt:lpstr>Tagging Version Compare </vt:lpstr>
      <vt:lpstr>Tagging Comparison Detail</vt:lpstr>
      <vt:lpstr>Data Workflow – New Elements Reporting</vt:lpstr>
      <vt:lpstr>Data Workflow – New Elements Reporting: Drill</vt:lpstr>
      <vt:lpstr>Data Workflow - CoreBUILD</vt:lpstr>
      <vt:lpstr>Form Workflow</vt:lpstr>
      <vt:lpstr>Form Workflow – Open Task</vt:lpstr>
      <vt:lpstr>Form PET and Data Quality tabs</vt:lpstr>
      <vt:lpstr>Form PET</vt:lpstr>
      <vt:lpstr>Form EFS Data Quality Benchmarks</vt:lpstr>
      <vt:lpstr>Form EFS Data Quality Benchmark Report</vt:lpstr>
      <vt:lpstr>Form Workflow - Trend analysis</vt:lpstr>
      <vt:lpstr>Form Workflow – Data source drill</vt:lpstr>
      <vt:lpstr>Derivation rules</vt:lpstr>
      <vt:lpstr>Drill Down to source data</vt:lpstr>
      <vt:lpstr>Form Workflow – Manual adjustments</vt:lpstr>
      <vt:lpstr>Bulk Adjustments</vt:lpstr>
      <vt:lpstr>Attribute Calculations</vt:lpstr>
      <vt:lpstr>Data Lineage Report</vt:lpstr>
      <vt:lpstr>Movement Reporting</vt:lpstr>
      <vt:lpstr>Movement Reporting – scenario’s</vt:lpstr>
      <vt:lpstr>Manual Adjustments</vt:lpstr>
      <vt:lpstr>Validation Reporting</vt:lpstr>
      <vt:lpstr>Validation Reporting – Drill to values</vt:lpstr>
      <vt:lpstr>Custom Reporting</vt:lpstr>
      <vt:lpstr>APS330</vt:lpstr>
      <vt:lpstr>Market Share</vt:lpstr>
      <vt:lpstr>Market Share</vt:lpstr>
      <vt:lpstr>Market Share</vt:lpstr>
      <vt:lpstr>Market Share</vt:lpstr>
      <vt:lpstr>Monthly market share - summary</vt:lpstr>
      <vt:lpstr>Monthly Industry Statistics – by Account</vt:lpstr>
      <vt:lpstr>PowerPoint Presentation</vt:lpstr>
      <vt:lpstr>Data Quality Benchmark</vt:lpstr>
      <vt:lpstr>Data Quality Benchmark</vt:lpstr>
      <vt:lpstr>CoreBUILD</vt:lpstr>
      <vt:lpstr>CoreBUILD Process Flow</vt:lpstr>
      <vt:lpstr>Business or Base Dimensions</vt:lpstr>
      <vt:lpstr>SBR Dimensions</vt:lpstr>
      <vt:lpstr>Tagging</vt:lpstr>
      <vt:lpstr>Create Base Cube</vt:lpstr>
      <vt:lpstr>Create Tagged Cube</vt:lpstr>
      <vt:lpstr>Dimensions</vt:lpstr>
      <vt:lpstr>Dimensions</vt:lpstr>
      <vt:lpstr>Business v SBR Dimensions</vt:lpstr>
      <vt:lpstr>Creating a business dimension</vt:lpstr>
      <vt:lpstr>Dimension Element updates</vt:lpstr>
      <vt:lpstr>1. ODBC connections</vt:lpstr>
      <vt:lpstr>Preview ODBC Connection</vt:lpstr>
      <vt:lpstr>New ODBC connection</vt:lpstr>
      <vt:lpstr>2. Dimension Update -  Text File</vt:lpstr>
      <vt:lpstr>2. Preview updated Text dimension</vt:lpstr>
      <vt:lpstr>3. Dimension update: Manual update</vt:lpstr>
      <vt:lpstr>3. Dimension update: Manual update</vt:lpstr>
      <vt:lpstr>4. Dimension Update – Custom Process</vt:lpstr>
      <vt:lpstr>Preview Custom Process</vt:lpstr>
      <vt:lpstr>Creating an SBR Dimension</vt:lpstr>
      <vt:lpstr>Creating an SBR Dimension</vt:lpstr>
      <vt:lpstr>System Dimensions</vt:lpstr>
      <vt:lpstr>Cubes</vt:lpstr>
      <vt:lpstr>Entity</vt:lpstr>
      <vt:lpstr>Types of Cubes</vt:lpstr>
      <vt:lpstr>Cubes</vt:lpstr>
      <vt:lpstr>Cubes</vt:lpstr>
      <vt:lpstr>Create a new Base Cube</vt:lpstr>
      <vt:lpstr>Creating a measure</vt:lpstr>
      <vt:lpstr>Edit Source on Base Cube</vt:lpstr>
      <vt:lpstr>Preview of Base Cube</vt:lpstr>
      <vt:lpstr>Base Cubes – load details</vt:lpstr>
      <vt:lpstr>Create new Tagged Cube</vt:lpstr>
      <vt:lpstr>Tagged Cube – auto update</vt:lpstr>
      <vt:lpstr>Data load for Tagged Cube</vt:lpstr>
      <vt:lpstr>Tagged Load Detail</vt:lpstr>
      <vt:lpstr>Entity</vt:lpstr>
      <vt:lpstr>Entity Data makeup</vt:lpstr>
      <vt:lpstr>Entities</vt:lpstr>
      <vt:lpstr>Tagging</vt:lpstr>
      <vt:lpstr>Tagging</vt:lpstr>
      <vt:lpstr>PowerPoint Presentation</vt:lpstr>
      <vt:lpstr>Create new Tagging Version</vt:lpstr>
      <vt:lpstr>Tagging (from bullet point 8 previous slide)</vt:lpstr>
      <vt:lpstr>Save a new version</vt:lpstr>
      <vt:lpstr>Tagging</vt:lpstr>
      <vt:lpstr>Tagging versions report</vt:lpstr>
      <vt:lpstr>Tagging</vt:lpstr>
      <vt:lpstr>Tagging Versions Compare</vt:lpstr>
      <vt:lpstr>Tagging comparison</vt:lpstr>
      <vt:lpstr>PowerPoint Presentation</vt:lpstr>
      <vt:lpstr>Mapping</vt:lpstr>
      <vt:lpstr>Updating SBR Measure</vt:lpstr>
      <vt:lpstr>Copy paste manual update</vt:lpstr>
      <vt:lpstr>Mapping Versions</vt:lpstr>
      <vt:lpstr>Mapping by Concept</vt:lpstr>
      <vt:lpstr>Mapping Attribute Detail</vt:lpstr>
      <vt:lpstr>Mapping by Form</vt:lpstr>
      <vt:lpstr>Table Mapping</vt:lpstr>
      <vt:lpstr>Table Mapping</vt:lpstr>
      <vt:lpstr>Identify Table</vt:lpstr>
      <vt:lpstr>Table Mapping</vt:lpstr>
      <vt:lpstr>Table Mapping</vt:lpstr>
      <vt:lpstr>Workflow</vt:lpstr>
      <vt:lpstr>Training steps…</vt:lpstr>
      <vt:lpstr>Workflow Administration</vt:lpstr>
      <vt:lpstr>Workflow - Manage Versions</vt:lpstr>
      <vt:lpstr>Data Selection</vt:lpstr>
      <vt:lpstr>Data User Assignments</vt:lpstr>
      <vt:lpstr>Form Selection</vt:lpstr>
      <vt:lpstr>Form User Assignments</vt:lpstr>
      <vt:lpstr>Email Setup</vt:lpstr>
      <vt:lpstr>Email setup</vt:lpstr>
      <vt:lpstr>New Email setup</vt:lpstr>
      <vt:lpstr>Workflow Generation</vt:lpstr>
      <vt:lpstr>Security</vt:lpstr>
      <vt:lpstr>Security</vt:lpstr>
      <vt:lpstr>Setting up a new user</vt:lpstr>
      <vt:lpstr>Setting up a new Group</vt:lpstr>
      <vt:lpstr>Security Assignments</vt:lpstr>
      <vt:lpstr>Assigning Entities</vt:lpstr>
      <vt:lpstr>Security by Form</vt:lpstr>
      <vt:lpstr>Security by Data Source</vt:lpstr>
      <vt:lpstr>APRA Return Management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Notes</dc:title>
  <dc:creator>James Corner</dc:creator>
  <cp:lastModifiedBy>James Corner</cp:lastModifiedBy>
  <cp:revision>81</cp:revision>
  <dcterms:created xsi:type="dcterms:W3CDTF">2018-11-28T01:36:48Z</dcterms:created>
  <dcterms:modified xsi:type="dcterms:W3CDTF">2019-04-11T04:23:00Z</dcterms:modified>
</cp:coreProperties>
</file>