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50"/>
  </p:notesMasterIdLst>
  <p:sldIdLst>
    <p:sldId id="433" r:id="rId2"/>
    <p:sldId id="434" r:id="rId3"/>
    <p:sldId id="438" r:id="rId4"/>
    <p:sldId id="439" r:id="rId5"/>
    <p:sldId id="495" r:id="rId6"/>
    <p:sldId id="443" r:id="rId7"/>
    <p:sldId id="493" r:id="rId8"/>
    <p:sldId id="487" r:id="rId9"/>
    <p:sldId id="490" r:id="rId10"/>
    <p:sldId id="492" r:id="rId11"/>
    <p:sldId id="486" r:id="rId12"/>
    <p:sldId id="446" r:id="rId13"/>
    <p:sldId id="447" r:id="rId14"/>
    <p:sldId id="445" r:id="rId15"/>
    <p:sldId id="484" r:id="rId16"/>
    <p:sldId id="488" r:id="rId17"/>
    <p:sldId id="489" r:id="rId18"/>
    <p:sldId id="448" r:id="rId19"/>
    <p:sldId id="449" r:id="rId20"/>
    <p:sldId id="451" r:id="rId21"/>
    <p:sldId id="452" r:id="rId22"/>
    <p:sldId id="453" r:id="rId23"/>
    <p:sldId id="455" r:id="rId24"/>
    <p:sldId id="454" r:id="rId25"/>
    <p:sldId id="456" r:id="rId26"/>
    <p:sldId id="457" r:id="rId27"/>
    <p:sldId id="458" r:id="rId28"/>
    <p:sldId id="460" r:id="rId29"/>
    <p:sldId id="459" r:id="rId30"/>
    <p:sldId id="461" r:id="rId31"/>
    <p:sldId id="485" r:id="rId32"/>
    <p:sldId id="462" r:id="rId33"/>
    <p:sldId id="463" r:id="rId34"/>
    <p:sldId id="464" r:id="rId35"/>
    <p:sldId id="465" r:id="rId36"/>
    <p:sldId id="467" r:id="rId37"/>
    <p:sldId id="466" r:id="rId38"/>
    <p:sldId id="468" r:id="rId39"/>
    <p:sldId id="469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7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7" autoAdjust="0"/>
    <p:restoredTop sz="87719" autoAdjust="0"/>
  </p:normalViewPr>
  <p:slideViewPr>
    <p:cSldViewPr snapToGrid="0">
      <p:cViewPr varScale="1">
        <p:scale>
          <a:sx n="100" d="100"/>
          <a:sy n="100" d="100"/>
        </p:scale>
        <p:origin x="1248" y="108"/>
      </p:cViewPr>
      <p:guideLst>
        <p:guide pos="7"/>
        <p:guide orient="horz" pos="11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8-4D4B-AD33-E3588D5F06FE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88-4D4B-AD33-E3588D5F06FE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88-4D4B-AD33-E3588D5F06FE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88-4D4B-AD33-E3588D5F06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88-4D4B-AD33-E3588D5F0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66EB-1C15-4BD5-A043-169EC4A35F17}" type="datetimeFigureOut">
              <a:rPr lang="en-AU" smtClean="0"/>
              <a:t>30/11/2018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A965-0301-43DC-9E53-CF8626AB3A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35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5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dirty="0"/>
              <a:t>You can use Undo to revert data entry changes by storing a collection of data</a:t>
            </a:r>
          </a:p>
          <a:p>
            <a:r>
              <a:rPr lang="en-AU" sz="1000" dirty="0"/>
              <a:t>maintenance actions. </a:t>
            </a:r>
          </a:p>
          <a:p>
            <a:r>
              <a:rPr lang="en-AU" sz="1000" dirty="0"/>
              <a:t>You can use Redo to restore the change that was undone.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99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09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10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“save” button allows you to save a view.</a:t>
            </a:r>
          </a:p>
          <a:p>
            <a:r>
              <a:rPr lang="en-AU" dirty="0"/>
              <a:t>You can overwrite the current view or create a new one.</a:t>
            </a:r>
          </a:p>
          <a:p>
            <a:r>
              <a:rPr lang="en-AU" dirty="0"/>
              <a:t>View can be saved as “private or “public”. Only Administrator can save “public” views.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78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17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91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957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44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213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1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375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579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66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533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548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747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606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817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321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53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99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939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851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767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9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411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292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905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163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288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528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38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3587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4552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633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6031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225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5241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54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57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57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9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46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965-0301-43DC-9E53-CF8626AB3AC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6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9963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AA16-D6C3-4EB0-B55A-46C7BED051C2}" type="datetime1">
              <a:rPr lang="en-AU" smtClean="0"/>
              <a:t>30/11/2018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082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889D-42CF-4131-BE20-283EE3A5A6FE}" type="datetime1">
              <a:rPr lang="en-AU" smtClean="0"/>
              <a:t>30/11/2018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90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4E36-D822-420C-A3E7-5AE8B5FD9B1F}" type="datetime1">
              <a:rPr lang="en-AU" smtClean="0"/>
              <a:t>30/11/2018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55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5C0A-5AD0-4681-9276-BB2E198A79D3}" type="datetimeFigureOut">
              <a:rPr lang="en-AU" smtClean="0"/>
              <a:t>30/11/2018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7055-59F7-4A98-9CC5-86E47A7713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71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5C0A-5AD0-4681-9276-BB2E198A79D3}" type="datetimeFigureOut">
              <a:rPr lang="en-AU" smtClean="0"/>
              <a:t>30/11/2018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7055-59F7-4A98-9CC5-86E47A7713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5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7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1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5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6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7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Administrative Tasks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4E36-D822-420C-A3E7-5AE8B5FD9B1F}" type="datetime1">
              <a:rPr lang="en-AU" smtClean="0"/>
              <a:t>30/11/2018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905164" y="1976582"/>
            <a:ext cx="4562763" cy="2318327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1320799" y="2320137"/>
            <a:ext cx="3731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Attendance Sheet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Toilets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Breaks and Lunch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Emergency Exits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Mobile Phones</a:t>
            </a:r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925122" y="2057678"/>
            <a:ext cx="5641267" cy="3035924"/>
            <a:chOff x="6259857" y="2057678"/>
            <a:chExt cx="5641267" cy="303592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678" y="2658611"/>
              <a:ext cx="3137612" cy="24166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578" y="2057678"/>
              <a:ext cx="1728216" cy="12984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857" y="3723117"/>
              <a:ext cx="1370485" cy="13704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895">
              <a:off x="9246354" y="2304986"/>
              <a:ext cx="2654770" cy="1332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226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5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5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5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4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7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5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9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1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8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44" y="365125"/>
            <a:ext cx="81672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44" y="1825625"/>
            <a:ext cx="816725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FE91-DF64-402B-A76A-4DEF6799D284}" type="datetime1">
              <a:rPr lang="en-AU" smtClean="0"/>
              <a:t>30/11/2018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159328" y="498764"/>
            <a:ext cx="253769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Attendance Sheet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Toilets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Breaks and Lunch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Emergency Exits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Mobile Phones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Xx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661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4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83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4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4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9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7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1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9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565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4D92-09C0-4688-90E8-110AFACB85B5}" type="datetime1">
              <a:rPr lang="en-AU" smtClean="0"/>
              <a:t>30/11/2018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677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4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4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33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8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6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5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4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1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3D1D-AC95-40CF-9D3D-D2DCE1AF936D}" type="datetime1">
              <a:rPr lang="en-AU" smtClean="0"/>
              <a:t>30/11/2018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410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0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3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1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rtell australi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1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0C5-0900-49F7-84F5-4DF7BA459EA4}" type="datetime1">
              <a:rPr lang="en-AU" smtClean="0"/>
              <a:t>30/11/2018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00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8DA-07FE-45DF-9C6E-0D6E49510A3D}" type="datetime1">
              <a:rPr lang="en-AU" smtClean="0"/>
              <a:t>30/11/2018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3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D-7A7D-49ED-A3C0-EE63B3852FB9}" type="datetime1">
              <a:rPr lang="en-AU" smtClean="0"/>
              <a:t>30/11/2018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58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E9F3-8721-45CF-9A19-5D2C0AD4DAF5}" type="datetime1">
              <a:rPr lang="en-AU" smtClean="0"/>
              <a:t>30/11/2018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11" name="Chart 10"/>
          <p:cNvGraphicFramePr/>
          <p:nvPr userDrawn="1">
            <p:extLst/>
          </p:nvPr>
        </p:nvGraphicFramePr>
        <p:xfrm>
          <a:off x="5417910" y="1273629"/>
          <a:ext cx="5470979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1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4E36-D822-420C-A3E7-5AE8B5FD9B1F}" type="datetime1">
              <a:rPr lang="en-AU" smtClean="0"/>
              <a:t>30/11/2018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332D-F05B-4F04-95E4-6C80AA4B522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8" b="23194"/>
          <a:stretch/>
        </p:blipFill>
        <p:spPr>
          <a:xfrm>
            <a:off x="0" y="5490000"/>
            <a:ext cx="12192000" cy="1368000"/>
          </a:xfrm>
          <a:prstGeom prst="rect">
            <a:avLst/>
          </a:prstGeom>
          <a:blipFill dpi="0" rotWithShape="1">
            <a:blip r:embed="rId58">
              <a:alphaModFix amt="79000"/>
            </a:blip>
            <a:srcRect/>
            <a:stretch>
              <a:fillRect/>
            </a:stretch>
          </a:blipFill>
        </p:spPr>
      </p:pic>
      <p:sp>
        <p:nvSpPr>
          <p:cNvPr id="10" name="Rectangle 9"/>
          <p:cNvSpPr/>
          <p:nvPr userDrawn="1"/>
        </p:nvSpPr>
        <p:spPr>
          <a:xfrm>
            <a:off x="0" y="5490000"/>
            <a:ext cx="12192000" cy="136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68" y="6175586"/>
            <a:ext cx="1440732" cy="4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42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86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7" r:id="rId48"/>
    <p:sldLayoutId id="2147483778" r:id="rId49"/>
    <p:sldLayoutId id="2147483779" r:id="rId50"/>
    <p:sldLayoutId id="2147483780" r:id="rId51"/>
    <p:sldLayoutId id="2147483781" r:id="rId52"/>
    <p:sldLayoutId id="2147483782" r:id="rId53"/>
    <p:sldLayoutId id="2147483783" r:id="rId54"/>
    <p:sldLayoutId id="2147483784" r:id="rId5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Calibri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3B9D6A-8DA3-4F88-A729-B948C291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77" y="633828"/>
            <a:ext cx="2828789" cy="5066215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00230" y="2751438"/>
            <a:ext cx="6498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 End User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4D63A-2EE6-42A2-B90D-DC48E963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02" y="99448"/>
            <a:ext cx="2816596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067641" y="400593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Cube Viewer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4648" y="1414564"/>
            <a:ext cx="7694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 the Server Explorer Window, double-click the cube name or expand the Views and double-click a View.</a:t>
            </a:r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56" y="811448"/>
            <a:ext cx="3324925" cy="3458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418" y="3080956"/>
            <a:ext cx="7603139" cy="2390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10667" y="4609428"/>
            <a:ext cx="2100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Server Explorer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67641" y="5568195"/>
            <a:ext cx="1156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Cube Viewer</a:t>
            </a:r>
          </a:p>
        </p:txBody>
      </p:sp>
    </p:spTree>
    <p:extLst>
      <p:ext uri="{BB962C8B-B14F-4D97-AF65-F5344CB8AC3E}">
        <p14:creationId xmlns:p14="http://schemas.microsoft.com/office/powerpoint/2010/main" val="18012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436F5-39C9-46AE-8EDE-3C42CA0E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87" y="2513550"/>
            <a:ext cx="8644469" cy="3875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E2BB1B-3120-4392-AF5E-A2DA7C8B6255}"/>
              </a:ext>
            </a:extLst>
          </p:cNvPr>
          <p:cNvCxnSpPr/>
          <p:nvPr/>
        </p:nvCxnSpPr>
        <p:spPr>
          <a:xfrm flipV="1">
            <a:off x="1853739" y="1828800"/>
            <a:ext cx="0" cy="68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EFACF5-81A8-476D-AA90-656937AA1E2E}"/>
              </a:ext>
            </a:extLst>
          </p:cNvPr>
          <p:cNvSpPr txBox="1"/>
          <p:nvPr/>
        </p:nvSpPr>
        <p:spPr>
          <a:xfrm>
            <a:off x="985060" y="1521023"/>
            <a:ext cx="117624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Commit 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60EBCD-4BB7-44F6-92A4-FF8CC5A51ED2}"/>
              </a:ext>
            </a:extLst>
          </p:cNvPr>
          <p:cNvCxnSpPr/>
          <p:nvPr/>
        </p:nvCxnSpPr>
        <p:spPr>
          <a:xfrm>
            <a:off x="2161309" y="2901142"/>
            <a:ext cx="0" cy="93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A07EE9-8AA1-465B-8682-7BFEE979682F}"/>
              </a:ext>
            </a:extLst>
          </p:cNvPr>
          <p:cNvSpPr txBox="1"/>
          <p:nvPr/>
        </p:nvSpPr>
        <p:spPr>
          <a:xfrm>
            <a:off x="1653987" y="3829316"/>
            <a:ext cx="9312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Save View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272585-EFA7-448B-B42D-9DB6CE61AF7B}"/>
              </a:ext>
            </a:extLst>
          </p:cNvPr>
          <p:cNvCxnSpPr/>
          <p:nvPr/>
        </p:nvCxnSpPr>
        <p:spPr>
          <a:xfrm flipV="1">
            <a:off x="2419004" y="1130531"/>
            <a:ext cx="0" cy="138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2950AF-B778-4B2B-A506-F70E6A317170}"/>
              </a:ext>
            </a:extLst>
          </p:cNvPr>
          <p:cNvSpPr txBox="1"/>
          <p:nvPr/>
        </p:nvSpPr>
        <p:spPr>
          <a:xfrm>
            <a:off x="1799645" y="773083"/>
            <a:ext cx="12387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Reload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E15724-0ED2-41B1-9F1F-48D6D0FE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791" y="1778858"/>
            <a:ext cx="164606" cy="7681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CF63CF-00A5-4AAC-872A-567B53AA6502}"/>
              </a:ext>
            </a:extLst>
          </p:cNvPr>
          <p:cNvSpPr txBox="1"/>
          <p:nvPr/>
        </p:nvSpPr>
        <p:spPr>
          <a:xfrm>
            <a:off x="3094805" y="1557124"/>
            <a:ext cx="117624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Select 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29F13-1084-431F-B9FA-79DE2C9EC4FF}"/>
              </a:ext>
            </a:extLst>
          </p:cNvPr>
          <p:cNvSpPr txBox="1"/>
          <p:nvPr/>
        </p:nvSpPr>
        <p:spPr>
          <a:xfrm>
            <a:off x="6096000" y="803290"/>
            <a:ext cx="117624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Supress Zero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42D9A5-BE72-4A2F-ABE6-7850680E20E6}"/>
              </a:ext>
            </a:extLst>
          </p:cNvPr>
          <p:cNvSpPr txBox="1"/>
          <p:nvPr/>
        </p:nvSpPr>
        <p:spPr>
          <a:xfrm>
            <a:off x="5236362" y="1528933"/>
            <a:ext cx="9767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Snapshot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D9A9C-0C89-4792-8C5F-F14993FC67CB}"/>
              </a:ext>
            </a:extLst>
          </p:cNvPr>
          <p:cNvSpPr txBox="1"/>
          <p:nvPr/>
        </p:nvSpPr>
        <p:spPr>
          <a:xfrm>
            <a:off x="4281746" y="806141"/>
            <a:ext cx="15066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Auto Recalculate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8EDD1-8CA5-4C74-A334-64591868B219}"/>
              </a:ext>
            </a:extLst>
          </p:cNvPr>
          <p:cNvSpPr txBox="1"/>
          <p:nvPr/>
        </p:nvSpPr>
        <p:spPr>
          <a:xfrm>
            <a:off x="4216634" y="3869326"/>
            <a:ext cx="11097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Recalculate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185011-2080-4C83-9380-4F892171B5D5}"/>
              </a:ext>
            </a:extLst>
          </p:cNvPr>
          <p:cNvSpPr txBox="1"/>
          <p:nvPr/>
        </p:nvSpPr>
        <p:spPr>
          <a:xfrm>
            <a:off x="5236362" y="3387656"/>
            <a:ext cx="5201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Slice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5780A4-0198-4814-82FA-14D2B396F517}"/>
              </a:ext>
            </a:extLst>
          </p:cNvPr>
          <p:cNvSpPr txBox="1"/>
          <p:nvPr/>
        </p:nvSpPr>
        <p:spPr>
          <a:xfrm>
            <a:off x="5375945" y="4576999"/>
            <a:ext cx="117624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Active Form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124276-E6B6-427F-9760-49F05FC48964}"/>
              </a:ext>
            </a:extLst>
          </p:cNvPr>
          <p:cNvSpPr txBox="1"/>
          <p:nvPr/>
        </p:nvSpPr>
        <p:spPr>
          <a:xfrm>
            <a:off x="6179946" y="3869326"/>
            <a:ext cx="6719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F98762-9E8B-432E-B01F-1B4AECD9C73C}"/>
              </a:ext>
            </a:extLst>
          </p:cNvPr>
          <p:cNvSpPr txBox="1"/>
          <p:nvPr/>
        </p:nvSpPr>
        <p:spPr>
          <a:xfrm>
            <a:off x="6953598" y="3360700"/>
            <a:ext cx="14671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Undo Data Entry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851E76-B962-4E9B-A3A0-2CF1FDB896B9}"/>
              </a:ext>
            </a:extLst>
          </p:cNvPr>
          <p:cNvCxnSpPr/>
          <p:nvPr/>
        </p:nvCxnSpPr>
        <p:spPr>
          <a:xfrm>
            <a:off x="4887884" y="2901142"/>
            <a:ext cx="0" cy="92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D1D25D0-6C06-43E4-9976-F460F41CA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835" y="1032662"/>
            <a:ext cx="164606" cy="146926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9AD46C-8B39-4275-85A5-AB9C9BC10F90}"/>
              </a:ext>
            </a:extLst>
          </p:cNvPr>
          <p:cNvCxnSpPr/>
          <p:nvPr/>
        </p:nvCxnSpPr>
        <p:spPr>
          <a:xfrm>
            <a:off x="5436524" y="2901142"/>
            <a:ext cx="0" cy="423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7589156-B13D-4859-B5DD-93E941B87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829" y="1745387"/>
            <a:ext cx="164606" cy="76816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B1855-0BFB-4B87-AE8F-B1F7948B71EC}"/>
              </a:ext>
            </a:extLst>
          </p:cNvPr>
          <p:cNvCxnSpPr>
            <a:stCxn id="2" idx="2"/>
          </p:cNvCxnSpPr>
          <p:nvPr/>
        </p:nvCxnSpPr>
        <p:spPr>
          <a:xfrm flipH="1">
            <a:off x="5976221" y="2901142"/>
            <a:ext cx="1" cy="162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E97638-BED4-4DFD-AC20-0D17DB0D8BEC}"/>
              </a:ext>
            </a:extLst>
          </p:cNvPr>
          <p:cNvCxnSpPr/>
          <p:nvPr/>
        </p:nvCxnSpPr>
        <p:spPr>
          <a:xfrm>
            <a:off x="6303819" y="2901141"/>
            <a:ext cx="0" cy="92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AE83FAB7-6D30-42AF-8BEE-0BE8228BF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615" y="1021005"/>
            <a:ext cx="164606" cy="14692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E45B6C1-BC2C-4C38-BA85-89E79F61D28E}"/>
              </a:ext>
            </a:extLst>
          </p:cNvPr>
          <p:cNvSpPr txBox="1"/>
          <p:nvPr/>
        </p:nvSpPr>
        <p:spPr>
          <a:xfrm>
            <a:off x="6760435" y="1504531"/>
            <a:ext cx="14176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Redo Data Entry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7539F-8A14-4289-92A5-7D5406DA259E}"/>
              </a:ext>
            </a:extLst>
          </p:cNvPr>
          <p:cNvSpPr txBox="1"/>
          <p:nvPr/>
        </p:nvSpPr>
        <p:spPr>
          <a:xfrm>
            <a:off x="8779061" y="3869326"/>
            <a:ext cx="12793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Select Sandbox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5349D3-D339-444F-AF15-FEEFE3C5FCE5}"/>
              </a:ext>
            </a:extLst>
          </p:cNvPr>
          <p:cNvSpPr txBox="1"/>
          <p:nvPr/>
        </p:nvSpPr>
        <p:spPr>
          <a:xfrm>
            <a:off x="7983401" y="2089291"/>
            <a:ext cx="8747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Sandbox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60EB34E-5AED-4ADA-AFD8-039FAD196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5658" y="2901141"/>
            <a:ext cx="164606" cy="5060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D7D4F8E-ADFF-439F-A80A-4FD8A8FB3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4542" y="1729369"/>
            <a:ext cx="164606" cy="768163"/>
          </a:xfrm>
          <a:prstGeom prst="rect">
            <a:avLst/>
          </a:prstGeom>
        </p:spPr>
      </p:pic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D525DA20-6AEB-4BCA-B792-F8AEB09CFB7A}"/>
              </a:ext>
            </a:extLst>
          </p:cNvPr>
          <p:cNvCxnSpPr>
            <a:endCxn id="37" idx="1"/>
          </p:cNvCxnSpPr>
          <p:nvPr/>
        </p:nvCxnSpPr>
        <p:spPr>
          <a:xfrm flipV="1">
            <a:off x="7581207" y="2243180"/>
            <a:ext cx="402194" cy="247088"/>
          </a:xfrm>
          <a:prstGeom prst="bentConnector3">
            <a:avLst>
              <a:gd name="adj1" fmla="val 3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BA94D7-4AA3-472F-89B7-A6E64D58314C}"/>
              </a:ext>
            </a:extLst>
          </p:cNvPr>
          <p:cNvCxnSpPr/>
          <p:nvPr/>
        </p:nvCxnSpPr>
        <p:spPr>
          <a:xfrm>
            <a:off x="9245831" y="2901141"/>
            <a:ext cx="0" cy="92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034288" y="400593"/>
            <a:ext cx="372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Slicing and Dicing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90" y="1057551"/>
            <a:ext cx="1091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Slicing and Dicing is available in the Cube Viewer.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990" y="2246381"/>
            <a:ext cx="54284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move dimensions around both on rows and columns: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Swap by moving a dimension on top of another one.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Drag a dimension before or after another one to NEST(combine) dimensions.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713" y="2069780"/>
            <a:ext cx="5650524" cy="2266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7166919" y="2619633"/>
            <a:ext cx="700216" cy="73395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713" y="3687976"/>
            <a:ext cx="5650524" cy="2116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7282249" y="4201298"/>
            <a:ext cx="584886" cy="57665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85368" y="400593"/>
            <a:ext cx="6179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Recalculate and Display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90" y="1521654"/>
            <a:ext cx="1091513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recalculate button (    )or F9 performs displays numbers and performs all calculations.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Auto-recalculate button (    )displays data every time you move a dimension when slicing and dicing.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Auto-recalculate button is a Toggle button is stays ON when selected.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It is recommended to </a:t>
            </a:r>
            <a:r>
              <a:rPr lang="en-AU" sz="2400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switch off 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auto recalculate option for larger cubes.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01" y="1606378"/>
            <a:ext cx="356974" cy="321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791" y="2471352"/>
            <a:ext cx="360404" cy="345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9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701554" y="400593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Saving a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8" y="1407978"/>
            <a:ext cx="11192727" cy="4042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12303" y="1923534"/>
            <a:ext cx="2047629" cy="1938347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02761" y="4423758"/>
            <a:ext cx="1474573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92880" y="400593"/>
            <a:ext cx="4480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Understand Cell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90" y="1760554"/>
            <a:ext cx="109151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Every cell value is located at the intersection of one element in each dimension.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All the cells that derive values through dimension consolidations or TM1 rules appear shaded in the Cube Viewer grid.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75AA8-112B-4659-8991-A6E67AC5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885" y="3760370"/>
            <a:ext cx="8309759" cy="1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A658D-55F5-4898-8EBC-FE5494D12C8A}"/>
              </a:ext>
            </a:extLst>
          </p:cNvPr>
          <p:cNvSpPr txBox="1"/>
          <p:nvPr/>
        </p:nvSpPr>
        <p:spPr>
          <a:xfrm>
            <a:off x="5256754" y="2751438"/>
            <a:ext cx="6221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Stacking Dimensions</a:t>
            </a:r>
          </a:p>
        </p:txBody>
      </p:sp>
    </p:spTree>
    <p:extLst>
      <p:ext uri="{BB962C8B-B14F-4D97-AF65-F5344CB8AC3E}">
        <p14:creationId xmlns:p14="http://schemas.microsoft.com/office/powerpoint/2010/main" val="11373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56754" y="2751438"/>
            <a:ext cx="6330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Working with Subsets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683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099044" y="400593"/>
            <a:ext cx="373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Element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595" y="1373371"/>
            <a:ext cx="108165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Subset are used to narrow the list of dimension elements displayed.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Narrow your element list you can: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Selected Elements (click or ctrl-click) and decide to Keep (    ) or Hide (    ) them.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Filter By Wildcard     (? Replaces a character and * replaces many characters).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Filter By Level:      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Filter by Attributes:     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Subsets can be saved for later re-use.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Private subsets are only available for the user that created 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Public subsets can be used by everyone and the option is only available to Administrators.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864" y="2195059"/>
            <a:ext cx="214054" cy="225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733" y="2218518"/>
            <a:ext cx="239181" cy="193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485" y="2765335"/>
            <a:ext cx="268244" cy="268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868" y="3047994"/>
            <a:ext cx="296109" cy="296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339" y="3344105"/>
            <a:ext cx="297545" cy="269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9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58557" y="420130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Modules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441" y="1421027"/>
            <a:ext cx="51956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Getting Started.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Browsing Data.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Working with Subsets.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Working with Cubes and Views.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Updating Data.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Spreading.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Worksheets.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Reports.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Web.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595" y="977955"/>
            <a:ext cx="837865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Elements can be ordered using the following buttons: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Totals are display at the top by default but can be displayed at the bottom by using the Menu Option View/Expand Above in the subset editor Menu toolbar.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5695" y="40059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Element Order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040" y="1794148"/>
            <a:ext cx="2982101" cy="532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 rot="2216467">
            <a:off x="6212494" y="3340843"/>
            <a:ext cx="3351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Alphabetical Descending</a:t>
            </a:r>
          </a:p>
        </p:txBody>
      </p:sp>
      <p:sp>
        <p:nvSpPr>
          <p:cNvPr id="15" name="TextBox 14"/>
          <p:cNvSpPr txBox="1"/>
          <p:nvPr/>
        </p:nvSpPr>
        <p:spPr>
          <a:xfrm rot="2296050">
            <a:off x="5640390" y="3402199"/>
            <a:ext cx="3351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Alphabetical Ascending</a:t>
            </a:r>
          </a:p>
        </p:txBody>
      </p:sp>
      <p:sp>
        <p:nvSpPr>
          <p:cNvPr id="16" name="TextBox 15"/>
          <p:cNvSpPr txBox="1"/>
          <p:nvPr/>
        </p:nvSpPr>
        <p:spPr>
          <a:xfrm rot="2321704">
            <a:off x="6856024" y="3434293"/>
            <a:ext cx="3351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Hierarchically</a:t>
            </a:r>
          </a:p>
        </p:txBody>
      </p:sp>
      <p:sp>
        <p:nvSpPr>
          <p:cNvPr id="17" name="TextBox 16"/>
          <p:cNvSpPr txBox="1"/>
          <p:nvPr/>
        </p:nvSpPr>
        <p:spPr>
          <a:xfrm rot="2397674">
            <a:off x="7435009" y="3446182"/>
            <a:ext cx="3351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By Index Ascending</a:t>
            </a:r>
          </a:p>
        </p:txBody>
      </p:sp>
      <p:sp>
        <p:nvSpPr>
          <p:cNvPr id="18" name="TextBox 17"/>
          <p:cNvSpPr txBox="1"/>
          <p:nvPr/>
        </p:nvSpPr>
        <p:spPr>
          <a:xfrm rot="2479845">
            <a:off x="8035861" y="3490383"/>
            <a:ext cx="3351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By Index Descending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277" y="4114893"/>
            <a:ext cx="1390650" cy="12001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0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6778" y="1385010"/>
            <a:ext cx="558525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create dynamic aggregation using the “Rollup” button: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Select the elements you want to aggregate.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Click “Rollup” button.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0331" y="400593"/>
            <a:ext cx="5554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User Defined Consolidation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831" y="1865839"/>
            <a:ext cx="3854498" cy="239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0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02745" y="2751438"/>
            <a:ext cx="585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Working with 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3205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700408" y="400593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Create a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44" y="1108590"/>
            <a:ext cx="798246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After Slicing and Dicing a cube, you can save it as a View.</a:t>
            </a: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save a View as the Default View.</a:t>
            </a: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Default View is used when double-clicking the cube.</a:t>
            </a: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View can be saved as “Private” or “Public”.</a:t>
            </a: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Only Administrators can save Public Views.</a:t>
            </a: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“Auto Calculate” button state is saved as part of the View.</a:t>
            </a: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Views are used in Server Explorer, ISB and TM1Web.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614" y="4374813"/>
            <a:ext cx="3168709" cy="1343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5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5253" y="400593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Filter a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43" y="1148304"/>
            <a:ext cx="114505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Filter information in a View buy right-clicking a cell.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Filter will be applier to that same column containing the selected cell.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60" y="2380777"/>
            <a:ext cx="4914900" cy="3314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584" y="2380777"/>
            <a:ext cx="4537504" cy="3314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38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64518" y="400593"/>
            <a:ext cx="5150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Export Data using a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870" y="2145082"/>
            <a:ext cx="511237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Export Cube Data into a text file.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Export function is available from right-clicking a cube.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596" y="1463988"/>
            <a:ext cx="4406728" cy="3582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6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64285" y="2751438"/>
            <a:ext cx="4645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Updating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3070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68600" y="400593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Updating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8584" y="1619347"/>
            <a:ext cx="106515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Only “leaf” level elements can be updated in TM1.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in TM1 can be updated using the following methods: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Manual update.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Spread Methods.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Turbo Integrator Process.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Rules.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19173" y="400593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Spreading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43" y="1215689"/>
            <a:ext cx="73880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Spreading is used for “top-down” type of data input.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There are 11 Pre-Defined Methods to choose from.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cannot initiate spreading from a non-contiguous range of cells, nor can you spread data across multiple individually selected cells or ranges in a worksheet or cube view.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Spreading is available from all TM1 Clients.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35" y="2015403"/>
            <a:ext cx="3473046" cy="1974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5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19173" y="400593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Holding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714" y="1232168"/>
            <a:ext cx="1106215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Consolidation Hold feature lets you hold the value of a consolidation constant while adjusting the underlying leaf values.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30" y="2235548"/>
            <a:ext cx="6130238" cy="3601648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4901514" y="5231027"/>
            <a:ext cx="1128583" cy="123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2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0196" y="400593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Starting TM1 Clients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75511" y="912053"/>
            <a:ext cx="103236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Perspectives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Program Files/Perspectives.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37" y="1987877"/>
            <a:ext cx="9857951" cy="37212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62" y="2930663"/>
            <a:ext cx="2863445" cy="2454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226011" y="2029067"/>
            <a:ext cx="535459" cy="292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/>
          <p:cNvSpPr/>
          <p:nvPr/>
        </p:nvSpPr>
        <p:spPr>
          <a:xfrm>
            <a:off x="1186662" y="2437692"/>
            <a:ext cx="535459" cy="292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Arrow Connector 10"/>
          <p:cNvCxnSpPr>
            <a:stCxn id="40" idx="6"/>
          </p:cNvCxnSpPr>
          <p:nvPr/>
        </p:nvCxnSpPr>
        <p:spPr>
          <a:xfrm>
            <a:off x="1722121" y="2583726"/>
            <a:ext cx="1322171" cy="7226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077" y="3293748"/>
            <a:ext cx="2315090" cy="119859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226011" y="3625404"/>
            <a:ext cx="315829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20887" y="4663812"/>
            <a:ext cx="3748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Century Gothic" panose="020B0502020202020204" pitchFamily="34" charset="0"/>
              </a:rPr>
              <a:t>Double-Click the  to Server to enter Credentials</a:t>
            </a:r>
          </a:p>
        </p:txBody>
      </p:sp>
    </p:spTree>
    <p:extLst>
      <p:ext uri="{BB962C8B-B14F-4D97-AF65-F5344CB8AC3E}">
        <p14:creationId xmlns:p14="http://schemas.microsoft.com/office/powerpoint/2010/main" val="24414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68161" y="400593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Spreading Syntax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714" y="1232168"/>
            <a:ext cx="110621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apply most data spreading methods through a special syntax that you enter directly in cells in the Cube Viewer, In-Spreadsheet Browser, and slice work sheets. The syntax also allows you to apply and release holds.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68" y="3100207"/>
            <a:ext cx="26860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68161" y="400593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Spreading Syntax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898" y="1143656"/>
            <a:ext cx="1123380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Sandboxing give you the ability to run “What-if” scenarios without impacting the real data.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This feature is available in all end-user tools: (Cube Viewer, Perspectives and TM1Web.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05" y="2976577"/>
            <a:ext cx="8419358" cy="279858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49292" y="3602892"/>
            <a:ext cx="701740" cy="1589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74105" y="3080084"/>
            <a:ext cx="1515979" cy="82616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2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33624" y="2751438"/>
            <a:ext cx="487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 Worksheets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7193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15470" y="400593"/>
            <a:ext cx="5227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Create a TM1 Worksheets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43" y="1108590"/>
            <a:ext cx="111972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When using the Server Explorer from Perspectives, you can present the TM1 data in Excel.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Three options are available: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Snapshot.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Slice.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Active Form.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87" y="3665853"/>
            <a:ext cx="6816187" cy="201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03" y="4124912"/>
            <a:ext cx="1808735" cy="575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994864" y="3937686"/>
            <a:ext cx="497978" cy="247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urved Down Arrow 8"/>
          <p:cNvSpPr/>
          <p:nvPr/>
        </p:nvSpPr>
        <p:spPr>
          <a:xfrm>
            <a:off x="3145724" y="2990333"/>
            <a:ext cx="6846773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4327" y="5488154"/>
            <a:ext cx="84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Snapshot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63914" y="5210967"/>
            <a:ext cx="614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Slice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5931" y="5194490"/>
            <a:ext cx="1206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Active Form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218142" y="4774561"/>
            <a:ext cx="2530" cy="4364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482650" y="4778677"/>
            <a:ext cx="2530" cy="4364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9852371" y="4774561"/>
            <a:ext cx="6732" cy="7135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20756" y="400593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Snapshot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43" y="985025"/>
            <a:ext cx="1119729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snapshot contains the TM1 data at the time the Snapshot was created.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It does not communicate with TM1.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It is useful for archiving data of sending data to a non-TM1 user.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149" y="3135860"/>
            <a:ext cx="7176315" cy="2544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74076" y="3509319"/>
            <a:ext cx="741405" cy="131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1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77494" y="400593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077" y="1372206"/>
            <a:ext cx="112891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When you create a slice, TM1 generates a worksheet populated with functions. These functions display the current TM1 values in the worksheet. The functions are bi-directional; they retrieve and display the current cube values, but when you update a value in the worksheet, the function also sends the new value to the appropriate cube.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two main function in a Slice are: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DBRW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(read/write data from and to TM1).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SUBNM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(trigger the subset editor for element selection).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450050" y="400593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Slice 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3" y="1585099"/>
            <a:ext cx="9474453" cy="342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15048" y="2068905"/>
            <a:ext cx="2084173" cy="172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22" y="2473002"/>
            <a:ext cx="1375266" cy="8751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25382" y="985368"/>
            <a:ext cx="3072261" cy="238552"/>
            <a:chOff x="873664" y="1008874"/>
            <a:chExt cx="3072261" cy="2385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664" y="1008874"/>
              <a:ext cx="3072261" cy="23855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73664" y="1008874"/>
              <a:ext cx="3072261" cy="2385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 flipV="1">
            <a:off x="4077729" y="2241899"/>
            <a:ext cx="8238" cy="16128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940907" y="1248757"/>
            <a:ext cx="8238" cy="16128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722" y="2965303"/>
            <a:ext cx="3900554" cy="2626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3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07018" y="400593"/>
            <a:ext cx="449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Modifying Worksheets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43" y="1240398"/>
            <a:ext cx="1119729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modify the Worksheets using the following techniques: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Changing element names by: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Type valid element names in the worksheet cells.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Copy element names from the TM1 client window.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Use the TM1 worksheet function that retrieves the element names.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You can create new references by using the Formula Editor (from the TM1 menu/edit formula).</a:t>
            </a:r>
            <a:endParaRPr lang="en-AU" sz="4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60" y="4492472"/>
            <a:ext cx="5905500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2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19396" y="400593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Active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077" y="1372206"/>
            <a:ext cx="112891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Like a Slice an Active Form lets you interact with TM1 data using an Excel front end, but it offers the following extra capabilities: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Expandable row information.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Zero suppression.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Stackable row information (sections).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Imbedded formatting area, allowing you to colour hierarchical levels.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Dynamic rows using:</a:t>
            </a: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Subsets.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MDX.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03555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67242" y="400593"/>
            <a:ext cx="3425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Active Form 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91" y="1165358"/>
            <a:ext cx="8211452" cy="4465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71482" y="756709"/>
            <a:ext cx="4342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Format Area (Hidden by default, must “show format area”)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57855" y="1018319"/>
            <a:ext cx="0" cy="13377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823" y="4969741"/>
            <a:ext cx="3038475" cy="2190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08823" y="4969741"/>
            <a:ext cx="3038475" cy="20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73617" y="4607396"/>
            <a:ext cx="370703" cy="3495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40" y="3231134"/>
            <a:ext cx="3619500" cy="2190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38440" y="3231134"/>
            <a:ext cx="3619500" cy="219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10936" y="3347074"/>
            <a:ext cx="72750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369" y="2744121"/>
            <a:ext cx="15868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Column A indicates which format is applied to the row.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313509" y="2133600"/>
            <a:ext cx="1046205" cy="5931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21747" y="3344285"/>
            <a:ext cx="1062681" cy="6181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07996" y="3896497"/>
            <a:ext cx="1159970" cy="1139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266249" y="4166150"/>
            <a:ext cx="15868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Dynamic rows using the TM1RPTROW function.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13" y="5715599"/>
            <a:ext cx="4143375" cy="238125"/>
          </a:xfrm>
          <a:prstGeom prst="rect">
            <a:avLst/>
          </a:prstGeom>
        </p:spPr>
      </p:pic>
      <p:sp>
        <p:nvSpPr>
          <p:cNvPr id="10240" name="Rectangle 10239"/>
          <p:cNvSpPr/>
          <p:nvPr/>
        </p:nvSpPr>
        <p:spPr>
          <a:xfrm>
            <a:off x="631313" y="5715599"/>
            <a:ext cx="4143375" cy="238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243" name="Straight Arrow Connector 10242"/>
          <p:cNvCxnSpPr/>
          <p:nvPr/>
        </p:nvCxnSpPr>
        <p:spPr>
          <a:xfrm>
            <a:off x="823784" y="4782166"/>
            <a:ext cx="428367" cy="9334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5" name="Straight Arrow Connector 10244"/>
          <p:cNvCxnSpPr>
            <a:stCxn id="30" idx="3"/>
          </p:cNvCxnSpPr>
          <p:nvPr/>
        </p:nvCxnSpPr>
        <p:spPr>
          <a:xfrm>
            <a:off x="1853087" y="4466232"/>
            <a:ext cx="614921" cy="136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58968" y="5697139"/>
            <a:ext cx="4342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Click the first row of the row block to display the function.</a:t>
            </a:r>
          </a:p>
        </p:txBody>
      </p:sp>
      <p:cxnSp>
        <p:nvCxnSpPr>
          <p:cNvPr id="10256" name="Straight Arrow Connector 10255"/>
          <p:cNvCxnSpPr/>
          <p:nvPr/>
        </p:nvCxnSpPr>
        <p:spPr>
          <a:xfrm flipH="1">
            <a:off x="4852086" y="5834661"/>
            <a:ext cx="6837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7550" y="400593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Server Explorer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43849" y="1970613"/>
            <a:ext cx="724130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Server Explorer Window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TM1Web Websheets.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Cubes.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Dimensions for the “Store Cost” Cube.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Saved Views for the “Store Cost” Cube.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All Dimensions on the “</a:t>
            </a:r>
            <a:r>
              <a:rPr lang="en-AU" sz="2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GO_New_Stores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” Server.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18" y="500191"/>
            <a:ext cx="3600450" cy="54292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664043" y="1688759"/>
            <a:ext cx="3632887" cy="9638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034747" y="2232454"/>
            <a:ext cx="3262183" cy="7190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33601" y="3290132"/>
            <a:ext cx="3163329" cy="1615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828801" y="3580536"/>
            <a:ext cx="3468129" cy="7937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606379" y="3904735"/>
            <a:ext cx="3690551" cy="13015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415073" y="2751438"/>
            <a:ext cx="3754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 Reports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4185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73620" y="400593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0209" y="6314530"/>
            <a:ext cx="13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TM1 Reports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077" y="1504014"/>
            <a:ext cx="112891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Using the TM1 Print Report Wizard, you can generate TM1 reports that you can share with other people in your organization in a number of ways: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Print the report to a printer.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Save the report as an Excel document (can strip off TM1 functions).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Save the report as a PDF document.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generate reports, use the TM1 Menu/Print Reports and follow the Wizard.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A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75474" y="400593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 Report Wizard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75" y="1361164"/>
            <a:ext cx="3670155" cy="2733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855" y="1361163"/>
            <a:ext cx="3670156" cy="2733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937" y="1361163"/>
            <a:ext cx="3703244" cy="2757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4989" y="4448614"/>
            <a:ext cx="1903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Step1: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Select sheet(s)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1464" y="4448614"/>
            <a:ext cx="329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Step2: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Select one workbook or multiple sheets within the same workbook.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Sheets will be generated based on each element of the dimensions(s) you place in the right screen.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2233" y="4430774"/>
            <a:ext cx="3299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Step3: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Select the output format.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Tick the snapshot box to remove TM1 formulas.</a:t>
            </a:r>
          </a:p>
        </p:txBody>
      </p:sp>
    </p:spTree>
    <p:extLst>
      <p:ext uri="{BB962C8B-B14F-4D97-AF65-F5344CB8AC3E}">
        <p14:creationId xmlns:p14="http://schemas.microsoft.com/office/powerpoint/2010/main" val="19913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47097" y="2751438"/>
            <a:ext cx="2937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 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6035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573620" y="400593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077" y="1134692"/>
            <a:ext cx="11289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IBM Cognos TM1 Web extends the analytical power of TM1 Web by offering a number of tasks in a web browser: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Analyse cube data.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View, Edit data in formatted Excel Websheets.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Drill, pivot, select and filter data.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Build charts from cube data.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IBM Cognos TM1 Web is a zero footprint application that can be accessed from any computer through a Web Browser using the following URL: </a:t>
            </a:r>
            <a:r>
              <a:rPr lang="en-A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http://MachineName:9510/TM1Web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000190" y="400593"/>
            <a:ext cx="382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TM1Web interface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243" y="1716568"/>
            <a:ext cx="8518831" cy="3149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1540" y="2051401"/>
            <a:ext cx="237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Applications: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Folders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Websheets (Excel front end to TM1)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112" y="3406524"/>
            <a:ext cx="2195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Cube Views: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Contains all Views you are entitled to see.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1410062" y="2820842"/>
            <a:ext cx="164617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10061" y="4183587"/>
            <a:ext cx="164617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54419" y="400593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TM1Web Toolbar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411" y="3041817"/>
            <a:ext cx="6091470" cy="2463113"/>
            <a:chOff x="3044292" y="2199503"/>
            <a:chExt cx="6091470" cy="2463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7050" y="2205037"/>
              <a:ext cx="6057900" cy="24479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44292" y="2199503"/>
              <a:ext cx="6091470" cy="24631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5629" y="4123432"/>
            <a:ext cx="237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Action Button: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Save Views.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Exports.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Reset the View.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1624151" y="3253946"/>
            <a:ext cx="1794018" cy="8694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7237" y="1639358"/>
            <a:ext cx="1625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Zero Suppression: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Rows.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Columns.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00128" y="2323969"/>
            <a:ext cx="0" cy="6266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80652" y="2300208"/>
            <a:ext cx="2811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Sandboxing (What-if scenarios).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519176" y="2540981"/>
            <a:ext cx="956893" cy="590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5299" y="2178960"/>
            <a:ext cx="2024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Commit Data when Sandboxing.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86175" y="2431013"/>
            <a:ext cx="1435544" cy="7262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58306" y="4853773"/>
            <a:ext cx="135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Swap rows and columns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5803245" y="3269303"/>
            <a:ext cx="366946" cy="16235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86954" y="1578765"/>
            <a:ext cx="1233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Copy/Paste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471203" y="1848971"/>
            <a:ext cx="1105511" cy="13082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31986" y="948725"/>
            <a:ext cx="12339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Undo/Redo (Data changes)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925951" y="1594464"/>
            <a:ext cx="1313463" cy="15713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41528" y="1439153"/>
            <a:ext cx="231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Display type: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Crosstab only.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Crosstab and Chart.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Chart only.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7413019" y="2269916"/>
            <a:ext cx="1145102" cy="8612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56368" y="1378518"/>
            <a:ext cx="1625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Re-calculate: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Once (F9).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Permanent.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272329" y="1986940"/>
            <a:ext cx="789616" cy="11442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47600" y="400593"/>
            <a:ext cx="6529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TM1 Websheets Upload/Update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30848" y="1314665"/>
            <a:ext cx="6759068" cy="3033767"/>
            <a:chOff x="2648543" y="1604136"/>
            <a:chExt cx="9187324" cy="35389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8543" y="1604136"/>
              <a:ext cx="9187324" cy="35389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261746" y="1971493"/>
              <a:ext cx="510746" cy="3624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8817" y="2124240"/>
            <a:ext cx="2730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Websheets: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Upload (new).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Update (replace existing).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196" y="3446514"/>
            <a:ext cx="6029394" cy="2229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flipH="1">
            <a:off x="3624649" y="1784947"/>
            <a:ext cx="1157329" cy="5132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2022" y="2080508"/>
            <a:ext cx="2702010" cy="683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4" name="Straight Arrow Connector 23"/>
          <p:cNvCxnSpPr>
            <a:stCxn id="18" idx="2"/>
          </p:cNvCxnSpPr>
          <p:nvPr/>
        </p:nvCxnSpPr>
        <p:spPr>
          <a:xfrm flipH="1">
            <a:off x="2203781" y="2724404"/>
            <a:ext cx="389" cy="141865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841148" y="4003589"/>
            <a:ext cx="816453" cy="328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3781" y="4167772"/>
            <a:ext cx="5307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044596" y="400593"/>
            <a:ext cx="475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Edit Subsets in TM1Web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49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97" y="2147727"/>
            <a:ext cx="4855820" cy="3401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8310299" y="3248312"/>
            <a:ext cx="2730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Make sure you click the right pane( highlighted when active).</a:t>
            </a:r>
          </a:p>
        </p:txBody>
      </p:sp>
      <p:cxnSp>
        <p:nvCxnSpPr>
          <p:cNvPr id="12" name="Straight Arrow Connector 11"/>
          <p:cNvCxnSpPr>
            <a:stCxn id="19" idx="1"/>
          </p:cNvCxnSpPr>
          <p:nvPr/>
        </p:nvCxnSpPr>
        <p:spPr>
          <a:xfrm flipH="1" flipV="1">
            <a:off x="7249297" y="3463755"/>
            <a:ext cx="1061002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0851" y="3202145"/>
            <a:ext cx="1235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Save Subset.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2640" y="1033520"/>
            <a:ext cx="1597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Reload Subset.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6892" y="985368"/>
            <a:ext cx="1572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Cut/Copy/Paste.</a:t>
            </a:r>
          </a:p>
        </p:txBody>
      </p:sp>
      <p:cxnSp>
        <p:nvCxnSpPr>
          <p:cNvPr id="14" name="Straight Arrow Connector 13"/>
          <p:cNvCxnSpPr>
            <a:stCxn id="23" idx="3"/>
          </p:cNvCxnSpPr>
          <p:nvPr/>
        </p:nvCxnSpPr>
        <p:spPr>
          <a:xfrm flipV="1">
            <a:off x="2056002" y="2572567"/>
            <a:ext cx="1049663" cy="7603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7" idx="2"/>
          </p:cNvCxnSpPr>
          <p:nvPr/>
        </p:nvCxnSpPr>
        <p:spPr>
          <a:xfrm flipH="1">
            <a:off x="4020065" y="1246978"/>
            <a:ext cx="243279" cy="11673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2181436" y="1295130"/>
            <a:ext cx="1161235" cy="11466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9313" y="1377783"/>
            <a:ext cx="1915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Select All Elements.</a:t>
            </a:r>
          </a:p>
        </p:txBody>
      </p:sp>
      <p:cxnSp>
        <p:nvCxnSpPr>
          <p:cNvPr id="10244" name="Straight Arrow Connector 10243"/>
          <p:cNvCxnSpPr>
            <a:stCxn id="34" idx="2"/>
          </p:cNvCxnSpPr>
          <p:nvPr/>
        </p:nvCxnSpPr>
        <p:spPr>
          <a:xfrm>
            <a:off x="3476892" y="1639393"/>
            <a:ext cx="81854" cy="774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06517" y="1230464"/>
            <a:ext cx="15975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Keep/Delete selected Element(s).</a:t>
            </a:r>
          </a:p>
        </p:txBody>
      </p:sp>
      <p:cxnSp>
        <p:nvCxnSpPr>
          <p:cNvPr id="10246" name="Straight Arrow Connector 10245"/>
          <p:cNvCxnSpPr/>
          <p:nvPr/>
        </p:nvCxnSpPr>
        <p:spPr>
          <a:xfrm flipH="1">
            <a:off x="4909751" y="1769944"/>
            <a:ext cx="140044" cy="584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07119" y="3159245"/>
            <a:ext cx="798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Filter.</a:t>
            </a:r>
          </a:p>
        </p:txBody>
      </p:sp>
      <p:cxnSp>
        <p:nvCxnSpPr>
          <p:cNvPr id="10248" name="Straight Arrow Connector 10247"/>
          <p:cNvCxnSpPr>
            <a:stCxn id="41" idx="0"/>
          </p:cNvCxnSpPr>
          <p:nvPr/>
        </p:nvCxnSpPr>
        <p:spPr>
          <a:xfrm flipV="1">
            <a:off x="4806517" y="2572567"/>
            <a:ext cx="476190" cy="5866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46809" y="1295403"/>
            <a:ext cx="64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Sort.</a:t>
            </a:r>
          </a:p>
        </p:txBody>
      </p:sp>
      <p:cxnSp>
        <p:nvCxnSpPr>
          <p:cNvPr id="10250" name="Straight Arrow Connector 10249"/>
          <p:cNvCxnSpPr>
            <a:stCxn id="38" idx="3"/>
          </p:cNvCxnSpPr>
          <p:nvPr/>
        </p:nvCxnSpPr>
        <p:spPr>
          <a:xfrm flipH="1">
            <a:off x="5898292" y="1530546"/>
            <a:ext cx="505816" cy="824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86837" y="1596763"/>
            <a:ext cx="159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Expand/Collapse Levels.</a:t>
            </a:r>
          </a:p>
        </p:txBody>
      </p:sp>
      <p:cxnSp>
        <p:nvCxnSpPr>
          <p:cNvPr id="10252" name="Straight Arrow Connector 10251"/>
          <p:cNvCxnSpPr/>
          <p:nvPr/>
        </p:nvCxnSpPr>
        <p:spPr>
          <a:xfrm flipH="1">
            <a:off x="6492661" y="1971782"/>
            <a:ext cx="273887" cy="3830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575316" y="2210499"/>
            <a:ext cx="159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Create custom aggregation.</a:t>
            </a:r>
          </a:p>
        </p:txBody>
      </p:sp>
      <p:cxnSp>
        <p:nvCxnSpPr>
          <p:cNvPr id="10255" name="Straight Arrow Connector 10254"/>
          <p:cNvCxnSpPr/>
          <p:nvPr/>
        </p:nvCxnSpPr>
        <p:spPr>
          <a:xfrm flipH="1">
            <a:off x="7561787" y="2473711"/>
            <a:ext cx="88809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2611" y="2751438"/>
            <a:ext cx="611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Overview / Glossary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982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451" y="582067"/>
            <a:ext cx="105290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Cube</a:t>
            </a:r>
          </a:p>
          <a:p>
            <a:pPr lvl="1"/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cube stores data in a multidimensional form.  Thus allowing users to slice n dice different perspectives of the data easily.  A cube is made up of many dimensions.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Dimension</a:t>
            </a:r>
          </a:p>
          <a:p>
            <a:pPr lvl="1"/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dimension represents a business structure or those familiar with excel; a field of data in a pivot table.  Examples are; </a:t>
            </a:r>
            <a:r>
              <a:rPr lang="en-AU" sz="2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GLAccount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Month, Year, Branch, etc.</a:t>
            </a:r>
          </a:p>
          <a:p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Element</a:t>
            </a:r>
          </a:p>
          <a:p>
            <a:pPr lvl="1"/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 element is an item in a dimension, it could be an individual </a:t>
            </a:r>
            <a:r>
              <a:rPr lang="en-AU" sz="2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gl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account or month.  There are 3 different types of elements, N, C &amp; S.  </a:t>
            </a:r>
          </a:p>
          <a:p>
            <a:pPr lvl="1"/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N = Numerical data is stored</a:t>
            </a:r>
          </a:p>
          <a:p>
            <a:pPr lvl="1"/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C = Consolidation of other elements</a:t>
            </a:r>
          </a:p>
          <a:p>
            <a:pPr lvl="1"/>
            <a:r>
              <a:rPr lang="en-A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S  = String or Text data is stored.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67641" y="5568195"/>
            <a:ext cx="1156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Cube Viewer</a:t>
            </a:r>
          </a:p>
        </p:txBody>
      </p:sp>
    </p:spTree>
    <p:extLst>
      <p:ext uri="{BB962C8B-B14F-4D97-AF65-F5344CB8AC3E}">
        <p14:creationId xmlns:p14="http://schemas.microsoft.com/office/powerpoint/2010/main" val="37318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451" y="582067"/>
            <a:ext cx="105290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View</a:t>
            </a:r>
          </a:p>
          <a:p>
            <a:pPr lvl="1"/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view is a defined perspective or view of a cube.  A view does not store data (a cube does), the view represents the selection of elements and placement of dimensions in the cube.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Subset</a:t>
            </a:r>
          </a:p>
          <a:p>
            <a:pPr lvl="1"/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subset is a defined selection of elements in a dimension.  A subset allows users to easily find elements they use often, or to allow quick updating of views with changes to subsets.</a:t>
            </a:r>
          </a:p>
          <a:p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A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67641" y="5568195"/>
            <a:ext cx="1156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Cube Viewer</a:t>
            </a:r>
          </a:p>
        </p:txBody>
      </p:sp>
    </p:spTree>
    <p:extLst>
      <p:ext uri="{BB962C8B-B14F-4D97-AF65-F5344CB8AC3E}">
        <p14:creationId xmlns:p14="http://schemas.microsoft.com/office/powerpoint/2010/main" val="32289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2FD76-BA97-4D87-80BB-B12BDFC2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28" y="1529161"/>
            <a:ext cx="1707028" cy="2804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4287E-54BE-4835-BE28-01641A1F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33" y="1529161"/>
            <a:ext cx="8314140" cy="2476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EA387-49A5-477D-BE02-D83D99DE99FC}"/>
              </a:ext>
            </a:extLst>
          </p:cNvPr>
          <p:cNvSpPr txBox="1"/>
          <p:nvPr/>
        </p:nvSpPr>
        <p:spPr>
          <a:xfrm>
            <a:off x="8200202" y="381138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Properties Window</a:t>
            </a:r>
          </a:p>
        </p:txBody>
      </p:sp>
    </p:spTree>
    <p:extLst>
      <p:ext uri="{BB962C8B-B14F-4D97-AF65-F5344CB8AC3E}">
        <p14:creationId xmlns:p14="http://schemas.microsoft.com/office/powerpoint/2010/main" val="42357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00425" y="5143500"/>
            <a:ext cx="8791575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AU" altLang="en-US" sz="2400" dirty="0"/>
            </a:b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71372" y="2751438"/>
            <a:ext cx="4466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Browsing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9125" y="63760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211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urse Development 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25342</TotalTime>
  <Words>1914</Words>
  <Application>Microsoft Office PowerPoint</Application>
  <PresentationFormat>Widescreen</PresentationFormat>
  <Paragraphs>421</Paragraphs>
  <Slides>48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</vt:lpstr>
      <vt:lpstr>Century Gothic</vt:lpstr>
      <vt:lpstr>Wingdings</vt:lpstr>
      <vt:lpstr>Course Development 3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Kokinakos</dc:creator>
  <cp:lastModifiedBy>Karl Blackler</cp:lastModifiedBy>
  <cp:revision>540</cp:revision>
  <dcterms:created xsi:type="dcterms:W3CDTF">2014-04-15T05:09:43Z</dcterms:created>
  <dcterms:modified xsi:type="dcterms:W3CDTF">2018-11-30T03:32:24Z</dcterms:modified>
</cp:coreProperties>
</file>